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sldIdLst>
    <p:sldId id="293" r:id="rId2"/>
    <p:sldId id="294" r:id="rId3"/>
    <p:sldId id="295" r:id="rId4"/>
    <p:sldId id="296" r:id="rId5"/>
    <p:sldId id="297" r:id="rId6"/>
    <p:sldId id="298" r:id="rId7"/>
    <p:sldId id="299" r:id="rId8"/>
    <p:sldId id="300" r:id="rId9"/>
    <p:sldId id="301" r:id="rId10"/>
    <p:sldId id="302" r:id="rId11"/>
    <p:sldId id="303" r:id="rId12"/>
    <p:sldId id="304" r:id="rId13"/>
    <p:sldId id="305" r:id="rId14"/>
    <p:sldId id="306" r:id="rId15"/>
    <p:sldId id="307" r:id="rId16"/>
    <p:sldId id="308" r:id="rId17"/>
    <p:sldId id="309" r:id="rId18"/>
    <p:sldId id="310" r:id="rId19"/>
    <p:sldId id="311" r:id="rId20"/>
    <p:sldId id="312" r:id="rId21"/>
    <p:sldId id="313" r:id="rId22"/>
    <p:sldId id="314" r:id="rId23"/>
    <p:sldId id="315" r:id="rId24"/>
    <p:sldId id="316" r:id="rId25"/>
    <p:sldId id="317" r:id="rId26"/>
    <p:sldId id="318" r:id="rId27"/>
    <p:sldId id="319" r:id="rId28"/>
    <p:sldId id="320" r:id="rId2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1791">
          <p15:clr>
            <a:srgbClr val="A4A3A4"/>
          </p15:clr>
        </p15:guide>
        <p15:guide id="3" pos="4604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9B95F"/>
    <a:srgbClr val="E8E8E8"/>
    <a:srgbClr val="F7F7F7"/>
    <a:srgbClr val="017DC7"/>
    <a:srgbClr val="F5F5F5"/>
    <a:srgbClr val="4F81BD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66" d="100"/>
          <a:sy n="66" d="100"/>
        </p:scale>
        <p:origin x="-1488" y="-102"/>
      </p:cViewPr>
      <p:guideLst>
        <p:guide orient="horz" pos="2160"/>
        <p:guide pos="1791"/>
        <p:guide pos="460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A383CF-BE04-4D93-BA51-EC3B92CCBE7A}" type="datetimeFigureOut">
              <a:rPr lang="zh-CN" altLang="en-US" smtClean="0"/>
              <a:pPr/>
              <a:t>2017-10-16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315FC6-FC40-408A-BC9E-821973BCEE4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1859442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1_仅标题">
    <p:bg>
      <p:bgPr>
        <a:solidFill>
          <a:srgbClr val="F7F7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圆角矩形 6"/>
          <p:cNvSpPr/>
          <p:nvPr userDrawn="1"/>
        </p:nvSpPr>
        <p:spPr>
          <a:xfrm>
            <a:off x="971600" y="2708920"/>
            <a:ext cx="7338738" cy="1008112"/>
          </a:xfrm>
          <a:prstGeom prst="roundRect">
            <a:avLst/>
          </a:prstGeom>
          <a:solidFill>
            <a:srgbClr val="017D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75656" y="2708920"/>
            <a:ext cx="6696744" cy="1008112"/>
          </a:xfrm>
          <a:prstGeom prst="rect">
            <a:avLst/>
          </a:prstGeom>
        </p:spPr>
        <p:txBody>
          <a:bodyPr anchor="ctr"/>
          <a:lstStyle>
            <a:lvl1pPr algn="l">
              <a:defRPr sz="28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1723" y="3140968"/>
            <a:ext cx="161925" cy="16192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5626077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39380305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同侧圆角矩形 2"/>
          <p:cNvSpPr/>
          <p:nvPr userDrawn="1"/>
        </p:nvSpPr>
        <p:spPr>
          <a:xfrm>
            <a:off x="3240278" y="358080"/>
            <a:ext cx="1250217" cy="318612"/>
          </a:xfrm>
          <a:prstGeom prst="round2SameRect">
            <a:avLst/>
          </a:prstGeom>
          <a:gradFill flip="none" rotWithShape="1">
            <a:gsLst>
              <a:gs pos="0">
                <a:schemeClr val="accent4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4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4">
                  <a:lumMod val="60000"/>
                  <a:lumOff val="40000"/>
                  <a:shade val="100000"/>
                  <a:satMod val="115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基础自主导学</a:t>
            </a:r>
            <a:endParaRPr lang="zh-CN" altLang="en-US" sz="1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4341453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同侧圆角矩形 2"/>
          <p:cNvSpPr/>
          <p:nvPr userDrawn="1"/>
        </p:nvSpPr>
        <p:spPr>
          <a:xfrm>
            <a:off x="4564207" y="358080"/>
            <a:ext cx="1250217" cy="318612"/>
          </a:xfrm>
          <a:prstGeom prst="round2SameRect">
            <a:avLst/>
          </a:prstGeom>
          <a:gradFill flip="none" rotWithShape="1">
            <a:gsLst>
              <a:gs pos="0">
                <a:schemeClr val="accent4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4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4">
                  <a:lumMod val="60000"/>
                  <a:lumOff val="40000"/>
                  <a:shade val="100000"/>
                  <a:satMod val="115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突破核心考点</a:t>
            </a:r>
            <a:endParaRPr lang="zh-CN" altLang="en-US" sz="1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478344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同侧圆角矩形 1"/>
          <p:cNvSpPr/>
          <p:nvPr userDrawn="1"/>
        </p:nvSpPr>
        <p:spPr>
          <a:xfrm>
            <a:off x="5886639" y="358080"/>
            <a:ext cx="1250217" cy="318612"/>
          </a:xfrm>
          <a:prstGeom prst="round2SameRect">
            <a:avLst/>
          </a:prstGeom>
          <a:gradFill flip="none" rotWithShape="1">
            <a:gsLst>
              <a:gs pos="0">
                <a:schemeClr val="accent4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4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4">
                  <a:lumMod val="60000"/>
                  <a:lumOff val="40000"/>
                  <a:shade val="100000"/>
                  <a:satMod val="115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考法探究突破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18180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210244996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6BBF117-8A62-484E-B1A1-19B301F9787F}" type="datetimeFigureOut">
              <a:rPr lang="zh-CN" altLang="en-US" smtClean="0"/>
              <a:pPr/>
              <a:t>2017-10-16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2D1088F-7570-48BA-BC40-D11F25FB6C2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4918665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14820534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11731710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36461012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" Target="../slides/slide2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hyperlink" Target="http://www.zhyh.org/" TargetMode="Externa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288356"/>
            <a:ext cx="9144000" cy="391264"/>
          </a:xfrm>
          <a:prstGeom prst="rect">
            <a:avLst/>
          </a:prstGeom>
          <a:solidFill>
            <a:srgbClr val="017D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0" y="6746488"/>
            <a:ext cx="9144000" cy="138896"/>
          </a:xfrm>
          <a:prstGeom prst="rect">
            <a:avLst/>
          </a:prstGeom>
          <a:solidFill>
            <a:srgbClr val="017D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hlinkClick r:id="rId12" tooltip="点击访问志鸿优化网"/>
          </p:cNvPr>
          <p:cNvSpPr/>
          <p:nvPr/>
        </p:nvSpPr>
        <p:spPr>
          <a:xfrm>
            <a:off x="7380312" y="476672"/>
            <a:ext cx="1296144" cy="288032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379280" y="6567025"/>
            <a:ext cx="504056" cy="304159"/>
          </a:xfrm>
          <a:prstGeom prst="rect">
            <a:avLst/>
          </a:prstGeom>
          <a:solidFill>
            <a:srgbClr val="017D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2D1088F-7570-48BA-BC40-D11F25FB6C22}" type="slidenum">
              <a:rPr lang="zh-CN" altLang="en-US" sz="1400" b="0" smtClean="0">
                <a:solidFill>
                  <a:schemeClr val="bg1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zh-CN" altLang="en-US" sz="1400" b="0" dirty="0" smtClean="0">
              <a:solidFill>
                <a:schemeClr val="bg1"/>
              </a:solidFill>
            </a:endParaRPr>
          </a:p>
        </p:txBody>
      </p:sp>
      <p:sp>
        <p:nvSpPr>
          <p:cNvPr id="3" name="同侧圆角矩形 2">
            <a:hlinkClick r:id="rId13" action="ppaction://hlinksldjump"/>
          </p:cNvPr>
          <p:cNvSpPr/>
          <p:nvPr/>
        </p:nvSpPr>
        <p:spPr>
          <a:xfrm>
            <a:off x="3240278" y="373440"/>
            <a:ext cx="1250217" cy="306180"/>
          </a:xfrm>
          <a:prstGeom prst="round2SameRect">
            <a:avLst/>
          </a:prstGeom>
          <a:gradFill flip="none" rotWithShape="1">
            <a:gsLst>
              <a:gs pos="0">
                <a:srgbClr val="00B0F0">
                  <a:shade val="30000"/>
                  <a:satMod val="115000"/>
                </a:srgbClr>
              </a:gs>
              <a:gs pos="50000">
                <a:srgbClr val="017DC7"/>
              </a:gs>
              <a:gs pos="100000">
                <a:srgbClr val="00B0F0">
                  <a:shade val="100000"/>
                  <a:satMod val="115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基础自主导学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同侧圆角矩形 11">
            <a:hlinkClick r:id="rId14" action="ppaction://hlinksldjump"/>
          </p:cNvPr>
          <p:cNvSpPr/>
          <p:nvPr/>
        </p:nvSpPr>
        <p:spPr>
          <a:xfrm>
            <a:off x="4563590" y="373440"/>
            <a:ext cx="1250217" cy="306180"/>
          </a:xfrm>
          <a:prstGeom prst="round2SameRect">
            <a:avLst/>
          </a:prstGeom>
          <a:gradFill flip="none" rotWithShape="1">
            <a:gsLst>
              <a:gs pos="0">
                <a:srgbClr val="00B0F0">
                  <a:shade val="30000"/>
                  <a:satMod val="115000"/>
                </a:srgbClr>
              </a:gs>
              <a:gs pos="50000">
                <a:srgbClr val="017DC7"/>
              </a:gs>
              <a:gs pos="100000">
                <a:srgbClr val="00B0F0">
                  <a:shade val="100000"/>
                  <a:satMod val="115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突破核心考点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754980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" Target="slide14.xml"/><Relationship Id="rId3" Type="http://schemas.openxmlformats.org/officeDocument/2006/relationships/image" Target="../media/image6.jpeg"/><Relationship Id="rId7" Type="http://schemas.openxmlformats.org/officeDocument/2006/relationships/slide" Target="slide12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slide" Target="slide11.xml"/><Relationship Id="rId5" Type="http://schemas.openxmlformats.org/officeDocument/2006/relationships/slide" Target="slide10.xml"/><Relationship Id="rId4" Type="http://schemas.openxmlformats.org/officeDocument/2006/relationships/slide" Target="slide2.xml"/><Relationship Id="rId9" Type="http://schemas.openxmlformats.org/officeDocument/2006/relationships/package" Target="../embeddings/Microsoft_Office_Word___3.docx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7" Type="http://schemas.openxmlformats.org/officeDocument/2006/relationships/image" Target="../media/image7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4.xml"/><Relationship Id="rId5" Type="http://schemas.openxmlformats.org/officeDocument/2006/relationships/slide" Target="slide12.xml"/><Relationship Id="rId4" Type="http://schemas.openxmlformats.org/officeDocument/2006/relationships/slide" Target="slide11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4.docx"/><Relationship Id="rId3" Type="http://schemas.openxmlformats.org/officeDocument/2006/relationships/slide" Target="slide2.xml"/><Relationship Id="rId7" Type="http://schemas.openxmlformats.org/officeDocument/2006/relationships/slide" Target="slide14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slide" Target="slide12.xml"/><Relationship Id="rId5" Type="http://schemas.openxmlformats.org/officeDocument/2006/relationships/slide" Target="slide11.xml"/><Relationship Id="rId4" Type="http://schemas.openxmlformats.org/officeDocument/2006/relationships/slide" Target="slide1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4.xml"/><Relationship Id="rId5" Type="http://schemas.openxmlformats.org/officeDocument/2006/relationships/slide" Target="slide12.xml"/><Relationship Id="rId4" Type="http://schemas.openxmlformats.org/officeDocument/2006/relationships/slide" Target="slide1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7" Type="http://schemas.openxmlformats.org/officeDocument/2006/relationships/image" Target="../media/image9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4.xml"/><Relationship Id="rId5" Type="http://schemas.openxmlformats.org/officeDocument/2006/relationships/slide" Target="slide12.xml"/><Relationship Id="rId4" Type="http://schemas.openxmlformats.org/officeDocument/2006/relationships/slide" Target="slide1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7" Type="http://schemas.openxmlformats.org/officeDocument/2006/relationships/image" Target="../media/image10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4.xml"/><Relationship Id="rId5" Type="http://schemas.openxmlformats.org/officeDocument/2006/relationships/slide" Target="slide12.xml"/><Relationship Id="rId4" Type="http://schemas.openxmlformats.org/officeDocument/2006/relationships/slide" Target="slide1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slide" Target="slide16.xml"/><Relationship Id="rId1" Type="http://schemas.openxmlformats.org/officeDocument/2006/relationships/slideLayout" Target="../slideLayouts/slideLayout3.xml"/><Relationship Id="rId4" Type="http://schemas.openxmlformats.org/officeDocument/2006/relationships/slide" Target="slide2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slide" Target="slide16.xml"/><Relationship Id="rId1" Type="http://schemas.openxmlformats.org/officeDocument/2006/relationships/slideLayout" Target="../slideLayouts/slideLayout3.xml"/><Relationship Id="rId4" Type="http://schemas.openxmlformats.org/officeDocument/2006/relationships/slide" Target="slide2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slide" Target="slide16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1.png"/><Relationship Id="rId4" Type="http://schemas.openxmlformats.org/officeDocument/2006/relationships/slide" Target="slide2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slide" Target="slide16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2.jpeg"/><Relationship Id="rId4" Type="http://schemas.openxmlformats.org/officeDocument/2006/relationships/slide" Target="slide2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jpeg"/><Relationship Id="rId5" Type="http://schemas.openxmlformats.org/officeDocument/2006/relationships/slide" Target="slide7.xml"/><Relationship Id="rId4" Type="http://schemas.openxmlformats.org/officeDocument/2006/relationships/slide" Target="slide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slide" Target="slide16.xml"/><Relationship Id="rId1" Type="http://schemas.openxmlformats.org/officeDocument/2006/relationships/slideLayout" Target="../slideLayouts/slideLayout3.xml"/><Relationship Id="rId4" Type="http://schemas.openxmlformats.org/officeDocument/2006/relationships/slide" Target="slide2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slide" Target="slide16.xml"/><Relationship Id="rId1" Type="http://schemas.openxmlformats.org/officeDocument/2006/relationships/slideLayout" Target="../slideLayouts/slideLayout3.xml"/><Relationship Id="rId4" Type="http://schemas.openxmlformats.org/officeDocument/2006/relationships/slide" Target="slide2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slide" Target="slide16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3.jpeg"/><Relationship Id="rId4" Type="http://schemas.openxmlformats.org/officeDocument/2006/relationships/slide" Target="slide2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slide" Target="slide16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4.jpeg"/><Relationship Id="rId4" Type="http://schemas.openxmlformats.org/officeDocument/2006/relationships/slide" Target="slide2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slide" Target="slide16.xml"/><Relationship Id="rId1" Type="http://schemas.openxmlformats.org/officeDocument/2006/relationships/slideLayout" Target="../slideLayouts/slideLayout3.xml"/><Relationship Id="rId4" Type="http://schemas.openxmlformats.org/officeDocument/2006/relationships/slide" Target="slide2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slide" Target="slide16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5.jpeg"/><Relationship Id="rId4" Type="http://schemas.openxmlformats.org/officeDocument/2006/relationships/slide" Target="slide2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slide" Target="slide16.xml"/><Relationship Id="rId1" Type="http://schemas.openxmlformats.org/officeDocument/2006/relationships/slideLayout" Target="../slideLayouts/slideLayout3.xml"/><Relationship Id="rId4" Type="http://schemas.openxmlformats.org/officeDocument/2006/relationships/slide" Target="slide2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slide" Target="slide16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6.png"/><Relationship Id="rId4" Type="http://schemas.openxmlformats.org/officeDocument/2006/relationships/slide" Target="slide2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slide" Target="slide16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slide" Target="slide2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slide" Target="slide7.xml"/><Relationship Id="rId5" Type="http://schemas.openxmlformats.org/officeDocument/2006/relationships/slide" Target="slide5.xml"/><Relationship Id="rId4" Type="http://schemas.openxmlformats.org/officeDocument/2006/relationships/slide" Target="slide1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5" Type="http://schemas.openxmlformats.org/officeDocument/2006/relationships/slide" Target="slide7.xml"/><Relationship Id="rId4" Type="http://schemas.openxmlformats.org/officeDocument/2006/relationships/slide" Target="slide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package" Target="../embeddings/Microsoft_Office_Word___2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slide" Target="slide7.xml"/><Relationship Id="rId5" Type="http://schemas.openxmlformats.org/officeDocument/2006/relationships/slide" Target="slide5.xml"/><Relationship Id="rId4" Type="http://schemas.openxmlformats.org/officeDocument/2006/relationships/slide" Target="slide1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5" Type="http://schemas.openxmlformats.org/officeDocument/2006/relationships/slide" Target="slide7.xml"/><Relationship Id="rId4" Type="http://schemas.openxmlformats.org/officeDocument/2006/relationships/slide" Target="slide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5" Type="http://schemas.openxmlformats.org/officeDocument/2006/relationships/slide" Target="slide7.xml"/><Relationship Id="rId4" Type="http://schemas.openxmlformats.org/officeDocument/2006/relationships/slide" Target="slide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5" Type="http://schemas.openxmlformats.org/officeDocument/2006/relationships/slide" Target="slide7.xml"/><Relationship Id="rId4" Type="http://schemas.openxmlformats.org/officeDocument/2006/relationships/slide" Target="slide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5" Type="http://schemas.openxmlformats.org/officeDocument/2006/relationships/slide" Target="slide7.xml"/><Relationship Id="rId4" Type="http://schemas.openxmlformats.org/officeDocument/2006/relationships/slide" Target="slide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/>
              <a:t>第</a:t>
            </a:r>
            <a:r>
              <a:rPr lang="en-US" altLang="zh-CN" b="1"/>
              <a:t>19</a:t>
            </a:r>
            <a:r>
              <a:rPr lang="zh-CN" altLang="zh-CN"/>
              <a:t>课时</a:t>
            </a:r>
            <a:r>
              <a:rPr lang="zh-CN" altLang="zh-CN" i="1"/>
              <a:t>　</a:t>
            </a:r>
            <a:r>
              <a:rPr lang="zh-CN" altLang="zh-CN"/>
              <a:t>生活用电</a:t>
            </a:r>
          </a:p>
        </p:txBody>
      </p:sp>
    </p:spTree>
    <p:extLst>
      <p:ext uri="{BB962C8B-B14F-4D97-AF65-F5344CB8AC3E}">
        <p14:creationId xmlns:p14="http://schemas.microsoft.com/office/powerpoint/2010/main" xmlns="" val="337047856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J178.eps" descr="id:2147494476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6300192" y="1772816"/>
            <a:ext cx="2344077" cy="1440160"/>
          </a:xfrm>
          <a:prstGeom prst="rect">
            <a:avLst/>
          </a:prstGeom>
        </p:spPr>
      </p:pic>
      <p:sp>
        <p:nvSpPr>
          <p:cNvPr id="11" name="圆角矩形 10">
            <a:hlinkClick r:id="rId4" action="ppaction://hlinksldjump"/>
          </p:cNvPr>
          <p:cNvSpPr/>
          <p:nvPr/>
        </p:nvSpPr>
        <p:spPr>
          <a:xfrm>
            <a:off x="251520" y="764704"/>
            <a:ext cx="964608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圆角矩形 11">
            <a:hlinkClick r:id="rId5" action="ppaction://hlinksldjump"/>
          </p:cNvPr>
          <p:cNvSpPr/>
          <p:nvPr/>
        </p:nvSpPr>
        <p:spPr>
          <a:xfrm>
            <a:off x="1259632" y="764704"/>
            <a:ext cx="964608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自主测试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3" name="椭圆 12">
            <a:hlinkClick r:id="rId5" action="ppaction://hlinksldjump"/>
          </p:cNvPr>
          <p:cNvSpPr/>
          <p:nvPr/>
        </p:nvSpPr>
        <p:spPr>
          <a:xfrm>
            <a:off x="3304402" y="764704"/>
            <a:ext cx="270000" cy="270000"/>
          </a:xfrm>
          <a:prstGeom prst="ellipse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6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4" name="椭圆 13">
            <a:hlinkClick r:id="rId6" action="ppaction://hlinksldjump"/>
          </p:cNvPr>
          <p:cNvSpPr/>
          <p:nvPr/>
        </p:nvSpPr>
        <p:spPr>
          <a:xfrm>
            <a:off x="3719946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5" name="椭圆 14">
            <a:hlinkClick r:id="rId7" action="ppaction://hlinksldjump"/>
          </p:cNvPr>
          <p:cNvSpPr/>
          <p:nvPr/>
        </p:nvSpPr>
        <p:spPr>
          <a:xfrm>
            <a:off x="4135490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6" name="椭圆 15">
            <a:hlinkClick r:id="rId8" action="ppaction://hlinksldjump"/>
          </p:cNvPr>
          <p:cNvSpPr/>
          <p:nvPr/>
        </p:nvSpPr>
        <p:spPr>
          <a:xfrm>
            <a:off x="4551034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96752"/>
            <a:ext cx="8128000" cy="513871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家庭电路的部分电路如图所示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其中甲、乙两处分别装用电器和开关。对此电路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下列说法正确的是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火线上的保险丝应该改装到零线上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甲处应装用电器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乙处应装开关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当用电器功率增大时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通过保险丝的电流就增大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当保险丝熔断后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可以用铜丝代替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为保证保险丝熔断时电路断开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保险丝一定要装在火线上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选项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错误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开关应该接在火线上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所以甲处应为开关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乙处应为用电器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选项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错误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电功率增大时</a:t>
            </a:r>
            <a:r>
              <a:rPr lang="zh-CN" altLang="zh-CN" sz="220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根据</a:t>
            </a:r>
            <a:r>
              <a:rPr lang="en-US" altLang="zh-CN" sz="220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 </a:t>
            </a:r>
            <a:r>
              <a:rPr lang="zh-CN" altLang="zh-CN" sz="220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会增大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铜丝电阻率低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熔点较高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当电流过大时铜丝不会烧断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起不到保护电路作用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故选项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选项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错误。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0" name="对象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10294838"/>
              </p:ext>
            </p:extLst>
          </p:nvPr>
        </p:nvGraphicFramePr>
        <p:xfrm>
          <a:off x="4633838" y="4797152"/>
          <a:ext cx="730250" cy="500062"/>
        </p:xfrm>
        <a:graphic>
          <a:graphicData uri="http://schemas.openxmlformats.org/presentationml/2006/ole">
            <p:oleObj spid="_x0000_s30722" name="文档" r:id="rId9" imgW="357762" imgH="238002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8811959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圆角矩形 10">
            <a:hlinkClick r:id="rId2" action="ppaction://hlinksldjump"/>
          </p:cNvPr>
          <p:cNvSpPr/>
          <p:nvPr/>
        </p:nvSpPr>
        <p:spPr>
          <a:xfrm>
            <a:off x="251520" y="764704"/>
            <a:ext cx="964608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圆角矩形 11">
            <a:hlinkClick r:id="rId3" action="ppaction://hlinksldjump"/>
          </p:cNvPr>
          <p:cNvSpPr/>
          <p:nvPr/>
        </p:nvSpPr>
        <p:spPr>
          <a:xfrm>
            <a:off x="1259632" y="764704"/>
            <a:ext cx="964608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自主测试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椭圆 17">
            <a:hlinkClick r:id="rId3" action="ppaction://hlinksldjump"/>
          </p:cNvPr>
          <p:cNvSpPr/>
          <p:nvPr/>
        </p:nvSpPr>
        <p:spPr>
          <a:xfrm>
            <a:off x="3304402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9" name="椭圆 18">
            <a:hlinkClick r:id="rId4" action="ppaction://hlinksldjump"/>
          </p:cNvPr>
          <p:cNvSpPr/>
          <p:nvPr/>
        </p:nvSpPr>
        <p:spPr>
          <a:xfrm>
            <a:off x="3719946" y="764704"/>
            <a:ext cx="270000" cy="270000"/>
          </a:xfrm>
          <a:prstGeom prst="ellipse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6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0" name="椭圆 19">
            <a:hlinkClick r:id="rId5" action="ppaction://hlinksldjump"/>
          </p:cNvPr>
          <p:cNvSpPr/>
          <p:nvPr/>
        </p:nvSpPr>
        <p:spPr>
          <a:xfrm>
            <a:off x="4135490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1" name="椭圆 20">
            <a:hlinkClick r:id="rId6" action="ppaction://hlinksldjump"/>
          </p:cNvPr>
          <p:cNvSpPr/>
          <p:nvPr/>
        </p:nvSpPr>
        <p:spPr>
          <a:xfrm>
            <a:off x="4551034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091672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如图所示是某同学设计的家庭电路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电灯开关已断开。下列说法正确的是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灯泡和两孔插座是串联的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试电笔接触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氖管不发光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开关和三孔插座的连接都是错误的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试电笔插入两孔插座的左孔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氖管发光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灯泡和两孔插座是互不影响的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所以是并联的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错误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点通过灯泡与火线连接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所以试电笔接触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点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氖管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发光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错误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据图可知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开关接到了零线和用电器之间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三孔插座的左孔接的是地线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故均错误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说法正确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两孔插座的左孔是零线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所以试电笔插入两孔插座的左孔氖管不发光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错误。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6" name="17J04.eps" descr="id:2147494639;FounderCES"/>
          <p:cNvPicPr/>
          <p:nvPr/>
        </p:nvPicPr>
        <p:blipFill>
          <a:blip r:embed="rId7"/>
          <a:stretch>
            <a:fillRect/>
          </a:stretch>
        </p:blipFill>
        <p:spPr>
          <a:xfrm>
            <a:off x="5364088" y="1772816"/>
            <a:ext cx="2818165" cy="12981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278915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圆角矩形 10">
            <a:hlinkClick r:id="rId3" action="ppaction://hlinksldjump"/>
          </p:cNvPr>
          <p:cNvSpPr/>
          <p:nvPr/>
        </p:nvSpPr>
        <p:spPr>
          <a:xfrm>
            <a:off x="251520" y="764704"/>
            <a:ext cx="964608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圆角矩形 11">
            <a:hlinkClick r:id="rId4" action="ppaction://hlinksldjump"/>
          </p:cNvPr>
          <p:cNvSpPr/>
          <p:nvPr/>
        </p:nvSpPr>
        <p:spPr>
          <a:xfrm>
            <a:off x="1259632" y="764704"/>
            <a:ext cx="964608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自主测试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椭圆 17">
            <a:hlinkClick r:id="rId4" action="ppaction://hlinksldjump"/>
          </p:cNvPr>
          <p:cNvSpPr/>
          <p:nvPr/>
        </p:nvSpPr>
        <p:spPr>
          <a:xfrm>
            <a:off x="3304402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9" name="椭圆 18">
            <a:hlinkClick r:id="rId5" action="ppaction://hlinksldjump"/>
          </p:cNvPr>
          <p:cNvSpPr/>
          <p:nvPr/>
        </p:nvSpPr>
        <p:spPr>
          <a:xfrm>
            <a:off x="3719946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0" name="椭圆 19">
            <a:hlinkClick r:id="rId6" action="ppaction://hlinksldjump"/>
          </p:cNvPr>
          <p:cNvSpPr/>
          <p:nvPr/>
        </p:nvSpPr>
        <p:spPr>
          <a:xfrm>
            <a:off x="4135490" y="764704"/>
            <a:ext cx="270000" cy="270000"/>
          </a:xfrm>
          <a:prstGeom prst="ellipse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6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1" name="椭圆 20">
            <a:hlinkClick r:id="rId7" action="ppaction://hlinksldjump"/>
          </p:cNvPr>
          <p:cNvSpPr/>
          <p:nvPr/>
        </p:nvSpPr>
        <p:spPr>
          <a:xfrm>
            <a:off x="4551034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196752"/>
            <a:ext cx="8128000" cy="537377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现在一般标准住宅户内配电系统都使用了空气开关、漏电保护器、三孔插座等设备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有一配电系统如图所示。其中各个设备的特征是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电能表上可以直接读出应该交的电费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空气开关的作用与保险丝作用完全相同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三孔插座正中间的插孔应该接三脚插头的最长那只脚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漏电保护器用于当灯泡的灯丝烧断时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将电流导入大地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140169362"/>
              </p:ext>
            </p:extLst>
          </p:nvPr>
        </p:nvGraphicFramePr>
        <p:xfrm>
          <a:off x="101600" y="2192933"/>
          <a:ext cx="8940800" cy="2124547"/>
        </p:xfrm>
        <a:graphic>
          <a:graphicData uri="http://schemas.openxmlformats.org/presentationml/2006/ole">
            <p:oleObj spid="_x0000_s31746" name="文档" r:id="rId8" imgW="3847376" imgH="914029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5756694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圆角矩形 10">
            <a:hlinkClick r:id="rId2" action="ppaction://hlinksldjump"/>
          </p:cNvPr>
          <p:cNvSpPr/>
          <p:nvPr/>
        </p:nvSpPr>
        <p:spPr>
          <a:xfrm>
            <a:off x="251520" y="764704"/>
            <a:ext cx="964608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圆角矩形 11">
            <a:hlinkClick r:id="rId3" action="ppaction://hlinksldjump"/>
          </p:cNvPr>
          <p:cNvSpPr/>
          <p:nvPr/>
        </p:nvSpPr>
        <p:spPr>
          <a:xfrm>
            <a:off x="1259632" y="764704"/>
            <a:ext cx="964608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自主测试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椭圆 17">
            <a:hlinkClick r:id="rId3" action="ppaction://hlinksldjump"/>
          </p:cNvPr>
          <p:cNvSpPr/>
          <p:nvPr/>
        </p:nvSpPr>
        <p:spPr>
          <a:xfrm>
            <a:off x="3304402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9" name="椭圆 18">
            <a:hlinkClick r:id="rId4" action="ppaction://hlinksldjump"/>
          </p:cNvPr>
          <p:cNvSpPr/>
          <p:nvPr/>
        </p:nvSpPr>
        <p:spPr>
          <a:xfrm>
            <a:off x="3719946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0" name="椭圆 19">
            <a:hlinkClick r:id="rId5" action="ppaction://hlinksldjump"/>
          </p:cNvPr>
          <p:cNvSpPr/>
          <p:nvPr/>
        </p:nvSpPr>
        <p:spPr>
          <a:xfrm>
            <a:off x="4135490" y="764704"/>
            <a:ext cx="270000" cy="270000"/>
          </a:xfrm>
          <a:prstGeom prst="ellipse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6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1" name="椭圆 20">
            <a:hlinkClick r:id="rId6" action="ppaction://hlinksldjump"/>
          </p:cNvPr>
          <p:cNvSpPr/>
          <p:nvPr/>
        </p:nvSpPr>
        <p:spPr>
          <a:xfrm>
            <a:off x="4551034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电能表是测量用电器消耗的电能的仪表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根据月末的示数减去月初的示数读出消耗电能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然后可计算出应该交的电费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错误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空气开关兼具总开关和保险丝的作用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可以在电流过大时自动断开开关以保护电路安全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也可当总开关使用随时切断电流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错误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家庭电路中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两条进户线分别为火线和零线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其中与大地相连的是零线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三脚插头最长的脚与金属外壳相连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漏电保护器只有在电路发生漏电或有人触电时才会切断电源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而功率过大时电流过大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此时空气开关会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跳闸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切断电源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而不是漏电保护器会切断电路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错误。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077311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圆角矩形 10">
            <a:hlinkClick r:id="rId2" action="ppaction://hlinksldjump"/>
          </p:cNvPr>
          <p:cNvSpPr/>
          <p:nvPr/>
        </p:nvSpPr>
        <p:spPr>
          <a:xfrm>
            <a:off x="251520" y="764704"/>
            <a:ext cx="964608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圆角矩形 11">
            <a:hlinkClick r:id="rId3" action="ppaction://hlinksldjump"/>
          </p:cNvPr>
          <p:cNvSpPr/>
          <p:nvPr/>
        </p:nvSpPr>
        <p:spPr>
          <a:xfrm>
            <a:off x="1259632" y="764704"/>
            <a:ext cx="964608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自主测试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椭圆 17">
            <a:hlinkClick r:id="rId3" action="ppaction://hlinksldjump"/>
          </p:cNvPr>
          <p:cNvSpPr/>
          <p:nvPr/>
        </p:nvSpPr>
        <p:spPr>
          <a:xfrm>
            <a:off x="3304402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9" name="椭圆 18">
            <a:hlinkClick r:id="rId4" action="ppaction://hlinksldjump"/>
          </p:cNvPr>
          <p:cNvSpPr/>
          <p:nvPr/>
        </p:nvSpPr>
        <p:spPr>
          <a:xfrm>
            <a:off x="3719946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0" name="椭圆 19">
            <a:hlinkClick r:id="rId5" action="ppaction://hlinksldjump"/>
          </p:cNvPr>
          <p:cNvSpPr/>
          <p:nvPr/>
        </p:nvSpPr>
        <p:spPr>
          <a:xfrm>
            <a:off x="4135490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1" name="椭圆 20">
            <a:hlinkClick r:id="rId6" action="ppaction://hlinksldjump"/>
          </p:cNvPr>
          <p:cNvSpPr/>
          <p:nvPr/>
        </p:nvSpPr>
        <p:spPr>
          <a:xfrm>
            <a:off x="4551034" y="764704"/>
            <a:ext cx="270000" cy="270000"/>
          </a:xfrm>
          <a:prstGeom prst="ellipse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6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893151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请把如图所示电路元件接入照明电路中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且符合安全用电原则。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要求保险丝与三孔插座相连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3" name="J181.eps" descr="id:2147494497;FounderCES"/>
          <p:cNvPicPr/>
          <p:nvPr/>
        </p:nvPicPr>
        <p:blipFill>
          <a:blip r:embed="rId7"/>
          <a:stretch>
            <a:fillRect/>
          </a:stretch>
        </p:blipFill>
        <p:spPr>
          <a:xfrm>
            <a:off x="2110981" y="2780928"/>
            <a:ext cx="4117203" cy="2254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6807803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圆角矩形 10">
            <a:hlinkClick r:id="rId2" action="ppaction://hlinksldjump"/>
          </p:cNvPr>
          <p:cNvSpPr/>
          <p:nvPr/>
        </p:nvSpPr>
        <p:spPr>
          <a:xfrm>
            <a:off x="251520" y="764704"/>
            <a:ext cx="964608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圆角矩形 11">
            <a:hlinkClick r:id="rId3" action="ppaction://hlinksldjump"/>
          </p:cNvPr>
          <p:cNvSpPr/>
          <p:nvPr/>
        </p:nvSpPr>
        <p:spPr>
          <a:xfrm>
            <a:off x="1259632" y="764704"/>
            <a:ext cx="964608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自主测试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椭圆 17">
            <a:hlinkClick r:id="rId3" action="ppaction://hlinksldjump"/>
          </p:cNvPr>
          <p:cNvSpPr/>
          <p:nvPr/>
        </p:nvSpPr>
        <p:spPr>
          <a:xfrm>
            <a:off x="3304402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9" name="椭圆 18">
            <a:hlinkClick r:id="rId4" action="ppaction://hlinksldjump"/>
          </p:cNvPr>
          <p:cNvSpPr/>
          <p:nvPr/>
        </p:nvSpPr>
        <p:spPr>
          <a:xfrm>
            <a:off x="3719946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0" name="椭圆 19">
            <a:hlinkClick r:id="rId5" action="ppaction://hlinksldjump"/>
          </p:cNvPr>
          <p:cNvSpPr/>
          <p:nvPr/>
        </p:nvSpPr>
        <p:spPr>
          <a:xfrm>
            <a:off x="4135490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1" name="椭圆 20">
            <a:hlinkClick r:id="rId6" action="ppaction://hlinksldjump"/>
          </p:cNvPr>
          <p:cNvSpPr/>
          <p:nvPr/>
        </p:nvSpPr>
        <p:spPr>
          <a:xfrm>
            <a:off x="4551034" y="764704"/>
            <a:ext cx="270000" cy="270000"/>
          </a:xfrm>
          <a:prstGeom prst="ellipse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6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556792"/>
            <a:ext cx="8128000" cy="415498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示</a:t>
            </a: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零线直接连接灯泡的螺旋套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火线进入开关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再进入灯泡顶端的金属块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地线直接接三孔插座的上孔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零线直接接三孔插座的左孔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火线首先接保险丝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然后再进入右孔。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4" name="J182.eps" descr="id:2147494504;FounderCES"/>
          <p:cNvPicPr/>
          <p:nvPr/>
        </p:nvPicPr>
        <p:blipFill>
          <a:blip r:embed="rId7"/>
          <a:stretch>
            <a:fillRect/>
          </a:stretch>
        </p:blipFill>
        <p:spPr>
          <a:xfrm>
            <a:off x="2634919" y="2060848"/>
            <a:ext cx="4208823" cy="2304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3959695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257041" y="764704"/>
            <a:ext cx="50405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6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907580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558119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508000" y="2697304"/>
            <a:ext cx="8128000" cy="171739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家庭电路电流过大问题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家庭电路中电流过大的原因主要从以下两个方面考虑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电路中用电器的总功率过大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造成电路中电流过大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短路造成电路中电流过大。下面我们通过例题说明解决此类问题的方法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09706344"/>
      </p:ext>
    </p:extLst>
  </p:cSld>
  <p:clrMapOvr>
    <a:masterClrMapping/>
  </p:clrMapOvr>
  <p:transition spd="med">
    <p:cover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257041" y="764704"/>
            <a:ext cx="50405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6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907580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558119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294804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多选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王亮家的保险丝经常熔断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可能原因是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电路导线过细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电阻过大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线路老化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灯头处接触不良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同时使用的用电器总功率过大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保险丝的额定电流太小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如果电路中正确选择了保险丝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但同时使用的用电器的总功率过大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P=UI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电压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电路中的电流会超过电路中的最大正常工作电流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那么将导致保险丝熔断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因此选项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如果保险丝选择不当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额定电流小于电路的最大正常工作电流就会导致保险丝熔断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因此选项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可能。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CD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81919100"/>
      </p:ext>
    </p:extLst>
  </p:cSld>
  <p:clrMapOvr>
    <a:masterClrMapping/>
  </p:clrMapOvr>
  <p:transition spd="med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257041" y="764704"/>
            <a:ext cx="50405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6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907580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558119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8000" y="2436625"/>
            <a:ext cx="8128000" cy="223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805499243"/>
      </p:ext>
    </p:extLst>
  </p:cSld>
  <p:clrMapOvr>
    <a:masterClrMapping/>
  </p:clrMapOvr>
  <p:transition spd="med">
    <p:cover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257041" y="764704"/>
            <a:ext cx="50405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6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907580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558119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294804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天晚上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家里的所有用电器全都停止工作。请你猜想两种可能原因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并说明你将怎样去直接证实你的猜想。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原因一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证实办法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原因二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证实办法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原因一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整个小区停电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验证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观察小区其他家庭是否有电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原因二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家里用电功率过大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或某处电路短路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导致保险丝熔断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或空气开关跳闸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验证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查看保险丝是否完好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或空气开关是否跳闸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触类旁通1H.eps" descr="id:2147492849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844100" y="1412776"/>
            <a:ext cx="1584176" cy="2753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655589075"/>
      </p:ext>
    </p:extLst>
  </p:cSld>
  <p:clrMapOvr>
    <a:masterClrMapping/>
  </p:clrMapOvr>
  <p:transition spd="med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251520" y="764704"/>
            <a:ext cx="964608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1259632" y="764704"/>
            <a:ext cx="964608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14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自主测试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圆角矩形 17">
            <a:hlinkClick r:id="rId2" action="ppaction://hlinksldjump"/>
          </p:cNvPr>
          <p:cNvSpPr/>
          <p:nvPr/>
        </p:nvSpPr>
        <p:spPr>
          <a:xfrm>
            <a:off x="3284585" y="764704"/>
            <a:ext cx="439319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一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9" name="圆角矩形 18">
            <a:hlinkClick r:id="rId4" action="ppaction://hlinksldjump"/>
          </p:cNvPr>
          <p:cNvSpPr/>
          <p:nvPr/>
        </p:nvSpPr>
        <p:spPr>
          <a:xfrm>
            <a:off x="382064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二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0" name="圆角矩形 19">
            <a:hlinkClick r:id="rId5" action="ppaction://hlinksldjump"/>
          </p:cNvPr>
          <p:cNvSpPr/>
          <p:nvPr/>
        </p:nvSpPr>
        <p:spPr>
          <a:xfrm>
            <a:off x="435670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三</a:t>
            </a:r>
            <a:endParaRPr lang="en-US" altLang="zh-CN" sz="1400" dirty="0" smtClean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394805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一、家庭电路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家庭电路的组成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0" name="16A63J.eps" descr="id:2147494454;FounderCES"/>
          <p:cNvPicPr/>
          <p:nvPr/>
        </p:nvPicPr>
        <p:blipFill>
          <a:blip r:embed="rId6"/>
          <a:stretch>
            <a:fillRect/>
          </a:stretch>
        </p:blipFill>
        <p:spPr>
          <a:xfrm>
            <a:off x="1018692" y="2420888"/>
            <a:ext cx="5929572" cy="3290389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2832922" y="2752464"/>
            <a:ext cx="89098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257815" y="3511894"/>
            <a:ext cx="82280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065170" y="2315241"/>
            <a:ext cx="82280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760078" y="2299702"/>
            <a:ext cx="82280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6168306" y="5366455"/>
            <a:ext cx="822808" cy="3163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518577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257041" y="764704"/>
            <a:ext cx="50405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6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907580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558119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2716732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用电器全部停止工作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说明电路中没有电流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其可能原因有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整个小区停电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可以通过观察其他家庭是否有电来判断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家里的用电器总功率过大或某处电路短路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导致保险丝熔断或空气开关跳闸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可以通过查看保险丝是否完好或空气开关是否跳闸。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05638546"/>
      </p:ext>
    </p:extLst>
  </p:cSld>
  <p:clrMapOvr>
    <a:masterClrMapping/>
  </p:clrMapOvr>
  <p:transition spd="med">
    <p:cover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257041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907580" y="764704"/>
            <a:ext cx="50405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6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1558119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04201"/>
            <a:ext cx="8128000" cy="33424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巧解试电笔的使用问题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家庭电路的触电事故都是人体直接或间接接触火线造成的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所以在很多情况下我们需要辨别火线和零线。通常人们用试电笔来辨别火线和零线。试电笔由笔尖金属体、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高</a:t>
            </a:r>
            <a:r>
              <a:rPr lang="zh-CN" altLang="en-US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值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电阻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、氖管、笔尾金属体、绝缘材料等组成。当使用试电笔时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手接触笔尾金属体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笔尖接触火线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这样火线、试电笔、人体、大地就组成一个回路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氖管发光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由于试电笔的电阻非常大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电路中的电流很小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所以对人体不会造成危害。若氖管不发光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说明笔尖接触的是零线。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11978372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257041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907580" y="764704"/>
            <a:ext cx="50405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6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1558119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40768"/>
            <a:ext cx="8128000" cy="456124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图中所示的两种使用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试电笔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的方法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正确的是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使用试电笔时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应用手指接触笔尾的金属体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笔尖接触导线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若氖管发光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说明是火线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若氖管不发光说明是零线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观察题图可知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图甲是正确的使用方法。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16C31.eps" descr="id:2147494525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2627783" y="2060848"/>
            <a:ext cx="3260759" cy="1944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851592465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257041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907580" y="764704"/>
            <a:ext cx="50405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6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1558119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04201"/>
            <a:ext cx="8128000" cy="374871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同学家的四盏电灯突然熄灭了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检查发现保险丝并未烧断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用试电笔测试室内各处电路时氖管均发光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则电路故障为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电灯均坏了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进户零线断路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室内线路有短路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D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进户火线断路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用试电笔测试各处电路时氖管均发光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说明线路中火线连接完好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原因是进户线零线开路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灯泡尽管不亮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但室内各处都与火线相连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所以氖管会发光。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触类旁通2H.eps" descr="id:2147493055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844100" y="1988840"/>
            <a:ext cx="1584176" cy="2753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623362622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>
            <a:hlinkClick r:id="rId2" action="ppaction://hlinksldjump"/>
          </p:cNvPr>
          <p:cNvSpPr/>
          <p:nvPr/>
        </p:nvSpPr>
        <p:spPr>
          <a:xfrm>
            <a:off x="257041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圆角矩形 9">
            <a:hlinkClick r:id="rId3" action="ppaction://hlinksldjump"/>
          </p:cNvPr>
          <p:cNvSpPr/>
          <p:nvPr/>
        </p:nvSpPr>
        <p:spPr>
          <a:xfrm>
            <a:off x="907580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圆角矩形 10">
            <a:hlinkClick r:id="rId4" action="ppaction://hlinksldjump"/>
          </p:cNvPr>
          <p:cNvSpPr/>
          <p:nvPr/>
        </p:nvSpPr>
        <p:spPr>
          <a:xfrm>
            <a:off x="1558119" y="764704"/>
            <a:ext cx="50405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6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697304"/>
            <a:ext cx="8128000" cy="171739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家庭电路的故障分析与判断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家庭电路故障常见的三种情况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一是短路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保险丝烧断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二是火线断路或灯丝断了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断点与火线之间使试电笔氖管发光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断点与零线之间不能使试电笔氖管发光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三是进户线的零线断路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25259763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>
            <a:hlinkClick r:id="rId2" action="ppaction://hlinksldjump"/>
          </p:cNvPr>
          <p:cNvSpPr/>
          <p:nvPr/>
        </p:nvSpPr>
        <p:spPr>
          <a:xfrm>
            <a:off x="257041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圆角矩形 9">
            <a:hlinkClick r:id="rId3" action="ppaction://hlinksldjump"/>
          </p:cNvPr>
          <p:cNvSpPr/>
          <p:nvPr/>
        </p:nvSpPr>
        <p:spPr>
          <a:xfrm>
            <a:off x="907580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圆角矩形 10">
            <a:hlinkClick r:id="rId4" action="ppaction://hlinksldjump"/>
          </p:cNvPr>
          <p:cNvSpPr/>
          <p:nvPr/>
        </p:nvSpPr>
        <p:spPr>
          <a:xfrm>
            <a:off x="1558119" y="764704"/>
            <a:ext cx="50405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6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84784"/>
            <a:ext cx="8128000" cy="456124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如图为居民家中某房间的电路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与电热壶均正常工作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在三孔插座上接入电饭煲后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电热壶突然停止工作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仍正常发光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拔出电饭煲的插头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用试电笔分别测试三孔插座的左右两孔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氖管均发光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此时电路故障可能是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插座短路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电热壶短路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间断路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间断路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J183.eps" descr="id:2147494539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2628900" y="3284984"/>
            <a:ext cx="4043018" cy="1584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507402049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>
            <a:hlinkClick r:id="rId2" action="ppaction://hlinksldjump"/>
          </p:cNvPr>
          <p:cNvSpPr/>
          <p:nvPr/>
        </p:nvSpPr>
        <p:spPr>
          <a:xfrm>
            <a:off x="257041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圆角矩形 9">
            <a:hlinkClick r:id="rId3" action="ppaction://hlinksldjump"/>
          </p:cNvPr>
          <p:cNvSpPr/>
          <p:nvPr/>
        </p:nvSpPr>
        <p:spPr>
          <a:xfrm>
            <a:off x="907580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圆角矩形 10">
            <a:hlinkClick r:id="rId4" action="ppaction://hlinksldjump"/>
          </p:cNvPr>
          <p:cNvSpPr/>
          <p:nvPr/>
        </p:nvSpPr>
        <p:spPr>
          <a:xfrm>
            <a:off x="1558119" y="764704"/>
            <a:ext cx="50405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6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由题意可知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接入电饭煲后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电热壶停止工作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但电灯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仍正常发光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说明电路中发生的故障不是短路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而是断路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由于电灯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仍能正常工作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而电热壶不能工作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说明发生断路的部位是电灯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之后的部分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用试电笔分别测试三孔插座的左右两孔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氖管均发光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说明测试部位仍与火线相连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由此可判断发生断路的部位在零线上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综合以上分析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可判断发生断路的部位在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之间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故选项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正确。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9059213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>
            <a:hlinkClick r:id="rId2" action="ppaction://hlinksldjump"/>
          </p:cNvPr>
          <p:cNvSpPr/>
          <p:nvPr/>
        </p:nvSpPr>
        <p:spPr>
          <a:xfrm>
            <a:off x="257041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圆角矩形 9">
            <a:hlinkClick r:id="rId3" action="ppaction://hlinksldjump"/>
          </p:cNvPr>
          <p:cNvSpPr/>
          <p:nvPr/>
        </p:nvSpPr>
        <p:spPr>
          <a:xfrm>
            <a:off x="907580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圆角矩形 10">
            <a:hlinkClick r:id="rId4" action="ppaction://hlinksldjump"/>
          </p:cNvPr>
          <p:cNvSpPr/>
          <p:nvPr/>
        </p:nvSpPr>
        <p:spPr>
          <a:xfrm>
            <a:off x="1558119" y="764704"/>
            <a:ext cx="50405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6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8000" y="1528181"/>
            <a:ext cx="8128000" cy="40556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31011677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>
            <a:hlinkClick r:id="rId2" action="ppaction://hlinksldjump"/>
          </p:cNvPr>
          <p:cNvSpPr/>
          <p:nvPr/>
        </p:nvSpPr>
        <p:spPr>
          <a:xfrm>
            <a:off x="257041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圆角矩形 9">
            <a:hlinkClick r:id="rId3" action="ppaction://hlinksldjump"/>
          </p:cNvPr>
          <p:cNvSpPr/>
          <p:nvPr/>
        </p:nvSpPr>
        <p:spPr>
          <a:xfrm>
            <a:off x="907580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圆角矩形 10">
            <a:hlinkClick r:id="rId4" action="ppaction://hlinksldjump"/>
          </p:cNvPr>
          <p:cNvSpPr/>
          <p:nvPr/>
        </p:nvSpPr>
        <p:spPr>
          <a:xfrm>
            <a:off x="1558119" y="764704"/>
            <a:ext cx="50405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6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069900"/>
            <a:ext cx="8128000" cy="578004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图所示的家庭照明电路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已知其中一只灯泡的灯头接线处存在故障。电工师傅为查明故障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在保险丝处接入一只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“220 V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40 W”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的灯泡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。当只闭合开关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灯泡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都呈暗红色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比正常发光状态暗得多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当只闭合开关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灯泡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正常发光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,L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不发光。由此可以确定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A.L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灯头接线处断路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B.L</a:t>
            </a:r>
            <a:r>
              <a:rPr lang="en-US" altLang="zh-CN" sz="2200" baseline="-250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灯头接线处短路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C.L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灯头接线处断路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D.L</a:t>
            </a:r>
            <a:r>
              <a:rPr lang="en-US" altLang="zh-CN" sz="2200" baseline="-250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灯头接线处短路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当只闭合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都呈暗红色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是因为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串联接入电路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所分电压低于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220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正常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当只闭合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,L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正常发光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,L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不发光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是因为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处被短路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直接接在电源上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正常发光。故选项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正确。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7" name="触类旁通3H.eps" descr="id:2147493069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815056" y="1174980"/>
            <a:ext cx="1613220" cy="280387"/>
          </a:xfrm>
          <a:prstGeom prst="rect">
            <a:avLst/>
          </a:prstGeom>
        </p:spPr>
      </p:pic>
      <p:pic>
        <p:nvPicPr>
          <p:cNvPr id="8" name="J184.eps" descr="id:2147494553;FounderCES"/>
          <p:cNvPicPr/>
          <p:nvPr/>
        </p:nvPicPr>
        <p:blipFill>
          <a:blip r:embed="rId6"/>
          <a:stretch>
            <a:fillRect/>
          </a:stretch>
        </p:blipFill>
        <p:spPr>
          <a:xfrm>
            <a:off x="4139952" y="3306737"/>
            <a:ext cx="3600400" cy="15406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826045789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3" action="ppaction://hlinksldjump"/>
          </p:cNvPr>
          <p:cNvSpPr/>
          <p:nvPr/>
        </p:nvSpPr>
        <p:spPr>
          <a:xfrm>
            <a:off x="251520" y="764704"/>
            <a:ext cx="964608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1259632" y="764704"/>
            <a:ext cx="964608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14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自主测试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圆角矩形 17">
            <a:hlinkClick r:id="rId3" action="ppaction://hlinksldjump"/>
          </p:cNvPr>
          <p:cNvSpPr/>
          <p:nvPr/>
        </p:nvSpPr>
        <p:spPr>
          <a:xfrm>
            <a:off x="3284585" y="764704"/>
            <a:ext cx="439319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一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382064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二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0" name="圆角矩形 19">
            <a:hlinkClick r:id="rId6" action="ppaction://hlinksldjump"/>
          </p:cNvPr>
          <p:cNvSpPr/>
          <p:nvPr/>
        </p:nvSpPr>
        <p:spPr>
          <a:xfrm>
            <a:off x="435670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三</a:t>
            </a:r>
            <a:endParaRPr lang="en-US" altLang="zh-CN" sz="1400" dirty="0" smtClean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067611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保险装置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保险丝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电流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过大时熔丝会熔化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切断电路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起到保险作用。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空气开关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当电路中的电流过大时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空气开关自动断开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切断电路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俗称跳闸。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火线和零线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火线和零线之间的电压为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220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V,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零线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和大地之间的电压为零。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试电笔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631004242"/>
              </p:ext>
            </p:extLst>
          </p:nvPr>
        </p:nvGraphicFramePr>
        <p:xfrm>
          <a:off x="467544" y="3886383"/>
          <a:ext cx="8375650" cy="3254375"/>
        </p:xfrm>
        <a:graphic>
          <a:graphicData uri="http://schemas.openxmlformats.org/presentationml/2006/ole">
            <p:oleObj spid="_x0000_s28674" name="文档" r:id="rId7" imgW="4080265" imgH="1589684" progId="Word.Document.12">
              <p:embed/>
            </p:oleObj>
          </a:graphicData>
        </a:graphic>
      </p:graphicFrame>
      <p:sp>
        <p:nvSpPr>
          <p:cNvPr id="9" name="矩形 8"/>
          <p:cNvSpPr/>
          <p:nvPr/>
        </p:nvSpPr>
        <p:spPr>
          <a:xfrm>
            <a:off x="2379102" y="1473898"/>
            <a:ext cx="57511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258434" y="3079352"/>
            <a:ext cx="50033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004048" y="2865964"/>
            <a:ext cx="57511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982276" y="3090238"/>
            <a:ext cx="57511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644889" y="3951527"/>
            <a:ext cx="575118" cy="2950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491147" y="3951527"/>
            <a:ext cx="575118" cy="2950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262813" y="4811887"/>
            <a:ext cx="575118" cy="2950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6887142" y="4811887"/>
            <a:ext cx="575118" cy="2950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4150990" y="5218501"/>
            <a:ext cx="575118" cy="2950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7287478" y="5218501"/>
            <a:ext cx="575118" cy="2950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220746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2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251520" y="764704"/>
            <a:ext cx="964608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1259632" y="764704"/>
            <a:ext cx="964608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14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自主测试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圆角矩形 17">
            <a:hlinkClick r:id="rId2" action="ppaction://hlinksldjump"/>
          </p:cNvPr>
          <p:cNvSpPr/>
          <p:nvPr/>
        </p:nvSpPr>
        <p:spPr>
          <a:xfrm>
            <a:off x="3284585" y="764704"/>
            <a:ext cx="439319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一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9" name="圆角矩形 18">
            <a:hlinkClick r:id="rId4" action="ppaction://hlinksldjump"/>
          </p:cNvPr>
          <p:cNvSpPr/>
          <p:nvPr/>
        </p:nvSpPr>
        <p:spPr>
          <a:xfrm>
            <a:off x="382064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二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0" name="圆角矩形 19">
            <a:hlinkClick r:id="rId5" action="ppaction://hlinksldjump"/>
          </p:cNvPr>
          <p:cNvSpPr/>
          <p:nvPr/>
        </p:nvSpPr>
        <p:spPr>
          <a:xfrm>
            <a:off x="435670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三</a:t>
            </a:r>
            <a:endParaRPr lang="en-US" altLang="zh-CN" sz="1400" dirty="0" smtClean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318000"/>
            <a:ext cx="8128000" cy="247599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三孔插座和漏电保护器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三孔插座的连接方法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左零右火上接地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接地的目的是使用电器的外壳与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大地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以防用电器的外壳带电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造成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触电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漏电保护器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如果站在地上的人不小心接触了火线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电流经过人体流入大地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总开关上的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漏电保护器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会迅速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切断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对人身起到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保护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作用。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991111" y="3125888"/>
            <a:ext cx="57511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588224" y="3125888"/>
            <a:ext cx="57511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854484" y="3933056"/>
            <a:ext cx="57511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703552" y="4345884"/>
            <a:ext cx="57511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151469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圆角矩形 10">
            <a:hlinkClick r:id="rId3" action="ppaction://hlinksldjump"/>
          </p:cNvPr>
          <p:cNvSpPr/>
          <p:nvPr/>
        </p:nvSpPr>
        <p:spPr>
          <a:xfrm>
            <a:off x="251520" y="764704"/>
            <a:ext cx="964608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圆角矩形 11">
            <a:hlinkClick r:id="rId4" action="ppaction://hlinksldjump"/>
          </p:cNvPr>
          <p:cNvSpPr/>
          <p:nvPr/>
        </p:nvSpPr>
        <p:spPr>
          <a:xfrm>
            <a:off x="1259632" y="764704"/>
            <a:ext cx="964608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14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自主测试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5" name="圆角矩形 24">
            <a:hlinkClick r:id="rId3" action="ppaction://hlinksldjump"/>
          </p:cNvPr>
          <p:cNvSpPr/>
          <p:nvPr/>
        </p:nvSpPr>
        <p:spPr>
          <a:xfrm>
            <a:off x="328458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一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6" name="圆角矩形 25">
            <a:hlinkClick r:id="rId5" action="ppaction://hlinksldjump"/>
          </p:cNvPr>
          <p:cNvSpPr/>
          <p:nvPr/>
        </p:nvSpPr>
        <p:spPr>
          <a:xfrm>
            <a:off x="3820645" y="764704"/>
            <a:ext cx="439319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二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7" name="圆角矩形 26">
            <a:hlinkClick r:id="rId6" action="ppaction://hlinksldjump"/>
          </p:cNvPr>
          <p:cNvSpPr/>
          <p:nvPr/>
        </p:nvSpPr>
        <p:spPr>
          <a:xfrm>
            <a:off x="435670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三</a:t>
            </a:r>
            <a:endParaRPr lang="en-US" altLang="zh-CN" sz="1400" dirty="0" smtClean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818602"/>
            <a:ext cx="8128000" cy="34747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二、家庭电路电流过大的原因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家用电器的总功率对家庭电路的影响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如果家里添置了新的大功率用电器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如电热器、空调等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公式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计算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它的电流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不要超过电能表所允许通过的电流最大值。再就是同时使用的用电器不能太多。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短路对家庭电路的影响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改装电路时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使火线和零线直接连通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由于导线的电阻很小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短路时电路上的电流会非常大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产生大量的热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很容易引起火灾。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773818609"/>
              </p:ext>
            </p:extLst>
          </p:nvPr>
        </p:nvGraphicFramePr>
        <p:xfrm>
          <a:off x="1043608" y="3008202"/>
          <a:ext cx="730250" cy="500062"/>
        </p:xfrm>
        <a:graphic>
          <a:graphicData uri="http://schemas.openxmlformats.org/presentationml/2006/ole">
            <p:oleObj spid="_x0000_s29698" name="文档" r:id="rId7" imgW="357762" imgH="237642" progId="Word.Document.12">
              <p:embed/>
            </p:oleObj>
          </a:graphicData>
        </a:graphic>
      </p:graphicFrame>
      <p:cxnSp>
        <p:nvCxnSpPr>
          <p:cNvPr id="9" name="直接连接符 8"/>
          <p:cNvCxnSpPr/>
          <p:nvPr/>
        </p:nvCxnSpPr>
        <p:spPr>
          <a:xfrm>
            <a:off x="971155" y="3518586"/>
            <a:ext cx="576953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/>
          <p:cNvSpPr/>
          <p:nvPr/>
        </p:nvSpPr>
        <p:spPr>
          <a:xfrm>
            <a:off x="972990" y="2996780"/>
            <a:ext cx="575118" cy="4901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871838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圆角矩形 10">
            <a:hlinkClick r:id="rId2" action="ppaction://hlinksldjump"/>
          </p:cNvPr>
          <p:cNvSpPr/>
          <p:nvPr/>
        </p:nvSpPr>
        <p:spPr>
          <a:xfrm>
            <a:off x="251520" y="764704"/>
            <a:ext cx="964608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圆角矩形 11">
            <a:hlinkClick r:id="rId3" action="ppaction://hlinksldjump"/>
          </p:cNvPr>
          <p:cNvSpPr/>
          <p:nvPr/>
        </p:nvSpPr>
        <p:spPr>
          <a:xfrm>
            <a:off x="1259632" y="764704"/>
            <a:ext cx="964608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14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自主测试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5" name="圆角矩形 24">
            <a:hlinkClick r:id="rId2" action="ppaction://hlinksldjump"/>
          </p:cNvPr>
          <p:cNvSpPr/>
          <p:nvPr/>
        </p:nvSpPr>
        <p:spPr>
          <a:xfrm>
            <a:off x="328458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一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6" name="圆角矩形 25">
            <a:hlinkClick r:id="rId4" action="ppaction://hlinksldjump"/>
          </p:cNvPr>
          <p:cNvSpPr/>
          <p:nvPr/>
        </p:nvSpPr>
        <p:spPr>
          <a:xfrm>
            <a:off x="3820645" y="764704"/>
            <a:ext cx="439319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二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7" name="圆角矩形 26">
            <a:hlinkClick r:id="rId5" action="ppaction://hlinksldjump"/>
          </p:cNvPr>
          <p:cNvSpPr/>
          <p:nvPr/>
        </p:nvSpPr>
        <p:spPr>
          <a:xfrm>
            <a:off x="435670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三</a:t>
            </a:r>
            <a:endParaRPr lang="en-US" altLang="zh-CN" sz="1400" dirty="0" smtClean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保险丝的作用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材料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保险丝是用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铅锑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合金制成的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电阻比较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大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、熔点比较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低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当电流过大时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它由于温度升高而熔断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切断电路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起到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保护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作用。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规格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不同粗细的保险丝有不同的额定电流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当通过保险丝的电流小于或等于额定电流时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保险丝正常工作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当通过保险丝的电流大于额定电流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且达到或超过它的熔断电流时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保险丝熔断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从而切断电路。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为了用电安全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禁止用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铜丝、铁丝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等导线代替保险丝。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223755" y="2104392"/>
            <a:ext cx="57511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239126" y="2115277"/>
            <a:ext cx="57511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6372200" y="2115277"/>
            <a:ext cx="28803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8050156" y="2111084"/>
            <a:ext cx="28803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8172400" y="2513080"/>
            <a:ext cx="28803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589788" y="2909864"/>
            <a:ext cx="28803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3749607" y="4917160"/>
            <a:ext cx="1423365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82585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251520" y="764704"/>
            <a:ext cx="964608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1259632" y="764704"/>
            <a:ext cx="964608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14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自主测试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328458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一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7" name="圆角矩形 16">
            <a:hlinkClick r:id="rId4" action="ppaction://hlinksldjump"/>
          </p:cNvPr>
          <p:cNvSpPr/>
          <p:nvPr/>
        </p:nvSpPr>
        <p:spPr>
          <a:xfrm>
            <a:off x="382064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二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圆角矩形 17">
            <a:hlinkClick r:id="rId5" action="ppaction://hlinksldjump"/>
          </p:cNvPr>
          <p:cNvSpPr/>
          <p:nvPr/>
        </p:nvSpPr>
        <p:spPr>
          <a:xfrm>
            <a:off x="4356705" y="764704"/>
            <a:ext cx="439319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三</a:t>
            </a:r>
            <a:endParaRPr lang="en-US" altLang="zh-CN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505471"/>
            <a:ext cx="8128000" cy="410105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三、安全用电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常见的触电事故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触电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通常所说的触电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是指一定大小的电流通过人体所引起的伤害事故。家庭电路中的触电事故都是人体直接或间接接触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火线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引起的。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家庭电路中的触电事故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单线触电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就是站在地上的人接触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火线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导致人体触电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人体直接或间接接触到了火线造成的。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双线触电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就是人体不同部分同时接触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火线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零线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使人体有电流通过导致人体触电。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150628" y="2719806"/>
            <a:ext cx="57511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90870" y="3130082"/>
            <a:ext cx="57511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148064" y="3933056"/>
            <a:ext cx="57511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701410" y="4734945"/>
            <a:ext cx="57511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518587" y="4734945"/>
            <a:ext cx="57511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608428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251520" y="764704"/>
            <a:ext cx="964608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1259632" y="764704"/>
            <a:ext cx="964608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14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自主测试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328458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一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7" name="圆角矩形 16">
            <a:hlinkClick r:id="rId4" action="ppaction://hlinksldjump"/>
          </p:cNvPr>
          <p:cNvSpPr/>
          <p:nvPr/>
        </p:nvSpPr>
        <p:spPr>
          <a:xfrm>
            <a:off x="382064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二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圆角矩形 17">
            <a:hlinkClick r:id="rId5" action="ppaction://hlinksldjump"/>
          </p:cNvPr>
          <p:cNvSpPr/>
          <p:nvPr/>
        </p:nvSpPr>
        <p:spPr>
          <a:xfrm>
            <a:off x="4356705" y="764704"/>
            <a:ext cx="439319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三</a:t>
            </a:r>
            <a:endParaRPr lang="en-US" altLang="zh-CN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099206"/>
            <a:ext cx="8128000" cy="496751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高压触电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高压电弧触电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</a:t>
            </a:r>
            <a:r>
              <a:rPr lang="zh-CN" altLang="en-US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高压带电体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人、动物和建筑物等物体距离较近时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会产生放电现象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使人和动物触电。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跨步电压触电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若高压输电线不慎发生断裂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一端落到地上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在地面上以落地点为中心的区域内会形成很高的电压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人和动物若走到此区域内会发生触电事故。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安全用电原则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不接触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低压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带电体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不靠近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高压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带电体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更换灯泡、搬动电器前应断开电源开关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弄湿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用电器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不损坏绝缘层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保险装置、插座、导线、家用电器等达到使用寿命应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及时</a:t>
            </a: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更换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035088" y="3922170"/>
            <a:ext cx="57511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356705" y="3922170"/>
            <a:ext cx="57511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449084" y="4725144"/>
            <a:ext cx="57511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459970" y="4725144"/>
            <a:ext cx="57511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84852" y="5528118"/>
            <a:ext cx="57511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104818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251520" y="764704"/>
            <a:ext cx="964608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1259632" y="764704"/>
            <a:ext cx="964608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14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自主测试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328458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一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7" name="圆角矩形 16">
            <a:hlinkClick r:id="rId4" action="ppaction://hlinksldjump"/>
          </p:cNvPr>
          <p:cNvSpPr/>
          <p:nvPr/>
        </p:nvSpPr>
        <p:spPr>
          <a:xfrm>
            <a:off x="382064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二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圆角矩形 17">
            <a:hlinkClick r:id="rId5" action="ppaction://hlinksldjump"/>
          </p:cNvPr>
          <p:cNvSpPr/>
          <p:nvPr/>
        </p:nvSpPr>
        <p:spPr>
          <a:xfrm>
            <a:off x="4356705" y="764704"/>
            <a:ext cx="439319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三</a:t>
            </a:r>
            <a:endParaRPr lang="en-US" altLang="zh-CN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2513599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触电急救措施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不能直接去拉触电的人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否则施救者也会触电。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应当赶快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切断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或者用干燥的木棍、竹竿将电线挑开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使触电的人迅速脱离电源。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发生火灾时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要先切断电源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绝不能带电泼水救火。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306750" y="3321549"/>
            <a:ext cx="57511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688270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theme/theme1.xml><?xml version="1.0" encoding="utf-8"?>
<a:theme xmlns:a="http://schemas.openxmlformats.org/drawingml/2006/main" name="初中总复习模板">
  <a:themeElements>
    <a:clrScheme name="图钉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初中总复习模板</Template>
  <TotalTime>53</TotalTime>
  <Words>2707</Words>
  <Application>Microsoft Office PowerPoint</Application>
  <PresentationFormat>全屏显示(4:3)</PresentationFormat>
  <Paragraphs>244</Paragraphs>
  <Slides>28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0" baseType="lpstr">
      <vt:lpstr>初中总复习模板</vt:lpstr>
      <vt:lpstr>文档</vt:lpstr>
      <vt:lpstr>第19课时　生活用电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物理备课大师【全免费】</dc:title>
  <dc:creator>物理备课大师【全免费】</dc:creator>
  <dc:description>物理备课大师【全免费】</dc:description>
  <cp:lastModifiedBy>china</cp:lastModifiedBy>
  <cp:revision>物理备课大师【全免费】</cp:revision>
  <dcterms:created xsi:type="dcterms:W3CDTF">2014-10-27T02:28:17Z</dcterms:created>
  <dcterms:modified xsi:type="dcterms:W3CDTF">2017-10-15T16:09:17Z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物理备课大师【全免费】</vt:lpwstr>
  </property>
</Properties>
</file>