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93" r:id="rId2"/>
    <p:sldId id="294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17" r:id="rId26"/>
    <p:sldId id="318" r:id="rId27"/>
    <p:sldId id="319" r:id="rId28"/>
    <p:sldId id="320" r:id="rId29"/>
    <p:sldId id="321" r:id="rId30"/>
    <p:sldId id="322" r:id="rId31"/>
    <p:sldId id="323" r:id="rId32"/>
    <p:sldId id="324" r:id="rId33"/>
    <p:sldId id="325" r:id="rId34"/>
    <p:sldId id="326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1791">
          <p15:clr>
            <a:srgbClr val="A4A3A4"/>
          </p15:clr>
        </p15:guide>
        <p15:guide id="3" pos="46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B95F"/>
    <a:srgbClr val="E8E8E8"/>
    <a:srgbClr val="F7F7F7"/>
    <a:srgbClr val="017DC7"/>
    <a:srgbClr val="F5F5F5"/>
    <a:srgbClr val="4F81B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488" y="-102"/>
      </p:cViewPr>
      <p:guideLst>
        <p:guide orient="horz" pos="2160"/>
        <p:guide pos="1791"/>
        <p:guide pos="46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A383CF-BE04-4D93-BA51-EC3B92CCBE7A}" type="datetimeFigureOut">
              <a:rPr lang="zh-CN" altLang="en-US" smtClean="0"/>
              <a:pPr/>
              <a:t>2017-10-16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15FC6-FC40-408A-BC9E-821973BCEE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85944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1_仅标题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 userDrawn="1"/>
        </p:nvSpPr>
        <p:spPr>
          <a:xfrm>
            <a:off x="971600" y="2708920"/>
            <a:ext cx="7338738" cy="1008112"/>
          </a:xfrm>
          <a:prstGeom prst="round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2708920"/>
            <a:ext cx="6696744" cy="1008112"/>
          </a:xfrm>
          <a:prstGeom prst="rect">
            <a:avLst/>
          </a:prstGeom>
        </p:spPr>
        <p:txBody>
          <a:bodyPr anchor="ctr"/>
          <a:lstStyle>
            <a:lvl1pPr algn="l">
              <a:defRPr sz="28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723" y="3140968"/>
            <a:ext cx="161925" cy="161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62607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938030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基础自主导学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34145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4564207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突破核心考点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7834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5886639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考法探究突破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1818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102449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BBF117-8A62-484E-B1A1-19B301F9787F}" type="datetimeFigureOut">
              <a:rPr lang="zh-CN" altLang="en-US" smtClean="0"/>
              <a:pPr/>
              <a:t>2017-10-16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2D1088F-7570-48BA-BC40-D11F25FB6C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91866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482053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173171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646101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hyperlink" Target="http://www.zhyh.org/" TargetMode="Externa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88356"/>
            <a:ext cx="9144000" cy="391264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6746488"/>
            <a:ext cx="9144000" cy="138896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12" tooltip="点击访问志鸿优化网"/>
          </p:cNvPr>
          <p:cNvSpPr/>
          <p:nvPr/>
        </p:nvSpPr>
        <p:spPr>
          <a:xfrm>
            <a:off x="7380312" y="476672"/>
            <a:ext cx="1296144" cy="288032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79280" y="6567025"/>
            <a:ext cx="504056" cy="304159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chemeClr val="bg1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chemeClr val="bg1"/>
              </a:solidFill>
            </a:endParaRPr>
          </a:p>
        </p:txBody>
      </p:sp>
      <p:sp>
        <p:nvSpPr>
          <p:cNvPr id="3" name="同侧圆角矩形 2">
            <a:hlinkClick r:id="rId13" action="ppaction://hlinksldjump"/>
          </p:cNvPr>
          <p:cNvSpPr/>
          <p:nvPr/>
        </p:nvSpPr>
        <p:spPr>
          <a:xfrm>
            <a:off x="3240278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基础自主导学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同侧圆角矩形 11">
            <a:hlinkClick r:id="rId14" action="ppaction://hlinksldjump"/>
          </p:cNvPr>
          <p:cNvSpPr/>
          <p:nvPr/>
        </p:nvSpPr>
        <p:spPr>
          <a:xfrm>
            <a:off x="4563590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突破核心考点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549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.docx"/><Relationship Id="rId3" Type="http://schemas.openxmlformats.org/officeDocument/2006/relationships/slide" Target="slide2.xml"/><Relationship Id="rId7" Type="http://schemas.openxmlformats.org/officeDocument/2006/relationships/slide" Target="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.docx"/><Relationship Id="rId3" Type="http://schemas.openxmlformats.org/officeDocument/2006/relationships/slide" Target="slide2.xml"/><Relationship Id="rId7" Type="http://schemas.openxmlformats.org/officeDocument/2006/relationships/slide" Target="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.docx"/><Relationship Id="rId3" Type="http://schemas.openxmlformats.org/officeDocument/2006/relationships/slide" Target="slide2.xml"/><Relationship Id="rId7" Type="http://schemas.openxmlformats.org/officeDocument/2006/relationships/slide" Target="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6.docx"/><Relationship Id="rId3" Type="http://schemas.openxmlformats.org/officeDocument/2006/relationships/slide" Target="slide2.xml"/><Relationship Id="rId7" Type="http://schemas.openxmlformats.org/officeDocument/2006/relationships/slide" Target="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jpeg"/><Relationship Id="rId4" Type="http://schemas.openxmlformats.org/officeDocument/2006/relationships/slide" Target="slide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slide" Target="slide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29.xml"/><Relationship Id="rId4" Type="http://schemas.openxmlformats.org/officeDocument/2006/relationships/slide" Target="slide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slide" Target="slide2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slide" Target="slide17.xml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29.xml"/><Relationship Id="rId4" Type="http://schemas.openxmlformats.org/officeDocument/2006/relationships/slide" Target="slide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jpeg"/><Relationship Id="rId4" Type="http://schemas.openxmlformats.org/officeDocument/2006/relationships/slide" Target="slide2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9.docx"/><Relationship Id="rId5" Type="http://schemas.openxmlformats.org/officeDocument/2006/relationships/slide" Target="slide29.xml"/><Relationship Id="rId4" Type="http://schemas.openxmlformats.org/officeDocument/2006/relationships/slide" Target="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slide" Target="slide2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10.docx"/><Relationship Id="rId5" Type="http://schemas.openxmlformats.org/officeDocument/2006/relationships/slide" Target="slide29.xml"/><Relationship Id="rId4" Type="http://schemas.openxmlformats.org/officeDocument/2006/relationships/slide" Target="slide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.docx"/><Relationship Id="rId3" Type="http://schemas.openxmlformats.org/officeDocument/2006/relationships/slide" Target="slide2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slide" Target="slide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8.jpeg"/><Relationship Id="rId5" Type="http://schemas.openxmlformats.org/officeDocument/2006/relationships/slide" Target="slide29.xml"/><Relationship Id="rId4" Type="http://schemas.openxmlformats.org/officeDocument/2006/relationships/slide" Target="slide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Office_Word___12.docx"/><Relationship Id="rId5" Type="http://schemas.openxmlformats.org/officeDocument/2006/relationships/slide" Target="slide29.xml"/><Relationship Id="rId4" Type="http://schemas.openxmlformats.org/officeDocument/2006/relationships/slide" Target="slide2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png"/><Relationship Id="rId4" Type="http://schemas.openxmlformats.org/officeDocument/2006/relationships/slide" Target="slide2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slide" Target="slide2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3.vml"/><Relationship Id="rId6" Type="http://schemas.openxmlformats.org/officeDocument/2006/relationships/package" Target="../embeddings/Microsoft_Office_Word___13.docx"/><Relationship Id="rId5" Type="http://schemas.openxmlformats.org/officeDocument/2006/relationships/slide" Target="slide29.xml"/><Relationship Id="rId4" Type="http://schemas.openxmlformats.org/officeDocument/2006/relationships/slide" Target="slide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.docx"/><Relationship Id="rId3" Type="http://schemas.openxmlformats.org/officeDocument/2006/relationships/slide" Target="slide2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slide" Target="slide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" Target="slide11.xml"/><Relationship Id="rId7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 b="1"/>
              <a:t>18</a:t>
            </a:r>
            <a:r>
              <a:rPr lang="zh-CN" altLang="zh-CN"/>
              <a:t>课时</a:t>
            </a:r>
            <a:r>
              <a:rPr lang="zh-CN" altLang="zh-CN" i="1"/>
              <a:t>　</a:t>
            </a:r>
            <a:r>
              <a:rPr lang="zh-CN" altLang="zh-CN"/>
              <a:t>电功率</a:t>
            </a:r>
          </a:p>
        </p:txBody>
      </p:sp>
    </p:spTree>
    <p:extLst>
      <p:ext uri="{BB962C8B-B14F-4D97-AF65-F5344CB8AC3E}">
        <p14:creationId xmlns:p14="http://schemas.microsoft.com/office/powerpoint/2010/main" xmlns="" val="33704785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四、焦耳定律及其应用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电流的热效应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电流通过导体时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电能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转化为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内能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的现象。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焦耳定律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电流通过导体产生的热量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跟电流的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二次方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成正比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跟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导体的电阻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成正比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跟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通电时间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成正比。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Q=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u="sng" baseline="30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Rt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电热的利用和防止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电热水器、电饭锅、电熨斗、电热孵化器等。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用电器装有风扇、散热窗等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将产生的热散去。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13749" y="2316222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15159" y="2305336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74574" y="3119196"/>
            <a:ext cx="84393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11278" y="3119196"/>
            <a:ext cx="40065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99420" y="3555999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04930" y="3555999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12060" y="3937019"/>
            <a:ext cx="476846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6311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椭圆 12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椭圆 13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椭圆 14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椭圆 15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图是小明观察家中的电能表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此电能表应该接在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220 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的电路中使用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电能表的额定功率是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220 W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小明家已经消耗的电能为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107 J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此电能表转盘每小时转过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3 000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此电能表应该接在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的电路中使用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电能表的额定电压为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小明家已经消耗的电能为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kW·h,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revs/(kW·h)”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表示每消耗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kW·h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的电能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电能表上的转盘转过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8" name="J156.eps" descr="id:2147494381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5940152" y="1916832"/>
            <a:ext cx="2059791" cy="1648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81195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16023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图中电源电压保持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“6 V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W”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在滑片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端向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端滑动的过程中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灯泡两端的电压不断增大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通过灯泡的电流不断减小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灯泡消耗的电功率不断减小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灯泡消耗的电功率恒定不变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由串联电路电压规律可知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并联部分分得的电压越来越大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即灯泡两端电压越来越大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由欧姆定律可知灯泡中的电流越来越大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P=UI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灯泡消耗的电功率不断增大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17N45.eps" descr="id:2147494388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5364088" y="2205657"/>
            <a:ext cx="1826875" cy="1621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7891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4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5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6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7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7845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一个标着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“220 V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1 100 W”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正常工作时电阻丝的电阻为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当其两端电压为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110 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该电炉的实际功率为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不计温度对电阻的影响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275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87129422"/>
              </p:ext>
            </p:extLst>
          </p:nvPr>
        </p:nvGraphicFramePr>
        <p:xfrm>
          <a:off x="609578" y="3356992"/>
          <a:ext cx="8128000" cy="2037042"/>
        </p:xfrm>
        <a:graphic>
          <a:graphicData uri="http://schemas.openxmlformats.org/presentationml/2006/ole">
            <p:oleObj spid="_x0000_s30722" name="文档" r:id="rId8" imgW="3847376" imgH="96152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75669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4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5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6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7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64094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是标有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“12 V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W”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的小灯泡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且其电阻不随温度变化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Ω,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的最大电阻值为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Ω,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只闭合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恰能正常发光。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求电源电压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且滑片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位于最下端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求电流表的示数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求电路的最小总功率和此时电压表的示数。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(1)12 V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A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W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V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71237892"/>
              </p:ext>
            </p:extLst>
          </p:nvPr>
        </p:nvGraphicFramePr>
        <p:xfrm>
          <a:off x="508000" y="1270361"/>
          <a:ext cx="8128000" cy="1981704"/>
        </p:xfrm>
        <a:graphic>
          <a:graphicData uri="http://schemas.openxmlformats.org/presentationml/2006/ole">
            <p:oleObj spid="_x0000_s31746" name="文档" r:id="rId8" imgW="3847376" imgH="93885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80780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4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5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6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7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83784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只闭合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电路为灯泡的基本电路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由于灯泡正常发光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所以电源电压等于灯泡的额定电压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且滑片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位于最下端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与滑动变阻器并联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并且滑动变阻器的全部阻值接入电路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电流表测量干路电流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电路的总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电阻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97739572"/>
              </p:ext>
            </p:extLst>
          </p:nvPr>
        </p:nvGraphicFramePr>
        <p:xfrm>
          <a:off x="622034" y="3861048"/>
          <a:ext cx="8128000" cy="1334548"/>
        </p:xfrm>
        <a:graphic>
          <a:graphicData uri="http://schemas.openxmlformats.org/presentationml/2006/ole">
            <p:oleObj spid="_x0000_s32770" name="文档" r:id="rId8" imgW="3847376" imgH="63118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56112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4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5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6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7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36413919"/>
              </p:ext>
            </p:extLst>
          </p:nvPr>
        </p:nvGraphicFramePr>
        <p:xfrm>
          <a:off x="508000" y="1628800"/>
          <a:ext cx="8128000" cy="2135946"/>
        </p:xfrm>
        <a:graphic>
          <a:graphicData uri="http://schemas.openxmlformats.org/presentationml/2006/ole">
            <p:oleObj spid="_x0000_s33794" name="文档" r:id="rId8" imgW="3847376" imgH="1011909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45772" y="3822373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电路的最小总功率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P=UI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由欧姆定律可知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电压表的示数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U'=I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6847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关于电能表的计算问题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电能表的基本应用主要表现在两个方面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一是根据电能表计算电费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二是根据电能表盘面上的参数计算电能。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计算电费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9706344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67949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en-US" altLang="zh-CN" sz="2200" smtClean="0">
              <a:solidFill>
                <a:srgbClr val="000000"/>
              </a:solidFill>
              <a:latin typeface="NEU-BZ-S92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小明家电能表上月底的示数为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08116,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本月底的示数如图所示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他家本月消耗的电能为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kW·h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。若按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(kW·h)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本月应付电费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元。他家同时使用的用电器总功率不得超过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消耗电能为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W=W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-W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951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kW·h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kW·h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kW·h;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电费的单价为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(kW·h),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所以应交电费为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kW·h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(kW·h)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则使用的用电器总功率不得超过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P=UI=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V×10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140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2 200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M66.eps" descr="id:2147494233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683635" y="1550461"/>
            <a:ext cx="1104389" cy="1136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2147871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2230332"/>
            <a:ext cx="8128000" cy="2651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05925648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一、电能和电功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电能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把电能转化为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其他形式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的能。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国际单位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焦耳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(J)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常用单位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:kW·h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kW·h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u="sng" baseline="30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J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04244" y="3356992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76792" y="3730680"/>
            <a:ext cx="89147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42613" y="4158150"/>
            <a:ext cx="1206064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1857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148295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根据盘面参数计算电能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effectLst/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下图是某电能表表盘的部分数据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(imp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表示电能表指示灯闪烁的次数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。当电路中某用电器单独工作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min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电能表指示灯闪烁了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则该用电器消耗的电能是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kW·h,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它的功率是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1 000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3257108"/>
            <a:ext cx="8128000" cy="11079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单相电子式电能表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DDS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879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3 200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imp/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kW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220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5(20)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Hz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8744478"/>
              </p:ext>
            </p:extLst>
          </p:nvPr>
        </p:nvGraphicFramePr>
        <p:xfrm>
          <a:off x="508000" y="4498234"/>
          <a:ext cx="8128000" cy="1425081"/>
        </p:xfrm>
        <a:graphic>
          <a:graphicData uri="http://schemas.openxmlformats.org/presentationml/2006/ole">
            <p:oleObj spid="_x0000_s34818" name="文档" r:id="rId6" imgW="3847376" imgH="67508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85547839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1828167"/>
            <a:ext cx="8128000" cy="3455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50477612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19272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城市实施阶梯电价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具体方案如下表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小刚留心观察了一下自家电能表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分别记录了他家第一天早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8:00,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21:00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和第二天早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8:00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这三个时刻的读数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如图所示。则他家这一天共消耗电能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kW·h,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应付电费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54591369"/>
              </p:ext>
            </p:extLst>
          </p:nvPr>
        </p:nvGraphicFramePr>
        <p:xfrm>
          <a:off x="508000" y="1912529"/>
          <a:ext cx="8128000" cy="2202574"/>
        </p:xfrm>
        <a:graphic>
          <a:graphicData uri="http://schemas.openxmlformats.org/presentationml/2006/ole">
            <p:oleObj spid="_x0000_s35842" name="文档" r:id="rId6" imgW="3896414" imgH="1056068" progId="Word.Document.12">
              <p:embed/>
            </p:oleObj>
          </a:graphicData>
        </a:graphic>
      </p:graphicFrame>
      <p:pic>
        <p:nvPicPr>
          <p:cNvPr id="8" name="触类旁通1H.eps" descr="id:2147492849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844100" y="1557710"/>
            <a:ext cx="1584176" cy="275339"/>
          </a:xfrm>
          <a:prstGeom prst="rect">
            <a:avLst/>
          </a:prstGeom>
        </p:spPr>
      </p:pic>
      <p:pic>
        <p:nvPicPr>
          <p:cNvPr id="9" name="J162.eps" descr="id:2147494262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2063864" y="5198796"/>
            <a:ext cx="4717283" cy="462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69167884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第一天早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8:00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21:00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和第二天早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8:00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这三个时刻的示数分别为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359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kW·h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kW·h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kW·h,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则高峰期消耗的电能为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kW·h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359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kW·h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kW·h,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低谷期消耗的电能为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kW·h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kW·h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kW·h,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这一天共消耗电能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kW·h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kW·h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kW·h;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需要缴纳的电费为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(kW·h)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kW·h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(kW·h)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kW·h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4912501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4729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巧用不变量妙解电功率问题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电功率的计算是同学们在电学学习过程中的一道难关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如何利用不变量正确选用公式是解决此类问题的关键。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电源电压不变。将定值电阻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串联后接在电源上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消耗的功率为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W,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消耗的功率为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W,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若将它们并联后仍接在该电源上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则电路消耗的总功率为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M68.eps" descr="id:214749426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411760" y="4293096"/>
            <a:ext cx="3638646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1197837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07962529"/>
              </p:ext>
            </p:extLst>
          </p:nvPr>
        </p:nvGraphicFramePr>
        <p:xfrm>
          <a:off x="508000" y="1844824"/>
          <a:ext cx="8128000" cy="2940699"/>
        </p:xfrm>
        <a:graphic>
          <a:graphicData uri="http://schemas.openxmlformats.org/presentationml/2006/ole">
            <p:oleObj spid="_x0000_s36866" name="文档" r:id="rId6" imgW="3847376" imgH="1392994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755576" y="4849815"/>
            <a:ext cx="229582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070545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1164627"/>
            <a:ext cx="8128000" cy="5288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9482724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10" name="触类旁通2H.eps" descr="id:2147494445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971600" y="1546975"/>
            <a:ext cx="1368152" cy="237792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如图所示的电路中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上标有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“6 V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W”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当只闭合开关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恰能正常发光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的功率为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当只闭合开关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电流表的示数为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A,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的功率为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不考虑温度对灯丝电阻的影响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的比值为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17J01.eps" descr="id:2147494452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3347864" y="3140968"/>
            <a:ext cx="2376264" cy="1592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4015429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16456859"/>
              </p:ext>
            </p:extLst>
          </p:nvPr>
        </p:nvGraphicFramePr>
        <p:xfrm>
          <a:off x="508000" y="2120858"/>
          <a:ext cx="8128000" cy="2870284"/>
        </p:xfrm>
        <a:graphic>
          <a:graphicData uri="http://schemas.openxmlformats.org/presentationml/2006/ole">
            <p:oleObj spid="_x0000_s37890" name="文档" r:id="rId6" imgW="3847376" imgH="135916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7742219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与实际有关的电功率问题解题方法探究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电功率问题往往与生活科技联系非常密切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因此许多创新题目都是从人们的生活和生产实际中挖掘出来的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使所学知识能灵活地应用到生活实际中来解决实际问题。主要涉及电路的串联和并联、电能表、电功、电功率等内容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题型多为计算题。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52597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6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圆角矩形 20">
            <a:hlinkClick r:id="rId7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35642"/>
            <a:ext cx="347242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测量工具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电能表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25935139"/>
              </p:ext>
            </p:extLst>
          </p:nvPr>
        </p:nvGraphicFramePr>
        <p:xfrm>
          <a:off x="504825" y="1731963"/>
          <a:ext cx="8121650" cy="4765675"/>
        </p:xfrm>
        <a:graphic>
          <a:graphicData uri="http://schemas.openxmlformats.org/presentationml/2006/ole">
            <p:oleObj spid="_x0000_s28674" name="文档" r:id="rId8" imgW="3957084" imgH="2312781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4251783" y="2239208"/>
            <a:ext cx="575118" cy="2779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67534" y="2669570"/>
            <a:ext cx="360040" cy="2779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80212" y="3087999"/>
            <a:ext cx="360040" cy="2779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45975" y="3524809"/>
            <a:ext cx="360040" cy="2779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990388" y="4498234"/>
            <a:ext cx="709194" cy="2779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847090" y="5078242"/>
            <a:ext cx="1118245" cy="2884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8901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78781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小杨家买了一个家用电吹风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简化电路如图乙所示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主要参数如表格中所示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不考虑温度对电阻的影响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M69.eps" descr="id:2147494283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062175" y="2080013"/>
            <a:ext cx="4751447" cy="1944216"/>
          </a:xfrm>
          <a:prstGeom prst="rect">
            <a:avLst/>
          </a:prstGeom>
        </p:spPr>
      </p:pic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53896182"/>
              </p:ext>
            </p:extLst>
          </p:nvPr>
        </p:nvGraphicFramePr>
        <p:xfrm>
          <a:off x="508000" y="4149080"/>
          <a:ext cx="8128000" cy="2838506"/>
        </p:xfrm>
        <a:graphic>
          <a:graphicData uri="http://schemas.openxmlformats.org/presentationml/2006/ole">
            <p:oleObj spid="_x0000_s38914" name="文档" r:id="rId7" imgW="3896414" imgH="135996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5603311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27283" y="121958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选择开关应旋至何处时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吹风机工作的功率最大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此时电路中的总电流多大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计算结果保留一位小数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当电路供电电压为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110 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吹风机电热丝的实际功率为多大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82567453"/>
              </p:ext>
            </p:extLst>
          </p:nvPr>
        </p:nvGraphicFramePr>
        <p:xfrm>
          <a:off x="384621" y="2551113"/>
          <a:ext cx="8651875" cy="3379787"/>
        </p:xfrm>
        <a:graphic>
          <a:graphicData uri="http://schemas.openxmlformats.org/presentationml/2006/ole">
            <p:oleObj spid="_x0000_s39938" name="文档" r:id="rId6" imgW="4139691" imgH="1612145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660139" y="5722370"/>
            <a:ext cx="438126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(2)250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492704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2684845"/>
            <a:ext cx="8128000" cy="174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7836444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6" name="触类旁通3H.eps" descr="id:214749306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15056" y="1290532"/>
            <a:ext cx="1613220" cy="280387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116265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图甲、乙、丙分别是江涛网购的速热式电热水器实物图、说明书部分参数及等效工作电路图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是给水加热的电阻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该电热水器正常工作时电流是多大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该电热水器正常工作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min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消耗的电能是多少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用电高峰时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若此电热水器两端的实际电压仅为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它的实际功率为多大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电热水器的电阻恒定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结果保留一位小数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J163.eps" descr="id:2147494305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776611" y="4005064"/>
            <a:ext cx="6027553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8007004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550176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(1)30 A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kW·h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(3)5 454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99309625"/>
              </p:ext>
            </p:extLst>
          </p:nvPr>
        </p:nvGraphicFramePr>
        <p:xfrm>
          <a:off x="323528" y="1844824"/>
          <a:ext cx="8128000" cy="4141123"/>
        </p:xfrm>
        <a:graphic>
          <a:graphicData uri="http://schemas.openxmlformats.org/presentationml/2006/ole">
            <p:oleObj spid="_x0000_s40962" name="文档" r:id="rId6" imgW="3847376" imgH="196084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1074943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00" y="2428513"/>
            <a:ext cx="8128000" cy="2254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89712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电能转化为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其他形式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的能。电功的多少等于电能转化为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其他形式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的能的多少。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电流做功的大小与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电流的大小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电压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通电时间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电压越高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通电时间越长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用电器做功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越多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计算公式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W=UIt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25620" y="2750648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1560" y="3154232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57058" y="3556000"/>
            <a:ext cx="1451046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91470" y="3560192"/>
            <a:ext cx="648072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94444" y="3556000"/>
            <a:ext cx="1235022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116227" y="3963898"/>
            <a:ext cx="552689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79102" y="4350745"/>
            <a:ext cx="8465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2948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圆角矩形 24">
            <a:hlinkClick r:id="rId3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圆角矩形 25">
            <a:hlinkClick r:id="rId5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圆角矩形 26">
            <a:hlinkClick r:id="rId6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圆角矩形 27">
            <a:hlinkClick r:id="rId7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9933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二、电功率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物理意义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电流做功快慢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的物理量。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电功与时间之比。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瓦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(W</a:t>
            </a:r>
            <a:r>
              <a:rPr lang="en-US" altLang="zh-CN" sz="2200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(kW),1 kW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u="sng" baseline="30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W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额定电压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用电器在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正常工作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时的电压。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额定功率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用电器在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额定电压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下的功率。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用电器在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实际工作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时的电压。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实际功率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用电器在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实际电压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下的功率。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16140832"/>
              </p:ext>
            </p:extLst>
          </p:nvPr>
        </p:nvGraphicFramePr>
        <p:xfrm>
          <a:off x="292705" y="2636912"/>
          <a:ext cx="8128000" cy="1196678"/>
        </p:xfrm>
        <a:graphic>
          <a:graphicData uri="http://schemas.openxmlformats.org/presentationml/2006/ole">
            <p:oleObj spid="_x0000_s29698" name="文档" r:id="rId8" imgW="3839157" imgH="564581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2843808" y="1737334"/>
            <a:ext cx="1656184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09243" y="2659630"/>
            <a:ext cx="383053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489508" y="3315826"/>
            <a:ext cx="390753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698392" y="3758760"/>
            <a:ext cx="763604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39342" y="3736988"/>
            <a:ext cx="733804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317354" y="3103657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28931" y="4158150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499617" y="4558284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494455" y="4959194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494455" y="5361215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7183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圆角矩形 25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圆角矩形 26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圆角矩形 27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00" y="1204716"/>
            <a:ext cx="8128000" cy="470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09757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40768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三、测量小灯泡的电功率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P=UI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器材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电源、开关、小灯泡、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、滑动变阻器、导线。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电路图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分析论证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&gt;U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强烈发光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&lt;U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发光暗淡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正常发光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M65.eps" descr="id:2147494191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3491880" y="3431142"/>
            <a:ext cx="2218674" cy="185990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692626" y="1751044"/>
            <a:ext cx="7082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32650" y="2154628"/>
            <a:ext cx="8151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50319" y="2154628"/>
            <a:ext cx="8151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26545" y="5362330"/>
            <a:ext cx="2329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721440" y="5404058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78387" y="5785870"/>
            <a:ext cx="235442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471628" y="5796102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933052" y="5796102"/>
            <a:ext cx="17546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103166" y="5800971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0842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8000" y="2726840"/>
            <a:ext cx="8128000" cy="1658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1832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初中总复习模板">
  <a:themeElements>
    <a:clrScheme name="图钉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初中总复习模板</Template>
  <TotalTime>53</TotalTime>
  <Words>1605</Words>
  <Application>Microsoft Office PowerPoint</Application>
  <PresentationFormat>全屏显示(4:3)</PresentationFormat>
  <Paragraphs>269</Paragraphs>
  <Slides>34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6" baseType="lpstr">
      <vt:lpstr>初中总复习模板</vt:lpstr>
      <vt:lpstr>文档</vt:lpstr>
      <vt:lpstr>第18课时　电功率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物理备课大师【全免费】</dc:title>
  <dc:creator>物理备课大师【全免费】</dc:creator>
  <dc:description>物理备课大师【全免费】</dc:description>
  <cp:lastModifiedBy>china</cp:lastModifiedBy>
  <cp:revision>物理备课大师【全免费】</cp:revision>
  <dcterms:created xsi:type="dcterms:W3CDTF">2014-10-27T02:28:17Z</dcterms:created>
  <dcterms:modified xsi:type="dcterms:W3CDTF">2017-10-15T16:09:15Z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物理备课大师【全免费】</vt:lpwstr>
  </property>
</Properties>
</file>