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93" r:id="rId2"/>
    <p:sldId id="294" r:id="rId3"/>
    <p:sldId id="295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306" r:id="rId15"/>
    <p:sldId id="307" r:id="rId16"/>
    <p:sldId id="308" r:id="rId17"/>
    <p:sldId id="309" r:id="rId18"/>
    <p:sldId id="310" r:id="rId19"/>
    <p:sldId id="311" r:id="rId20"/>
    <p:sldId id="312" r:id="rId21"/>
    <p:sldId id="313" r:id="rId22"/>
    <p:sldId id="314" r:id="rId23"/>
    <p:sldId id="315" r:id="rId24"/>
    <p:sldId id="316" r:id="rId25"/>
    <p:sldId id="317" r:id="rId26"/>
    <p:sldId id="318" r:id="rId27"/>
    <p:sldId id="319" r:id="rId28"/>
    <p:sldId id="320" r:id="rId29"/>
    <p:sldId id="321" r:id="rId3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1791">
          <p15:clr>
            <a:srgbClr val="A4A3A4"/>
          </p15:clr>
        </p15:guide>
        <p15:guide id="3" pos="460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B95F"/>
    <a:srgbClr val="E8E8E8"/>
    <a:srgbClr val="F7F7F7"/>
    <a:srgbClr val="017DC7"/>
    <a:srgbClr val="F5F5F5"/>
    <a:srgbClr val="4F81B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488" y="-102"/>
      </p:cViewPr>
      <p:guideLst>
        <p:guide orient="horz" pos="2160"/>
        <p:guide pos="1791"/>
        <p:guide pos="46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A383CF-BE04-4D93-BA51-EC3B92CCBE7A}" type="datetimeFigureOut">
              <a:rPr lang="zh-CN" altLang="en-US" smtClean="0"/>
              <a:pPr/>
              <a:t>2017-10-16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315FC6-FC40-408A-BC9E-821973BCEE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85944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1_仅标题"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 userDrawn="1"/>
        </p:nvSpPr>
        <p:spPr>
          <a:xfrm>
            <a:off x="971600" y="2708920"/>
            <a:ext cx="7338738" cy="1008112"/>
          </a:xfrm>
          <a:prstGeom prst="round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656" y="2708920"/>
            <a:ext cx="6696744" cy="1008112"/>
          </a:xfrm>
          <a:prstGeom prst="rect">
            <a:avLst/>
          </a:prstGeom>
        </p:spPr>
        <p:txBody>
          <a:bodyPr anchor="ctr"/>
          <a:lstStyle>
            <a:lvl1pPr algn="l">
              <a:defRPr sz="28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723" y="3140968"/>
            <a:ext cx="161925" cy="1619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62607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9380305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基础自主导学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434145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4564207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突破核心考点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78344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 userDrawn="1"/>
        </p:nvSpPr>
        <p:spPr>
          <a:xfrm>
            <a:off x="5886639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考法探究突破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1818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102449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6BBF117-8A62-484E-B1A1-19B301F9787F}" type="datetimeFigureOut">
              <a:rPr lang="zh-CN" altLang="en-US" smtClean="0"/>
              <a:pPr/>
              <a:t>2017-10-16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2D1088F-7570-48BA-BC40-D11F25FB6C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918665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482053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1731710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646101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hyperlink" Target="http://www.zhyh.org/" TargetMode="Externa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88356"/>
            <a:ext cx="9144000" cy="391264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6746488"/>
            <a:ext cx="9144000" cy="138896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12" tooltip="点击访问志鸿优化网"/>
          </p:cNvPr>
          <p:cNvSpPr/>
          <p:nvPr/>
        </p:nvSpPr>
        <p:spPr>
          <a:xfrm>
            <a:off x="7380312" y="476672"/>
            <a:ext cx="1296144" cy="288032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79280" y="6567025"/>
            <a:ext cx="504056" cy="304159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chemeClr val="bg1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chemeClr val="bg1"/>
              </a:solidFill>
            </a:endParaRPr>
          </a:p>
        </p:txBody>
      </p:sp>
      <p:sp>
        <p:nvSpPr>
          <p:cNvPr id="3" name="同侧圆角矩形 2">
            <a:hlinkClick r:id="rId13" action="ppaction://hlinksldjump"/>
          </p:cNvPr>
          <p:cNvSpPr/>
          <p:nvPr/>
        </p:nvSpPr>
        <p:spPr>
          <a:xfrm>
            <a:off x="3240278" y="373440"/>
            <a:ext cx="1250217" cy="306180"/>
          </a:xfrm>
          <a:prstGeom prst="round2Same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17DC7"/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基础自主导学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同侧圆角矩形 11">
            <a:hlinkClick r:id="rId14" action="ppaction://hlinksldjump"/>
          </p:cNvPr>
          <p:cNvSpPr/>
          <p:nvPr/>
        </p:nvSpPr>
        <p:spPr>
          <a:xfrm>
            <a:off x="4563590" y="373440"/>
            <a:ext cx="1250217" cy="306180"/>
          </a:xfrm>
          <a:prstGeom prst="round2Same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17DC7"/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突破核心考点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7549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25.xml"/><Relationship Id="rId4" Type="http://schemas.openxmlformats.org/officeDocument/2006/relationships/slide" Target="slide2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slide" Target="slide2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slide" Target="slide2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jpeg"/><Relationship Id="rId4" Type="http://schemas.openxmlformats.org/officeDocument/2006/relationships/slide" Target="slide2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slide" Target="slide2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slide" Target="slide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jpeg"/><Relationship Id="rId4" Type="http://schemas.openxmlformats.org/officeDocument/2006/relationships/slide" Target="slide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slide" Target="slide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8.png"/><Relationship Id="rId4" Type="http://schemas.openxmlformats.org/officeDocument/2006/relationships/slide" Target="slide2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slide" Target="slide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.docx"/><Relationship Id="rId3" Type="http://schemas.openxmlformats.org/officeDocument/2006/relationships/slide" Target="slide2.xml"/><Relationship Id="rId7" Type="http://schemas.openxmlformats.org/officeDocument/2006/relationships/slide" Target="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第</a:t>
            </a:r>
            <a:r>
              <a:rPr lang="en-US" altLang="zh-CN" b="1"/>
              <a:t>16</a:t>
            </a:r>
            <a:r>
              <a:rPr lang="zh-CN" altLang="zh-CN"/>
              <a:t>课时</a:t>
            </a:r>
            <a:r>
              <a:rPr lang="zh-CN" altLang="zh-CN" i="1"/>
              <a:t>　</a:t>
            </a:r>
            <a:r>
              <a:rPr lang="zh-CN" altLang="zh-CN"/>
              <a:t>电压</a:t>
            </a:r>
            <a:r>
              <a:rPr lang="zh-CN" altLang="zh-CN" i="1"/>
              <a:t>　</a:t>
            </a:r>
            <a:r>
              <a:rPr lang="zh-CN" altLang="zh-CN"/>
              <a:t>电阻</a:t>
            </a:r>
          </a:p>
        </p:txBody>
      </p:sp>
    </p:spTree>
    <p:extLst>
      <p:ext uri="{BB962C8B-B14F-4D97-AF65-F5344CB8AC3E}">
        <p14:creationId xmlns="" xmlns:p14="http://schemas.microsoft.com/office/powerpoint/2010/main" val="33704785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为旋转式变阻器的结构图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为变阻器的三个接线柱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为旋钮触片。将该变阻器接入电路中调节灯泡的亮度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当顺时针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旋转旋钮触片时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灯泡变亮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则应该连接接线柱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和灯泡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联后接入电路中。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串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J128.eps" descr="id:2147493625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4311967" y="3061334"/>
            <a:ext cx="1125807" cy="159180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756694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旋转式变阻器是一种变形的滑动变阻器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当把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接入电路时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相当于在电路中接入了一个定值电阻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当把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接入电路时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变阻器接入电路的是变阻器的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部分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滑片顺时针转动时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连入电路的电阻变大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电路中的电流将变小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当把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接入电路时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变阻器接入电路的是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部分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滑片顺时针转动时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连入电路的电阻变小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电路中的电流将变大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要使顺时针旋转旋钮触片时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灯泡变亮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则应该连接接线柱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与灯泡串联接入电路。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975271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52736"/>
            <a:ext cx="8128000" cy="57800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如图所示的电路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均为镍铬合金线。闭合开关后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通过观察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可以比较出合金线电阻的大小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这种研究方法叫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等效替代法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转换法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。这个实验装置是研究电阻大小与导体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的关系。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电流表的示数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转换法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横截面积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实验中采用转换法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通过观察电流表的示数来比较电阻的大小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导体的电阻和导体的长度、材料、横截面积等有关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探究时采用控制变量法。由题意可知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导体的材料和长度均相同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横截面积不同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电阻值不同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所以该实验研究的是电阻大小与导体横截面积的关系。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J129.eps" descr="id:2147493632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3028304" y="2708919"/>
            <a:ext cx="2623816" cy="157560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807803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把握控制变量法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探究决定电阻大小的因素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当一个物理量与某几个因素有关时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要研究此物理量与某一个因素的关系时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往往对其他因素进行有效控制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即物理学中常用的控制变量法。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09706344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47945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在探究导体的电阻跟哪些因素有关的实验中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甲同学的猜想是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电阻可能与导体的材料有关。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乙同学的猜想是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电阻可能与导体的温度有关。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丙同学的猜想是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电阻可能与导体的横截面积有关。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根据你掌握的电学知识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电阻还与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现有金属材料甲和金属材料乙制成的各种不同规格的金属丝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规格如下表。选用导线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可以探究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同学的猜想。要想探究猜想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应该选用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选填下面表格中导线的字母代号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两根导线进行实验。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4276919720"/>
              </p:ext>
            </p:extLst>
          </p:nvPr>
        </p:nvGraphicFramePr>
        <p:xfrm>
          <a:off x="940048" y="4725144"/>
          <a:ext cx="6728296" cy="2305825"/>
        </p:xfrm>
        <a:graphic>
          <a:graphicData uri="http://schemas.openxmlformats.org/presentationml/2006/ole">
            <p:oleObj spid="_x0000_s29698" name="文档" r:id="rId6" imgW="3896414" imgH="1334758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871993238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导体的电阻跟导体的材料、长度、横截面积和温度有关。导线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的材料和长度相同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而横截面积不同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所以选用导线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进行实验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可以探究电阻与导体横截面积的关系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即探究丙同学的猜想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要探究猜想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必须保证导线的长度和横截面积相同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而材料不同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导体的长度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34472315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1957187"/>
            <a:ext cx="8128000" cy="319762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96059331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6" name="触类旁通1H.eps" descr="id:2147492849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44100" y="1451189"/>
            <a:ext cx="1584176" cy="275339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508000" y="1340768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在探究影响导体电阻大小因素的实验中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粗细相同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粗细不同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长度相同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该实验是通过观察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的示数间接比较导线电阻的大小。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选用导线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分别接入电路中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是为了探究电阻大小跟导体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的关系。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17N36.eps" descr="id:2147493821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2699792" y="2139129"/>
            <a:ext cx="3672408" cy="200477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96355697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选用导线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分别接入电路中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是为了探究电阻大小跟导体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的关系。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选用导线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分别接入电路中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是为了探究电阻大小跟导体的横截面积的关系。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影响导体电阻大小的因素除了上述因素外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还可能有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4516759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长度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当接入电路不同的导体时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可通过观察灯泡的亮暗或观察电流表示数来比较导体电阻的大小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的粗细、长度均相同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材料不同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因此选用导线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分别接入电路中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是为了探究电阻大小跟导体的材料有关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的粗细、材料均相同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长度不同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因此选用导线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分别接入电路中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是为了探究电阻大小跟导体的长度有关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的长度、材料均相同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粗细不同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因此选用导线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分别接入电路中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是为了探究电阻大小跟导体的横截面积有关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影响导体电阻大小的因素除了导体的材料、长度、横截面积外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还可能跟温度有关。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213127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一、电压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电压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闭合的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电路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中形成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电流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单位及换算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 kV=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u="sng" baseline="300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V=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u="sng" baseline="300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测量仪器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常见电压值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一节干电池的电压是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5 V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家庭电路的电压是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220 V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对人体的安全电压是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不高于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36 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46648" y="2924944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47864" y="3315896"/>
            <a:ext cx="47278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71227" y="3315896"/>
            <a:ext cx="47278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11760" y="3727306"/>
            <a:ext cx="81511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36096" y="4118258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72744" y="4519394"/>
            <a:ext cx="70176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01120" y="4529668"/>
            <a:ext cx="145675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518577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滑动变阻器应用问题解法探究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利用滑动变阻器改变电路中的电阻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从而改变电路中的电流和部分电路两端的电压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利用电流表或电压表显示数值而确定测量数值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测速仪、拉力计、电子秤都是利用这一原理制成的测量仪器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这是物理知识在生活中的具体体现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也是中考的热点题型之一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在欧姆定律中将会做进一步分析探究。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1197837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7973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图甲是收音机上用以调节音量的一种电位器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图乙为其说明书中的内部结构示意图。使用时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接线柱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必须接入电路。由此可知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电位器调节收音机的原理是靠改变连入电路中的电阻的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来改变电阻大小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从而改变电路中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的大小。将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两点接入电路中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如图使滑动触头逆时针转动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则连入电路的电阻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M33.eps" descr="id:2147493676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195736" y="3789040"/>
            <a:ext cx="3744416" cy="206624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5029139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24186"/>
            <a:ext cx="8128000" cy="20832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音量电位器就是滑动变阻器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通过改变连入电路中的电阻长度改变电阻的大小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从而改变电路中的电流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电位器的电阻实际上是由一定长度的石墨膜构成的。将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两点接入电路中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使滑动触头逆时针转动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则其连入电路的电阻长度减小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所以其电阻减小。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长度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3306407"/>
            <a:ext cx="8128000" cy="235484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4275120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69382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en-US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是科技创新小组的同学们自己发明的电子握力器的内部结构示意图。电源电压不变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滑动变阻器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端固定在绝缘底座上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与变阻器滑片固定在一起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同步运动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握力为零时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滑片处于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是一个电阻不变的指示灯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力量计由一个电流表改装而成。使用时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先闭合开关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再用手握住手柄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柄向下运动压缩弹簧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握力就显示在力量计表盘上。有关此握力计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触类旁通2H.eps" descr="id:2147493055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44100" y="1196752"/>
            <a:ext cx="1584176" cy="275339"/>
          </a:xfrm>
          <a:prstGeom prst="rect">
            <a:avLst/>
          </a:prstGeom>
        </p:spPr>
      </p:pic>
      <p:pic>
        <p:nvPicPr>
          <p:cNvPr id="7" name="16A61.eps" descr="id:2147493690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2062175" y="3789040"/>
            <a:ext cx="4321724" cy="198072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3027400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握力越大灯泡越亮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力量计的示数越大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改装成的力量计的零刻度线就是原电流表的零刻度线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握力越大电路总电阻越大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总电流越小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握力越大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弹簧的长度越长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握力越小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弹簧长度越短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从装置图可看出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电路为一个串联电路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当用力时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变阻器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接入电路的电阻变小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握力越大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电路中的总电阻越小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根据欧姆定律可知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电流表示数越大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当握力为零时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电路的电阻最大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电流最小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但电流表示数不为零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握力计在使用时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弹簧被压缩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长度变短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所以握力越大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弹簧长度越短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8720580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920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巧用电流表和电压表判断电路故障问题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电路故障问题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是电流电路的重点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但许多同学解决这类问题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往往采取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逐个猜测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解题目标不明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思路混乱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盲目性很大。其实只要掌握正确的方法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解答这类问题并不困难。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用电流表和电压表判断电路故障类问题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解决方法是找出判断电路故障的一般规律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然后通过观察比较得出正确答案。因此要用规律应用法和观察比较法分析。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这类故障问题一般表现为电流表指针未动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或无示数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电压表指针有明显偏转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灯不发光。分析这类问题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一般规律是从两个方面找原因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一是确定电路故障的性质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即电路出现故障是短路还是断路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二是电路故障发生的位置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即电路中的故障发生在哪里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应从这两方面着手。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2525976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24744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完全相同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只有一盏灯亮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且只有一个电表有示数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其故障可能是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电流表、电压表都有示数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不符合题意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也同时被短路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两灯都不发光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两电表也都无示数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不符合题意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电流表无示数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电压表有示数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也同时被短路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两灯都不发光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两电表也都无示数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不符合题意。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17N37.eps" descr="id:2147493849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4121150" y="1981191"/>
            <a:ext cx="1314946" cy="15918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952273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3" name="组合 3"/>
          <p:cNvGrpSpPr/>
          <p:nvPr/>
        </p:nvGrpSpPr>
        <p:grpSpPr>
          <a:xfrm>
            <a:off x="508000" y="1196752"/>
            <a:ext cx="8128000" cy="4999378"/>
            <a:chOff x="508000" y="1196752"/>
            <a:chExt cx="8128000" cy="49993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8000" y="1196752"/>
              <a:ext cx="8128000" cy="4972827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47763" y="6122479"/>
              <a:ext cx="8027925" cy="736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184322478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08000" y="1297276"/>
            <a:ext cx="8128000" cy="4462502"/>
            <a:chOff x="508000" y="1297276"/>
            <a:chExt cx="8128000" cy="44625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8000" y="1352223"/>
              <a:ext cx="8128000" cy="440755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26853" y="1297276"/>
              <a:ext cx="7869744" cy="72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310396626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明同学按照如图所示的电路研究串联电路中电流、电压的特点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当开关闭合时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电流表和电压表均有示数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则故障原因可能是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串联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电流表测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中的电流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电压表测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两端的电压。当开关闭合时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电流表和电压表均有示数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短路。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触类旁通3H.eps" descr="id:2147493069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15056" y="1862133"/>
            <a:ext cx="1613220" cy="280387"/>
          </a:xfrm>
          <a:prstGeom prst="rect">
            <a:avLst/>
          </a:prstGeom>
        </p:spPr>
      </p:pic>
      <p:pic>
        <p:nvPicPr>
          <p:cNvPr id="13" name="M32.eps" descr="id:2147493863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5076056" y="2633309"/>
            <a:ext cx="2016224" cy="141562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0457742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95661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电压的测量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学生用电压表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量程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0~15 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分度值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0.5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遵循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两个必须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一个不能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三先三后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的原则。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两个必须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必须将电压表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并联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在被测电路的两端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必须使电流从电压表的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接线柱流入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接线柱流出。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一个不能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所测电压不能超过电压表的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量程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三先三后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调零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后使用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画图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后连接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先认清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分度值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后读数。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4581128"/>
            <a:ext cx="8128000" cy="172412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082542" y="2101944"/>
            <a:ext cx="40122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79223" y="2101944"/>
            <a:ext cx="46581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12986" y="2914670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20022" y="3314587"/>
            <a:ext cx="1699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65661" y="3314587"/>
            <a:ext cx="1365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979712" y="3717032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788970" y="3717032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733033" y="3717032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426789" y="4118258"/>
            <a:ext cx="8702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563953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串、并联电路的电压规律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串联电路两端的总电压等于各部分电路两端的电压之和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U=U</a:t>
            </a:r>
            <a:r>
              <a:rPr lang="en-US" altLang="zh-CN" sz="2200" u="sng" baseline="-250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+U</a:t>
            </a:r>
            <a:r>
              <a:rPr lang="en-US" altLang="zh-CN" sz="2200" u="sng" baseline="-250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并联电路两端的总电压等于各支路两端的电压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U=U</a:t>
            </a:r>
            <a:r>
              <a:rPr lang="en-US" altLang="zh-CN" sz="2200" u="sng" baseline="-250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=U</a:t>
            </a:r>
            <a:r>
              <a:rPr lang="en-US" altLang="zh-CN" sz="2200" u="sng" baseline="-250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8000" y="3525178"/>
            <a:ext cx="12556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04651" y="3943420"/>
            <a:ext cx="123094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283227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圆角矩形 25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二、电阻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定义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导体对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电流阻碍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作用的大小。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单位及换算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 M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u="sng" baseline="300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u="sng" baseline="300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决定因素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在材料和横截面积相同时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导线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越长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电阻越大。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横截面积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在材料和长度相同时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导体的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横截面积越大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电阻越小。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大多数导体温度越高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电阻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越大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20898" y="2348970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63888" y="269871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54282" y="269871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39962" y="3922782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802748" y="4322150"/>
            <a:ext cx="168461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956081" y="5126280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871838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圆角矩形 25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滑动变阻器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通过改变连入电路中的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电阻丝的长度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来改变电阻。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应接入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一上一下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两个接线柱。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超导现象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超导现象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某些金属、合金和化合物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在温度降到某一特定温度时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电阻突然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变为零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的现象。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超导材料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能够发生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超导现象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的材料。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超导临界温度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超导材料的电阻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变为零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时的温度。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应用前景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超导体悬浮、超导体发电机、超导体输电线、超导体电子元件等。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92548" y="1947674"/>
            <a:ext cx="1707644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29874" y="2349116"/>
            <a:ext cx="1170223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358225" y="3531920"/>
            <a:ext cx="83981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461103" y="3953534"/>
            <a:ext cx="1170223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899112" y="4334282"/>
            <a:ext cx="83981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665458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圆角矩形 25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2666869"/>
            <a:ext cx="8128000" cy="177826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609102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椭圆 12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椭圆 13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椭圆 14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椭圆 15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现代人的生活已经离不开电了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为了安全用电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我们对生活中一些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常识的了解必不可少。下列有关常见电压值的表述错误的是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一节干电池的电压是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V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家庭电路的电压是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220 V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手机电池电压一般是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V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对人体安全的电压是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 V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每一节新干电池电压是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项不符合题意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家庭电路的电压是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项不符合题意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手机电池电压是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目前市场上的手机电池的电压在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左右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项不符合题意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对人体安全的电压是不高于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项符合题意。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11959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4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5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6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7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24744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某同学连接的电路如图所示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他所用的电源是四节新干电池串联组成的电池组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当他将开关闭合后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电压表的示数为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V,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两端的电压为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两端的电压为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V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V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根据串联电路中总电压等于各分电压之和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且一节干电池的电压为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可知四节新干电池组成电源的电压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由电路图可知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两灯泡串联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电压表测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两端的电压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则根据串联电路的总电压等于各电阻两端的电压之和可知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两端的电压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=U-U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051204440"/>
              </p:ext>
            </p:extLst>
          </p:nvPr>
        </p:nvGraphicFramePr>
        <p:xfrm>
          <a:off x="508000" y="1188448"/>
          <a:ext cx="8128000" cy="1579328"/>
        </p:xfrm>
        <a:graphic>
          <a:graphicData uri="http://schemas.openxmlformats.org/presentationml/2006/ole">
            <p:oleObj spid="_x0000_s28674" name="文档" r:id="rId8" imgW="3847376" imgH="748496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278915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初中总复习模板">
  <a:themeElements>
    <a:clrScheme name="图钉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初中总复习模板</Template>
  <TotalTime>53</TotalTime>
  <Words>2604</Words>
  <Application>Microsoft Office PowerPoint</Application>
  <PresentationFormat>全屏显示(4:3)</PresentationFormat>
  <Paragraphs>216</Paragraphs>
  <Slides>29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初中总复习模板</vt:lpstr>
      <vt:lpstr>文档</vt:lpstr>
      <vt:lpstr>第16课时　电压　电阻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物理备课大师【全免费】</dc:title>
  <dc:creator>物理备课大师【全免费】</dc:creator>
  <dc:description>物理备课大师【全免费】</dc:description>
  <cp:lastModifiedBy>china</cp:lastModifiedBy>
  <cp:revision>物理备课大师【全免费】</cp:revision>
  <dcterms:created xsi:type="dcterms:W3CDTF">2014-10-27T02:28:17Z</dcterms:created>
  <dcterms:modified xsi:type="dcterms:W3CDTF">2017-10-15T16:09:11Z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物理备课大师【全免费】</vt:lpwstr>
  </property>
</Properties>
</file>