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3"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6" d="100"/>
          <a:sy n="66" d="100"/>
        </p:scale>
        <p:origin x="-1488" y="-102"/>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A383CF-BE04-4D93-BA51-EC3B92CCBE7A}" type="datetimeFigureOut">
              <a:rPr lang="zh-CN" altLang="en-US" smtClean="0"/>
              <a:pPr/>
              <a:t>2017-10-16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15FC6-FC40-408A-BC9E-821973BCEE45}" type="slidenum">
              <a:rPr lang="zh-CN" altLang="en-US" smtClean="0"/>
              <a:pPr/>
              <a:t>‹#›</a:t>
            </a:fld>
            <a:endParaRPr lang="zh-CN" altLang="en-US"/>
          </a:p>
        </p:txBody>
      </p:sp>
    </p:spTree>
    <p:extLst>
      <p:ext uri="{BB962C8B-B14F-4D97-AF65-F5344CB8AC3E}">
        <p14:creationId xmlns="" xmlns:p14="http://schemas.microsoft.com/office/powerpoint/2010/main" val="3185944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 xmlns:p14="http://schemas.microsoft.com/office/powerpoint/2010/main" val="562607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380305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43414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478344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18180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024499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96BBF117-8A62-484E-B1A1-19B301F9787F}" type="datetimeFigureOut">
              <a:rPr lang="zh-CN" altLang="en-US" smtClean="0"/>
              <a:pPr/>
              <a:t>2017-10-16</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C2D1088F-7570-48BA-BC40-D11F25FB6C22}" type="slidenum">
              <a:rPr lang="zh-CN" altLang="en-US" smtClean="0"/>
              <a:pPr/>
              <a:t>‹#›</a:t>
            </a:fld>
            <a:endParaRPr lang="zh-CN" altLang="en-US"/>
          </a:p>
        </p:txBody>
      </p:sp>
    </p:spTree>
    <p:extLst>
      <p:ext uri="{BB962C8B-B14F-4D97-AF65-F5344CB8AC3E}">
        <p14:creationId xmlns="" xmlns:p14="http://schemas.microsoft.com/office/powerpoint/2010/main" val="14918665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820534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731710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461012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zhyh.or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12" tooltip="点击访问志鸿优化网"/>
          </p:cNvPr>
          <p:cNvSpPr/>
          <p:nvPr/>
        </p:nvSpPr>
        <p:spPr>
          <a:xfrm>
            <a:off x="7380312" y="476672"/>
            <a:ext cx="1296144" cy="28803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chemeClr val="bg1"/>
              </a:solidFill>
            </a:endParaRPr>
          </a:p>
        </p:txBody>
      </p:sp>
      <p:sp>
        <p:nvSpPr>
          <p:cNvPr id="3" name="同侧圆角矩形 2">
            <a:hlinkClick r:id="rId13" action="ppaction://hlinksldjump"/>
          </p:cNvPr>
          <p:cNvSpPr/>
          <p:nvPr/>
        </p:nvSpPr>
        <p:spPr>
          <a:xfrm>
            <a:off x="324027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a:latin typeface="微软雅黑" panose="020B0503020204020204" pitchFamily="34" charset="-122"/>
              <a:ea typeface="微软雅黑" panose="020B0503020204020204" pitchFamily="34" charset="-122"/>
            </a:endParaRPr>
          </a:p>
        </p:txBody>
      </p:sp>
      <p:sp>
        <p:nvSpPr>
          <p:cNvPr id="12" name="同侧圆角矩形 11">
            <a:hlinkClick r:id="rId14" action="ppaction://hlinksldjump"/>
          </p:cNvPr>
          <p:cNvSpPr/>
          <p:nvPr/>
        </p:nvSpPr>
        <p:spPr>
          <a:xfrm>
            <a:off x="456359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10.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7.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8.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9.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19.jpeg"/><Relationship Id="rId2" Type="http://schemas.openxmlformats.org/officeDocument/2006/relationships/slide" Target="slide17.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5.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0.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10.xml"/><Relationship Id="rId5" Type="http://schemas.openxmlformats.org/officeDocument/2006/relationships/slide" Target="slide6.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10.xml"/><Relationship Id="rId5" Type="http://schemas.openxmlformats.org/officeDocument/2006/relationships/slide" Target="slide6.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10.xml"/><Relationship Id="rId5" Type="http://schemas.openxmlformats.org/officeDocument/2006/relationships/slide" Target="slide6.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第五单元</a:t>
            </a:r>
            <a:r>
              <a:rPr lang="zh-CN" altLang="zh-CN" i="1"/>
              <a:t>　</a:t>
            </a:r>
            <a:r>
              <a:rPr lang="zh-CN" altLang="zh-CN" b="1"/>
              <a:t>电路</a:t>
            </a:r>
            <a:r>
              <a:rPr lang="zh-CN" altLang="zh-CN" i="1"/>
              <a:t>　</a:t>
            </a:r>
            <a:r>
              <a:rPr lang="zh-CN" altLang="zh-CN" b="1"/>
              <a:t>欧姆定律</a:t>
            </a:r>
            <a:r>
              <a:rPr lang="zh-CN" altLang="zh-CN" i="1"/>
              <a:t>　</a:t>
            </a:r>
            <a:r>
              <a:rPr lang="zh-CN" altLang="zh-CN" b="1"/>
              <a:t>电功率</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三、电流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电荷的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定向移动</a:t>
            </a:r>
            <a:r>
              <a:rPr lang="zh-CN" altLang="zh-CN" sz="2200">
                <a:solidFill>
                  <a:srgbClr val="000000"/>
                </a:solidFill>
                <a:latin typeface="Times New Roman" panose="02020603050405020304" pitchFamily="18" charset="0"/>
                <a:cs typeface="Times New Roman" panose="02020603050405020304" pitchFamily="18" charset="0"/>
              </a:rPr>
              <a:t>形成电流。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正电荷</a:t>
            </a:r>
            <a:r>
              <a:rPr lang="zh-CN" altLang="zh-CN" sz="2200">
                <a:solidFill>
                  <a:srgbClr val="000000"/>
                </a:solidFill>
                <a:latin typeface="Times New Roman" panose="02020603050405020304" pitchFamily="18" charset="0"/>
                <a:cs typeface="Times New Roman" panose="02020603050405020304" pitchFamily="18" charset="0"/>
              </a:rPr>
              <a:t>定向移动的方向规定为电流方向。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电流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电流强弱</a:t>
            </a:r>
            <a:r>
              <a:rPr lang="zh-CN" altLang="zh-CN" sz="2200">
                <a:solidFill>
                  <a:srgbClr val="000000"/>
                </a:solidFill>
                <a:latin typeface="Times New Roman" panose="02020603050405020304" pitchFamily="18" charset="0"/>
                <a:cs typeface="Times New Roman" panose="02020603050405020304" pitchFamily="18" charset="0"/>
              </a:rPr>
              <a:t>的物理量。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单位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安培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常见单位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毫安</a:t>
            </a:r>
            <a:r>
              <a:rPr lang="en-US" altLang="zh-CN" sz="2200">
                <a:solidFill>
                  <a:srgbClr val="000000"/>
                </a:solidFill>
                <a:latin typeface="Times New Roman" panose="02020603050405020304" pitchFamily="18" charset="0"/>
                <a:cs typeface="Times New Roman" panose="02020603050405020304" pitchFamily="18" charset="0"/>
              </a:rPr>
              <a:t>(mA)</a:t>
            </a:r>
            <a:r>
              <a:rPr lang="zh-CN" altLang="zh-CN" sz="2200">
                <a:solidFill>
                  <a:srgbClr val="000000"/>
                </a:solidFill>
                <a:latin typeface="Times New Roman" panose="02020603050405020304" pitchFamily="18" charset="0"/>
                <a:cs typeface="Times New Roman" panose="02020603050405020304" pitchFamily="18" charset="0"/>
              </a:rPr>
              <a:t>、微安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 </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i="1"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 mA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i="1"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18890" y="2348880"/>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5009" y="3123278"/>
            <a:ext cx="84821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20761" y="3950290"/>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9178" y="4724688"/>
            <a:ext cx="67158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96161" y="5120632"/>
            <a:ext cx="52756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55929" y="5120632"/>
            <a:ext cx="52756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608428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pic>
        <p:nvPicPr>
          <p:cNvPr id="4" name="图片 3"/>
          <p:cNvPicPr>
            <a:picLocks noChangeAspect="1"/>
          </p:cNvPicPr>
          <p:nvPr/>
        </p:nvPicPr>
        <p:blipFill>
          <a:blip r:embed="rId6"/>
          <a:stretch>
            <a:fillRect/>
          </a:stretch>
        </p:blipFill>
        <p:spPr>
          <a:xfrm>
            <a:off x="508000" y="1747918"/>
            <a:ext cx="8128000" cy="3616165"/>
          </a:xfrm>
          <a:prstGeom prst="rect">
            <a:avLst/>
          </a:prstGeom>
        </p:spPr>
      </p:pic>
    </p:spTree>
    <p:extLst>
      <p:ext uri="{BB962C8B-B14F-4D97-AF65-F5344CB8AC3E}">
        <p14:creationId xmlns:p14="http://schemas.microsoft.com/office/powerpoint/2010/main" xmlns="" val="189567801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电流表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量程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A,</a:t>
            </a:r>
            <a:r>
              <a:rPr lang="zh-CN" altLang="zh-CN" sz="2200">
                <a:solidFill>
                  <a:srgbClr val="000000"/>
                </a:solidFill>
                <a:latin typeface="Times New Roman" panose="02020603050405020304" pitchFamily="18" charset="0"/>
                <a:cs typeface="Times New Roman" panose="02020603050405020304" pitchFamily="18" charset="0"/>
              </a:rPr>
              <a:t>每小格表示的电流是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02 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 A,</a:t>
            </a:r>
            <a:r>
              <a:rPr lang="zh-CN" altLang="zh-CN" sz="2200">
                <a:solidFill>
                  <a:srgbClr val="000000"/>
                </a:solidFill>
                <a:latin typeface="Times New Roman" panose="02020603050405020304" pitchFamily="18" charset="0"/>
                <a:cs typeface="Times New Roman" panose="02020603050405020304" pitchFamily="18" charset="0"/>
              </a:rPr>
              <a:t>每小格表示的电流是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 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明确</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量程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确定</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分度值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接通电路后看指针向右偏过了多少格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用格数乘以分度值即为读数。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使用方法。</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二要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一要将电流表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串联</a:t>
            </a:r>
            <a:r>
              <a:rPr lang="zh-CN" altLang="zh-CN" sz="2200">
                <a:solidFill>
                  <a:srgbClr val="000000"/>
                </a:solidFill>
                <a:latin typeface="Times New Roman" panose="02020603050405020304" pitchFamily="18" charset="0"/>
                <a:cs typeface="Times New Roman" panose="02020603050405020304" pitchFamily="18" charset="0"/>
              </a:rPr>
              <a:t>在电路中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二要使电流从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接线柱流入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接线柱流出。</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二不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被</a:t>
            </a:r>
            <a:r>
              <a:rPr lang="zh-CN" altLang="zh-CN" sz="2200">
                <a:solidFill>
                  <a:srgbClr val="000000"/>
                </a:solidFill>
                <a:latin typeface="Times New Roman" panose="02020603050405020304" pitchFamily="18" charset="0"/>
                <a:cs typeface="Times New Roman" panose="02020603050405020304" pitchFamily="18" charset="0"/>
              </a:rPr>
              <a:t>测电流的大小不要超过电流表的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量程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绝对</a:t>
            </a:r>
            <a:r>
              <a:rPr lang="zh-CN" altLang="zh-CN" sz="2200">
                <a:solidFill>
                  <a:srgbClr val="000000"/>
                </a:solidFill>
                <a:latin typeface="Times New Roman" panose="02020603050405020304" pitchFamily="18" charset="0"/>
                <a:cs typeface="Times New Roman" panose="02020603050405020304" pitchFamily="18" charset="0"/>
              </a:rPr>
              <a:t>不允许不经过用电器而把电流表直接接到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电源的两极</a:t>
            </a:r>
            <a:r>
              <a:rPr lang="zh-CN" altLang="zh-CN" sz="2200">
                <a:solidFill>
                  <a:srgbClr val="000000"/>
                </a:solidFill>
                <a:latin typeface="Times New Roman" panose="02020603050405020304" pitchFamily="18" charset="0"/>
                <a:cs typeface="Times New Roman" panose="02020603050405020304" pitchFamily="18" charset="0"/>
              </a:rPr>
              <a:t>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串、并联电路的电流规律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串联电路中电流处处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I=I</a:t>
            </a:r>
            <a:r>
              <a:rPr lang="en-US" altLang="zh-CN" sz="2200" u="sng" baseline="-2500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baseline="-2500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并联电路中干路的电流等于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各支路电流之和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I=I</a:t>
            </a:r>
            <a:r>
              <a:rPr lang="en-US" altLang="zh-CN" sz="2200" u="sng" baseline="-2500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baseline="-2500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569226" y="1495670"/>
            <a:ext cx="80297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5639" y="1895060"/>
            <a:ext cx="68017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83119" y="230953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28261" y="2301281"/>
            <a:ext cx="84393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70782" y="310831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2959" y="3490122"/>
            <a:ext cx="22228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74058" y="3490122"/>
            <a:ext cx="12481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88168" y="391128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80381" y="4310674"/>
            <a:ext cx="141021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84846" y="512872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95664" y="5128728"/>
            <a:ext cx="9124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50228" y="5517510"/>
            <a:ext cx="19659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821220" y="5517510"/>
            <a:ext cx="9124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83410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22"/>
                                        </p:tgtEl>
                                      </p:cBhvr>
                                    </p:animEffect>
                                    <p:set>
                                      <p:cBhvr>
                                        <p:cTn id="62" dur="1" fill="hold">
                                          <p:stCondLst>
                                            <p:cond delay="499"/>
                                          </p:stCondLst>
                                        </p:cTn>
                                        <p:tgtEl>
                                          <p:spTgt spid="2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3"/>
                                        </p:tgtEl>
                                      </p:cBhvr>
                                    </p:animEffect>
                                    <p:set>
                                      <p:cBhvr>
                                        <p:cTn id="6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9" grpId="0" animBg="1"/>
      <p:bldP spid="20" grpId="0" animBg="1"/>
      <p:bldP spid="21" grpId="0" animBg="1"/>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椭圆 12">
            <a:hlinkClick r:id="rId3" action="ppaction://hlinksldjump"/>
          </p:cNvPr>
          <p:cNvSpPr/>
          <p:nvPr/>
        </p:nvSpPr>
        <p:spPr>
          <a:xfrm>
            <a:off x="3304402"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4" name="椭圆 13">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5" name="椭圆 14">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6" name="椭圆 15">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6979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把一根塑料绳的一端扎紧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从另一端撕开许多细丝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用干燥的手从上向下捋几下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发现细丝张开了。下列分析正确的是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细丝张开的原因是带了异种电荷互相吸引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细丝张开的原因与验电器的工作原理相同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细丝带了电是通过摩擦的方法创造了电荷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细丝带上了电的实质是分子在物体间的转移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用干燥的手从上向下在塑料绳上捋几下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手与塑料绳反复摩擦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使塑料绳带上了同种电荷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因为同种电荷相互排斥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故细丝会张开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验电器就是利用同种电荷相互排斥的原理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细丝带了电是电荷的转移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而不是创造了电荷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17N28.eps" descr="id:2147493522;FounderCES"/>
          <p:cNvPicPr/>
          <p:nvPr/>
        </p:nvPicPr>
        <p:blipFill>
          <a:blip r:embed="rId7"/>
          <a:stretch>
            <a:fillRect/>
          </a:stretch>
        </p:blipFill>
        <p:spPr>
          <a:xfrm>
            <a:off x="7020272" y="2610973"/>
            <a:ext cx="740847" cy="1284706"/>
          </a:xfrm>
          <a:prstGeom prst="rect">
            <a:avLst/>
          </a:prstGeom>
        </p:spPr>
      </p:pic>
    </p:spTree>
    <p:extLst>
      <p:ext uri="{BB962C8B-B14F-4D97-AF65-F5344CB8AC3E}">
        <p14:creationId xmlns:p14="http://schemas.microsoft.com/office/powerpoint/2010/main" xmlns="" val="38811959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小青把以下物品分成两类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铅笔芯、铜线、盐水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塑料尺、橡皮擦、油。他分成两类后的物品分别属于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固体和液体</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导体和绝缘体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金属和非金属</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晶体和非晶体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从题目中的分类来看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铅笔芯、铜线、盐水都容易导电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属于导体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而塑料尺、橡皮擦、油都不容易导电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属于绝缘体。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8915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图所示的电路中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不亮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都不亮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都亮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电路中只有灯泡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J110.eps" descr="id:2147493305;FounderCES"/>
          <p:cNvPicPr/>
          <p:nvPr/>
        </p:nvPicPr>
        <p:blipFill>
          <a:blip r:embed="rId7"/>
          <a:stretch>
            <a:fillRect/>
          </a:stretch>
        </p:blipFill>
        <p:spPr>
          <a:xfrm>
            <a:off x="4076700" y="2348880"/>
            <a:ext cx="1863452" cy="1789392"/>
          </a:xfrm>
          <a:prstGeom prst="rect">
            <a:avLst/>
          </a:prstGeom>
        </p:spPr>
      </p:pic>
    </p:spTree>
    <p:extLst>
      <p:ext uri="{BB962C8B-B14F-4D97-AF65-F5344CB8AC3E}">
        <p14:creationId xmlns:p14="http://schemas.microsoft.com/office/powerpoint/2010/main" xmlns="" val="57566949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487034"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如图所示的电路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电流表测量的是通过</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电流表的指针偏转如图所示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电流表的示数为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28</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电流表测的是通过</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电流表所选用的量程为</a:t>
            </a:r>
            <a:r>
              <a:rPr lang="en-US" altLang="zh-CN" sz="2200">
                <a:solidFill>
                  <a:srgbClr val="000000"/>
                </a:solidFill>
                <a:latin typeface="Times New Roman" panose="02020603050405020304" pitchFamily="18" charset="0"/>
                <a:cs typeface="Times New Roman" panose="02020603050405020304" pitchFamily="18" charset="0"/>
              </a:rPr>
              <a:t>0~0.6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其示数为</a:t>
            </a:r>
            <a:r>
              <a:rPr lang="en-US" altLang="zh-CN" sz="2200">
                <a:solidFill>
                  <a:srgbClr val="000000"/>
                </a:solidFill>
                <a:latin typeface="Times New Roman" panose="02020603050405020304" pitchFamily="18" charset="0"/>
                <a:cs typeface="Times New Roman" panose="02020603050405020304" pitchFamily="18" charset="0"/>
              </a:rPr>
              <a:t>0.28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16C23.eps" descr="id:2147493312;FounderCES"/>
          <p:cNvPicPr/>
          <p:nvPr/>
        </p:nvPicPr>
        <p:blipFill>
          <a:blip r:embed="rId7"/>
          <a:stretch>
            <a:fillRect/>
          </a:stretch>
        </p:blipFill>
        <p:spPr>
          <a:xfrm>
            <a:off x="2106219" y="2637858"/>
            <a:ext cx="5155596" cy="2087286"/>
          </a:xfrm>
          <a:prstGeom prst="rect">
            <a:avLst/>
          </a:prstGeom>
        </p:spPr>
      </p:pic>
    </p:spTree>
    <p:extLst>
      <p:ext uri="{BB962C8B-B14F-4D97-AF65-F5344CB8AC3E}">
        <p14:creationId xmlns:p14="http://schemas.microsoft.com/office/powerpoint/2010/main" xmlns="" val="268078038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467544" y="1041850"/>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如何判断物体的带电情况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根据电荷间相互作用规律判断物体的带电情况的关键是正确理解电荷间的相互作用规律。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三</a:t>
            </a:r>
            <a:r>
              <a:rPr lang="zh-CN" altLang="zh-CN" sz="2200">
                <a:solidFill>
                  <a:srgbClr val="000000"/>
                </a:solidFill>
                <a:latin typeface="Times New Roman" panose="02020603050405020304" pitchFamily="18" charset="0"/>
                <a:cs typeface="Times New Roman" panose="02020603050405020304" pitchFamily="18" charset="0"/>
              </a:rPr>
              <a:t>个悬挂着的轻质带电小球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相互作用情况如图所示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那么甲、乙、丙的带电情况是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甲、乙球带异种电荷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乙、丙球带同种电荷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如果甲球带正电荷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则丙球带负电荷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如果甲球带正电荷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则丙球带正电荷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三个悬挂着的轻质小球均带电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甲、乙相互排斥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乙、丙相互吸引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因同种电荷相互排斥、异种电荷相互吸引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甲、乙带同种电荷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乙、丙带异种电荷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如果甲球带正电荷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则乙球带正电荷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丙球带负电荷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17N29.eps" descr="id:2147493550;FounderCES"/>
          <p:cNvPicPr/>
          <p:nvPr/>
        </p:nvPicPr>
        <p:blipFill>
          <a:blip r:embed="rId5"/>
          <a:stretch>
            <a:fillRect/>
          </a:stretch>
        </p:blipFill>
        <p:spPr>
          <a:xfrm>
            <a:off x="5652120" y="2986066"/>
            <a:ext cx="2199491" cy="929506"/>
          </a:xfrm>
          <a:prstGeom prst="rect">
            <a:avLst/>
          </a:prstGeom>
        </p:spPr>
      </p:pic>
    </p:spTree>
    <p:extLst>
      <p:ext uri="{BB962C8B-B14F-4D97-AF65-F5344CB8AC3E}">
        <p14:creationId xmlns:p14="http://schemas.microsoft.com/office/powerpoint/2010/main" xmlns="" val="350970634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Effect transition="in" filter="wipe(down)">
                                      <p:cBhvr>
                                        <p:cTn id="7" dur="500"/>
                                        <p:tgtEl>
                                          <p:spTgt spid="5">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8" end="8"/>
                                            </p:txEl>
                                          </p:spTgt>
                                        </p:tgtEl>
                                        <p:attrNameLst>
                                          <p:attrName>style.visibility</p:attrName>
                                        </p:attrNameLst>
                                      </p:cBhvr>
                                      <p:to>
                                        <p:strVal val="visible"/>
                                      </p:to>
                                    </p:set>
                                    <p:animEffect transition="in" filter="wipe(down)">
                                      <p:cBhvr>
                                        <p:cTn id="1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5" name="图片 4"/>
          <p:cNvPicPr>
            <a:picLocks noChangeAspect="1"/>
          </p:cNvPicPr>
          <p:nvPr/>
        </p:nvPicPr>
        <p:blipFill>
          <a:blip r:embed="rId5"/>
          <a:stretch>
            <a:fillRect/>
          </a:stretch>
        </p:blipFill>
        <p:spPr>
          <a:xfrm>
            <a:off x="508000" y="1932904"/>
            <a:ext cx="8128000" cy="3246193"/>
          </a:xfrm>
          <a:prstGeom prst="rect">
            <a:avLst/>
          </a:prstGeom>
        </p:spPr>
      </p:pic>
    </p:spTree>
    <p:extLst>
      <p:ext uri="{BB962C8B-B14F-4D97-AF65-F5344CB8AC3E}">
        <p14:creationId xmlns:p14="http://schemas.microsoft.com/office/powerpoint/2010/main" xmlns="" val="3826592810"/>
      </p:ext>
    </p:extLst>
  </p:cSld>
  <p:clrMapOvr>
    <a:masterClrMapping/>
  </p:clrMapOvr>
  <p:transition spd="med">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甲</a:t>
            </a:r>
            <a:r>
              <a:rPr lang="zh-CN" altLang="zh-CN" sz="2200">
                <a:solidFill>
                  <a:srgbClr val="000000"/>
                </a:solidFill>
                <a:latin typeface="Times New Roman" panose="02020603050405020304" pitchFamily="18" charset="0"/>
                <a:cs typeface="Times New Roman" panose="02020603050405020304" pitchFamily="18" charset="0"/>
              </a:rPr>
              <a:t>、乙、丙三个轻质小球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甲球排斥乙球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乙球吸引丙球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甲、乙两球一定带异种电荷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甲、乙两球一定带同种电荷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乙、丙两球一定带异种电荷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乙、丙两球一定带同种电荷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甲球排斥乙球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甲、乙两球一定都带同种电荷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乙球吸引丙球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丙球有两种可能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带有与甲、乙两球不同种的电荷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或者不带电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触类旁通1H.eps" descr="id:2147492849;FounderCES"/>
          <p:cNvPicPr/>
          <p:nvPr/>
        </p:nvPicPr>
        <p:blipFill>
          <a:blip r:embed="rId5"/>
          <a:stretch>
            <a:fillRect/>
          </a:stretch>
        </p:blipFill>
        <p:spPr>
          <a:xfrm>
            <a:off x="844100" y="1592730"/>
            <a:ext cx="1584176" cy="275339"/>
          </a:xfrm>
          <a:prstGeom prst="rect">
            <a:avLst/>
          </a:prstGeom>
        </p:spPr>
      </p:pic>
    </p:spTree>
    <p:extLst>
      <p:ext uri="{BB962C8B-B14F-4D97-AF65-F5344CB8AC3E}">
        <p14:creationId xmlns:p14="http://schemas.microsoft.com/office/powerpoint/2010/main" xmlns="" val="359727352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a:t>
            </a:r>
            <a:r>
              <a:rPr lang="en-US" altLang="zh-CN" b="1"/>
              <a:t>15</a:t>
            </a:r>
            <a:r>
              <a:rPr lang="zh-CN" altLang="zh-CN"/>
              <a:t>课时</a:t>
            </a:r>
            <a:r>
              <a:rPr lang="zh-CN" altLang="zh-CN" i="1"/>
              <a:t>　</a:t>
            </a:r>
            <a:r>
              <a:rPr lang="zh-CN" altLang="zh-CN"/>
              <a:t>电流和电路</a:t>
            </a:r>
          </a:p>
        </p:txBody>
      </p:sp>
    </p:spTree>
    <p:extLst>
      <p:ext uri="{BB962C8B-B14F-4D97-AF65-F5344CB8AC3E}">
        <p14:creationId xmlns:p14="http://schemas.microsoft.com/office/powerpoint/2010/main" xmlns="" val="213106198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8478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识别串联电路和并联电路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串联式和并联式电路的两种基本连接方式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是分析电路结构的基础</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正确</a:t>
            </a:r>
            <a:r>
              <a:rPr lang="zh-CN" altLang="zh-CN" sz="2200" smtClean="0">
                <a:solidFill>
                  <a:srgbClr val="000000"/>
                </a:solidFill>
                <a:latin typeface="Times New Roman" panose="02020603050405020304" pitchFamily="18" charset="0"/>
                <a:cs typeface="Times New Roman" panose="02020603050405020304" pitchFamily="18" charset="0"/>
              </a:rPr>
              <a:t>识别</a:t>
            </a:r>
            <a:r>
              <a:rPr lang="zh-CN" altLang="zh-CN" sz="2200">
                <a:solidFill>
                  <a:srgbClr val="000000"/>
                </a:solidFill>
                <a:latin typeface="Times New Roman" panose="02020603050405020304" pitchFamily="18" charset="0"/>
                <a:cs typeface="Times New Roman" panose="02020603050405020304" pitchFamily="18" charset="0"/>
              </a:rPr>
              <a:t>串、并联电路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是学好电学的基础。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在如图所示的电路图中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要使灯泡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组成串联电路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同时闭合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114.eps" descr="id:2147493340;FounderCES"/>
          <p:cNvPicPr/>
          <p:nvPr/>
        </p:nvPicPr>
        <p:blipFill>
          <a:blip r:embed="rId5"/>
          <a:stretch>
            <a:fillRect/>
          </a:stretch>
        </p:blipFill>
        <p:spPr>
          <a:xfrm>
            <a:off x="3059832" y="3166490"/>
            <a:ext cx="2230589" cy="1800200"/>
          </a:xfrm>
          <a:prstGeom prst="rect">
            <a:avLst/>
          </a:prstGeom>
        </p:spPr>
      </p:pic>
    </p:spTree>
    <p:extLst>
      <p:ext uri="{BB962C8B-B14F-4D97-AF65-F5344CB8AC3E}">
        <p14:creationId xmlns:p14="http://schemas.microsoft.com/office/powerpoint/2010/main" xmlns="" val="1111978372"/>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当只闭合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电路中只有灯泡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中有电流通过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当只闭合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电流流向为电源正极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电源负极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这时电流依次流过灯泡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组成串联电路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则电源两端直接用导线连接起来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造成电源短路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这是绝对不允许的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这时电流分别流过灯泡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组成并联电路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17194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5"/>
          <a:stretch>
            <a:fillRect/>
          </a:stretch>
        </p:blipFill>
        <p:spPr>
          <a:xfrm>
            <a:off x="508000" y="1148797"/>
            <a:ext cx="8128000" cy="4814407"/>
          </a:xfrm>
          <a:prstGeom prst="rect">
            <a:avLst/>
          </a:prstGeom>
        </p:spPr>
      </p:pic>
      <p:pic>
        <p:nvPicPr>
          <p:cNvPr id="7" name="图片 6"/>
          <p:cNvPicPr>
            <a:picLocks noChangeAspect="1"/>
          </p:cNvPicPr>
          <p:nvPr/>
        </p:nvPicPr>
        <p:blipFill>
          <a:blip r:embed="rId6"/>
          <a:stretch>
            <a:fillRect/>
          </a:stretch>
        </p:blipFill>
        <p:spPr>
          <a:xfrm>
            <a:off x="597607" y="5903049"/>
            <a:ext cx="7948787" cy="98538"/>
          </a:xfrm>
          <a:prstGeom prst="rect">
            <a:avLst/>
          </a:prstGeom>
        </p:spPr>
      </p:pic>
    </p:spTree>
    <p:extLst>
      <p:ext uri="{BB962C8B-B14F-4D97-AF65-F5344CB8AC3E}">
        <p14:creationId xmlns:p14="http://schemas.microsoft.com/office/powerpoint/2010/main" xmlns="" val="4091277022"/>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grpSp>
        <p:nvGrpSpPr>
          <p:cNvPr id="3" name="组合 2"/>
          <p:cNvGrpSpPr/>
          <p:nvPr/>
        </p:nvGrpSpPr>
        <p:grpSpPr>
          <a:xfrm>
            <a:off x="508000" y="2058003"/>
            <a:ext cx="8128000" cy="3099189"/>
            <a:chOff x="508000" y="1962310"/>
            <a:chExt cx="8128000" cy="3099189"/>
          </a:xfrm>
        </p:grpSpPr>
        <p:pic>
          <p:nvPicPr>
            <p:cNvPr id="2" name="图片 1"/>
            <p:cNvPicPr>
              <a:picLocks noChangeAspect="1"/>
            </p:cNvPicPr>
            <p:nvPr/>
          </p:nvPicPr>
          <p:blipFill>
            <a:blip r:embed="rId5"/>
            <a:stretch>
              <a:fillRect/>
            </a:stretch>
          </p:blipFill>
          <p:spPr>
            <a:xfrm>
              <a:off x="508000" y="2050502"/>
              <a:ext cx="8128000" cy="3010997"/>
            </a:xfrm>
            <a:prstGeom prst="rect">
              <a:avLst/>
            </a:prstGeom>
          </p:spPr>
        </p:pic>
        <p:pic>
          <p:nvPicPr>
            <p:cNvPr id="6" name="图片 5"/>
            <p:cNvPicPr>
              <a:picLocks noChangeAspect="1"/>
            </p:cNvPicPr>
            <p:nvPr/>
          </p:nvPicPr>
          <p:blipFill>
            <a:blip r:embed="rId6"/>
            <a:stretch>
              <a:fillRect/>
            </a:stretch>
          </p:blipFill>
          <p:spPr>
            <a:xfrm>
              <a:off x="630265" y="1962310"/>
              <a:ext cx="7948787" cy="98538"/>
            </a:xfrm>
            <a:prstGeom prst="rect">
              <a:avLst/>
            </a:prstGeom>
          </p:spPr>
        </p:pic>
      </p:grpSp>
    </p:spTree>
    <p:extLst>
      <p:ext uri="{BB962C8B-B14F-4D97-AF65-F5344CB8AC3E}">
        <p14:creationId xmlns:p14="http://schemas.microsoft.com/office/powerpoint/2010/main" xmlns="" val="1586097349"/>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88031"/>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图所示的四个电路图中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各开关都闭合后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串联的是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两图中流过两灯的电流不同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属于并联电路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图中当开关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闭合时</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将被短路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电路中只有</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接入电路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图中电流只有一条路径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且各元件顺次连接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属于串联电路。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触类旁通2H.eps" descr="id:2147493055;FounderCES"/>
          <p:cNvPicPr/>
          <p:nvPr/>
        </p:nvPicPr>
        <p:blipFill>
          <a:blip r:embed="rId5"/>
          <a:stretch>
            <a:fillRect/>
          </a:stretch>
        </p:blipFill>
        <p:spPr>
          <a:xfrm>
            <a:off x="844100" y="1490127"/>
            <a:ext cx="1584176" cy="275339"/>
          </a:xfrm>
          <a:prstGeom prst="rect">
            <a:avLst/>
          </a:prstGeom>
        </p:spPr>
      </p:pic>
      <p:pic>
        <p:nvPicPr>
          <p:cNvPr id="8" name="M18B.eps" descr="id:2147493361;FounderCES"/>
          <p:cNvPicPr/>
          <p:nvPr/>
        </p:nvPicPr>
        <p:blipFill>
          <a:blip r:embed="rId6"/>
          <a:stretch>
            <a:fillRect/>
          </a:stretch>
        </p:blipFill>
        <p:spPr>
          <a:xfrm>
            <a:off x="4932040" y="2355101"/>
            <a:ext cx="3518538" cy="1538139"/>
          </a:xfrm>
          <a:prstGeom prst="rect">
            <a:avLst/>
          </a:prstGeom>
        </p:spPr>
      </p:pic>
      <p:pic>
        <p:nvPicPr>
          <p:cNvPr id="9" name="M18A.eps" descr="id:2147493354;FounderCES"/>
          <p:cNvPicPr/>
          <p:nvPr/>
        </p:nvPicPr>
        <p:blipFill>
          <a:blip r:embed="rId7"/>
          <a:stretch>
            <a:fillRect/>
          </a:stretch>
        </p:blipFill>
        <p:spPr>
          <a:xfrm>
            <a:off x="789864" y="2345898"/>
            <a:ext cx="3494104" cy="1538139"/>
          </a:xfrm>
          <a:prstGeom prst="rect">
            <a:avLst/>
          </a:prstGeom>
        </p:spPr>
      </p:pic>
    </p:spTree>
    <p:extLst>
      <p:ext uri="{BB962C8B-B14F-4D97-AF65-F5344CB8AC3E}">
        <p14:creationId xmlns:p14="http://schemas.microsoft.com/office/powerpoint/2010/main" xmlns="" val="407250716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52736"/>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巧用假设法判断电路故障问题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所谓假设法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就是假设电路某个地方有故障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判断会发生什么情况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再与题目中所给的条件相比较进行判断。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下表为几种常见的电路故障分析。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74525004"/>
              </p:ext>
            </p:extLst>
          </p:nvPr>
        </p:nvGraphicFramePr>
        <p:xfrm>
          <a:off x="508000" y="2691401"/>
          <a:ext cx="8128000" cy="4359771"/>
        </p:xfrm>
        <a:graphic>
          <a:graphicData uri="http://schemas.openxmlformats.org/presentationml/2006/ole">
            <p:oleObj spid="_x0000_s31746" name="文档" r:id="rId6" imgW="3948631" imgH="2117898" progId="Word.Document.12">
              <p:embed/>
            </p:oleObj>
          </a:graphicData>
        </a:graphic>
      </p:graphicFrame>
    </p:spTree>
    <p:extLst>
      <p:ext uri="{BB962C8B-B14F-4D97-AF65-F5344CB8AC3E}">
        <p14:creationId xmlns:p14="http://schemas.microsoft.com/office/powerpoint/2010/main" xmlns="" val="1425259763"/>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69900"/>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某</a:t>
            </a:r>
            <a:r>
              <a:rPr lang="zh-CN" altLang="zh-CN" sz="2200">
                <a:solidFill>
                  <a:srgbClr val="000000"/>
                </a:solidFill>
                <a:latin typeface="Times New Roman" panose="02020603050405020304" pitchFamily="18" charset="0"/>
                <a:cs typeface="Times New Roman" panose="02020603050405020304" pitchFamily="18" charset="0"/>
              </a:rPr>
              <a:t>实验小组用两个相同的小灯泡连接了如图所示的串联电路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当开关闭合后发现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甲、乙两灯都不亮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为了找到故障原因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小张用一根导线来检查。当导线与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两点连接时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甲灯不亮乙灯亮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当导线与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两点连接时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两灯都不亮。由此推测故障是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两点间存在短路</a:t>
            </a:r>
            <a:r>
              <a:rPr lang="zh-CN" altLang="zh-CN" sz="2200" i="1">
                <a:solidFill>
                  <a:srgbClr val="000000"/>
                </a:solidFill>
                <a:latin typeface="Times New Roman" panose="02020603050405020304" pitchFamily="18" charset="0"/>
                <a:cs typeface="Times New Roman" panose="02020603050405020304" pitchFamily="18" charset="0"/>
              </a:rPr>
              <a:t>　　</a:t>
            </a:r>
            <a:endParaRPr lang="en-US" altLang="zh-CN" sz="2200" i="1"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i="1" smtClean="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两点间存在断路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两点间存在短路</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i="1" smtClean="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两点间存在断路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闭合开关时两灯均不亮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说明电路中某处断路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或是两灯均短路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用导线先并联在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发现甲不亮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两灯泡不可能短路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乙不可能断路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因导线并联在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灯均不亮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说明甲不可能短路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间发生了断路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17N29A.eps" descr="id:2147493600;FounderCES"/>
          <p:cNvPicPr/>
          <p:nvPr/>
        </p:nvPicPr>
        <p:blipFill>
          <a:blip r:embed="rId5"/>
          <a:stretch>
            <a:fillRect/>
          </a:stretch>
        </p:blipFill>
        <p:spPr>
          <a:xfrm>
            <a:off x="4072190" y="2975180"/>
            <a:ext cx="2300010" cy="1657642"/>
          </a:xfrm>
          <a:prstGeom prst="rect">
            <a:avLst/>
          </a:prstGeom>
        </p:spPr>
      </p:pic>
    </p:spTree>
    <p:extLst>
      <p:ext uri="{BB962C8B-B14F-4D97-AF65-F5344CB8AC3E}">
        <p14:creationId xmlns:p14="http://schemas.microsoft.com/office/powerpoint/2010/main" xmlns="" val="18517487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5"/>
          <a:stretch>
            <a:fillRect/>
          </a:stretch>
        </p:blipFill>
        <p:spPr>
          <a:xfrm>
            <a:off x="508000" y="1770303"/>
            <a:ext cx="8128000" cy="3571394"/>
          </a:xfrm>
          <a:prstGeom prst="rect">
            <a:avLst/>
          </a:prstGeom>
        </p:spPr>
      </p:pic>
    </p:spTree>
    <p:extLst>
      <p:ext uri="{BB962C8B-B14F-4D97-AF65-F5344CB8AC3E}">
        <p14:creationId xmlns:p14="http://schemas.microsoft.com/office/powerpoint/2010/main" xmlns="" val="714332551"/>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一、两种电荷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摩擦起电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摩擦</a:t>
            </a:r>
            <a:r>
              <a:rPr lang="zh-CN" altLang="zh-CN" sz="2200">
                <a:solidFill>
                  <a:srgbClr val="000000"/>
                </a:solidFill>
                <a:latin typeface="Times New Roman" panose="02020603050405020304" pitchFamily="18" charset="0"/>
                <a:cs typeface="Times New Roman" panose="02020603050405020304" pitchFamily="18" charset="0"/>
              </a:rPr>
              <a:t>的方法使物体带电。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不是创造了电荷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只是电荷从一个物体</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转移</a:t>
            </a:r>
            <a:r>
              <a:rPr lang="zh-CN" altLang="zh-CN" sz="2200">
                <a:solidFill>
                  <a:srgbClr val="000000"/>
                </a:solidFill>
                <a:latin typeface="Times New Roman" panose="02020603050405020304" pitchFamily="18" charset="0"/>
                <a:cs typeface="Times New Roman" panose="02020603050405020304" pitchFamily="18" charset="0"/>
              </a:rPr>
              <a:t>到另一个物体。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两种电荷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正电荷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丝绸摩擦过的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玻璃棒</a:t>
            </a:r>
            <a:r>
              <a:rPr lang="zh-CN" altLang="zh-CN" sz="2200">
                <a:solidFill>
                  <a:srgbClr val="000000"/>
                </a:solidFill>
                <a:latin typeface="Times New Roman" panose="02020603050405020304" pitchFamily="18" charset="0"/>
                <a:cs typeface="Times New Roman" panose="02020603050405020304" pitchFamily="18" charset="0"/>
              </a:rPr>
              <a:t>所带的电荷。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负电荷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毛皮摩擦过的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橡胶棒</a:t>
            </a:r>
            <a:r>
              <a:rPr lang="zh-CN" altLang="zh-CN" sz="2200">
                <a:solidFill>
                  <a:srgbClr val="000000"/>
                </a:solidFill>
                <a:latin typeface="Times New Roman" panose="02020603050405020304" pitchFamily="18" charset="0"/>
                <a:cs typeface="Times New Roman" panose="02020603050405020304" pitchFamily="18" charset="0"/>
              </a:rPr>
              <a:t>所带的电荷。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相互作用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同种电荷相互</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异种电荷相互</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吸引</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96210" y="230533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72200" y="2719806"/>
            <a:ext cx="5582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688" y="3922170"/>
            <a:ext cx="84821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688" y="4321560"/>
            <a:ext cx="84821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68226" y="4727444"/>
            <a:ext cx="5582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52113" y="4727444"/>
            <a:ext cx="5582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18577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7657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验电器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同种电荷</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相互排斥</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检验物体</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是否带电</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观察验电器箔片的张角。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6"/>
          <a:stretch>
            <a:fillRect/>
          </a:stretch>
        </p:blipFill>
        <p:spPr>
          <a:xfrm>
            <a:off x="508000" y="3068960"/>
            <a:ext cx="8128000" cy="2728926"/>
          </a:xfrm>
          <a:prstGeom prst="rect">
            <a:avLst/>
          </a:prstGeom>
        </p:spPr>
      </p:pic>
      <p:sp>
        <p:nvSpPr>
          <p:cNvPr id="9" name="矩形 8"/>
          <p:cNvSpPr/>
          <p:nvPr/>
        </p:nvSpPr>
        <p:spPr>
          <a:xfrm>
            <a:off x="2941785" y="1720516"/>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41785" y="2116786"/>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900882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原子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由原子核和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核外电子</a:t>
            </a:r>
            <a:r>
              <a:rPr lang="zh-CN" altLang="zh-CN" sz="2200">
                <a:solidFill>
                  <a:srgbClr val="000000"/>
                </a:solidFill>
                <a:latin typeface="Times New Roman" panose="02020603050405020304" pitchFamily="18" charset="0"/>
                <a:cs typeface="Times New Roman" panose="02020603050405020304" pitchFamily="18" charset="0"/>
              </a:rPr>
              <a:t>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带电情况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原子核带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正</a:t>
            </a:r>
            <a:r>
              <a:rPr lang="zh-CN" altLang="zh-CN" sz="2200">
                <a:solidFill>
                  <a:srgbClr val="000000"/>
                </a:solidFill>
                <a:latin typeface="Times New Roman" panose="02020603050405020304" pitchFamily="18" charset="0"/>
                <a:cs typeface="Times New Roman" panose="02020603050405020304" pitchFamily="18" charset="0"/>
              </a:rPr>
              <a:t>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核外电子带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负</a:t>
            </a:r>
            <a:r>
              <a:rPr lang="zh-CN" altLang="zh-CN" sz="2200">
                <a:solidFill>
                  <a:srgbClr val="000000"/>
                </a:solidFill>
                <a:latin typeface="Times New Roman" panose="02020603050405020304" pitchFamily="18" charset="0"/>
                <a:cs typeface="Times New Roman" panose="02020603050405020304" pitchFamily="18" charset="0"/>
              </a:rPr>
              <a:t>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导体和绝缘体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导体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容易导电</a:t>
            </a:r>
            <a:r>
              <a:rPr lang="zh-CN" altLang="zh-CN" sz="2200">
                <a:solidFill>
                  <a:srgbClr val="000000"/>
                </a:solidFill>
                <a:latin typeface="Times New Roman" panose="02020603050405020304" pitchFamily="18" charset="0"/>
                <a:cs typeface="Times New Roman" panose="02020603050405020304" pitchFamily="18" charset="0"/>
              </a:rPr>
              <a:t>的物体。举例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金属、大地、人体、石墨及酸碱盐的水溶液。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绝缘体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不容易导电</a:t>
            </a:r>
            <a:r>
              <a:rPr lang="zh-CN" altLang="zh-CN" sz="2200">
                <a:solidFill>
                  <a:srgbClr val="000000"/>
                </a:solidFill>
                <a:latin typeface="Times New Roman" panose="02020603050405020304" pitchFamily="18" charset="0"/>
                <a:cs typeface="Times New Roman" panose="02020603050405020304" pitchFamily="18" charset="0"/>
              </a:rPr>
              <a:t>的物体。举例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橡胶、玻璃、陶瓷、塑料等。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半导体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导电性能介于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导体和绝缘体</a:t>
            </a:r>
            <a:r>
              <a:rPr lang="zh-CN" altLang="zh-CN" sz="2200">
                <a:solidFill>
                  <a:srgbClr val="000000"/>
                </a:solidFill>
                <a:latin typeface="Times New Roman" panose="02020603050405020304" pitchFamily="18" charset="0"/>
                <a:cs typeface="Times New Roman" panose="02020603050405020304" pitchFamily="18" charset="0"/>
              </a:rPr>
              <a:t>之间的物体。举例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硅、锗是重要的半导体材料。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10016" y="1938604"/>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0994" y="2309530"/>
            <a:ext cx="328765"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29876" y="2320416"/>
            <a:ext cx="328765"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41134" y="3152862"/>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6122" y="3956567"/>
            <a:ext cx="1375757"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55329" y="4768688"/>
            <a:ext cx="1741889"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851360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4"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二、电路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电路的组成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电源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电能</a:t>
            </a:r>
            <a:r>
              <a:rPr lang="zh-CN" altLang="zh-CN" sz="2200">
                <a:solidFill>
                  <a:srgbClr val="000000"/>
                </a:solidFill>
                <a:latin typeface="Times New Roman" panose="02020603050405020304" pitchFamily="18" charset="0"/>
                <a:cs typeface="Times New Roman" panose="02020603050405020304" pitchFamily="18" charset="0"/>
              </a:rPr>
              <a:t>的装置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将其他形式的能转化为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电能</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电能</a:t>
            </a:r>
            <a:r>
              <a:rPr lang="zh-CN" altLang="zh-CN" sz="2200">
                <a:solidFill>
                  <a:srgbClr val="000000"/>
                </a:solidFill>
                <a:latin typeface="Times New Roman" panose="02020603050405020304" pitchFamily="18" charset="0"/>
                <a:cs typeface="Times New Roman" panose="02020603050405020304" pitchFamily="18" charset="0"/>
              </a:rPr>
              <a:t>的装置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电能</a:t>
            </a:r>
            <a:r>
              <a:rPr lang="zh-CN" altLang="zh-CN" sz="2200">
                <a:solidFill>
                  <a:srgbClr val="000000"/>
                </a:solidFill>
                <a:latin typeface="Times New Roman" panose="02020603050405020304" pitchFamily="18" charset="0"/>
                <a:cs typeface="Times New Roman" panose="02020603050405020304" pitchFamily="18" charset="0"/>
              </a:rPr>
              <a:t>转化为其他形式的能。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控制电路的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通断</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电源</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用电器</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开关</a:t>
            </a:r>
            <a:r>
              <a:rPr lang="zh-CN" altLang="zh-CN" sz="2200">
                <a:solidFill>
                  <a:srgbClr val="000000"/>
                </a:solidFill>
                <a:latin typeface="Times New Roman" panose="02020603050405020304" pitchFamily="18" charset="0"/>
                <a:cs typeface="Times New Roman" panose="02020603050405020304" pitchFamily="18" charset="0"/>
              </a:rPr>
              <a:t>连接起来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形成电流的通路。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389988" y="31191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60232" y="31191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76809" y="352278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17098" y="352278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2184" y="3928021"/>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29925" y="4333383"/>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72786" y="4332447"/>
            <a:ext cx="85669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068890" y="4333383"/>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71838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5"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6"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30890"/>
            <a:ext cx="420948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三种电路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通路、断路和</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短路</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7264706"/>
              </p:ext>
            </p:extLst>
          </p:nvPr>
        </p:nvGraphicFramePr>
        <p:xfrm>
          <a:off x="508000" y="2420888"/>
          <a:ext cx="8128000" cy="3719146"/>
        </p:xfrm>
        <a:graphic>
          <a:graphicData uri="http://schemas.openxmlformats.org/presentationml/2006/ole">
            <p:oleObj spid="_x0000_s28674" name="文档" r:id="rId7" imgW="3910459" imgH="1788439" progId="Word.Document.12">
              <p:embed/>
            </p:oleObj>
          </a:graphicData>
        </a:graphic>
      </p:graphicFrame>
      <p:sp>
        <p:nvSpPr>
          <p:cNvPr id="9" name="矩形 8"/>
          <p:cNvSpPr/>
          <p:nvPr/>
        </p:nvSpPr>
        <p:spPr>
          <a:xfrm>
            <a:off x="1925795" y="321582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9696" y="3924441"/>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1969459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5"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6"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40953"/>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串联电路和</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并联电路</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13891888"/>
              </p:ext>
            </p:extLst>
          </p:nvPr>
        </p:nvGraphicFramePr>
        <p:xfrm>
          <a:off x="508000" y="1628800"/>
          <a:ext cx="8128000" cy="4908828"/>
        </p:xfrm>
        <a:graphic>
          <a:graphicData uri="http://schemas.openxmlformats.org/presentationml/2006/ole">
            <p:oleObj spid="_x0000_s29698" name="文档" r:id="rId7" imgW="3957084" imgH="2383672" progId="Word.Document.12">
              <p:embed/>
            </p:oleObj>
          </a:graphicData>
        </a:graphic>
      </p:graphicFrame>
      <p:sp>
        <p:nvSpPr>
          <p:cNvPr id="9" name="矩形 8"/>
          <p:cNvSpPr/>
          <p:nvPr/>
        </p:nvSpPr>
        <p:spPr>
          <a:xfrm>
            <a:off x="2422646" y="2449352"/>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77810" y="2276924"/>
            <a:ext cx="575118" cy="28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25010" y="3942840"/>
            <a:ext cx="575118" cy="28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65369" y="3953726"/>
            <a:ext cx="575118" cy="28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08432" y="5203826"/>
            <a:ext cx="575118" cy="28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12023" y="5203826"/>
            <a:ext cx="1128464" cy="28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629522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5"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6"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62674803"/>
              </p:ext>
            </p:extLst>
          </p:nvPr>
        </p:nvGraphicFramePr>
        <p:xfrm>
          <a:off x="508000" y="1484784"/>
          <a:ext cx="8128000" cy="4778100"/>
        </p:xfrm>
        <a:graphic>
          <a:graphicData uri="http://schemas.openxmlformats.org/presentationml/2006/ole">
            <p:oleObj spid="_x0000_s30722" name="文档" r:id="rId7" imgW="3948631" imgH="2321694" progId="Word.Document.12">
              <p:embed/>
            </p:oleObj>
          </a:graphicData>
        </a:graphic>
      </p:graphicFrame>
    </p:spTree>
    <p:extLst>
      <p:ext uri="{BB962C8B-B14F-4D97-AF65-F5344CB8AC3E}">
        <p14:creationId xmlns:p14="http://schemas.microsoft.com/office/powerpoint/2010/main" xmlns="" val="28001723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初中总复习模板</Template>
  <TotalTime>53</TotalTime>
  <Words>1553</Words>
  <Application>Microsoft Office PowerPoint</Application>
  <PresentationFormat>全屏显示(4:3)</PresentationFormat>
  <Paragraphs>226</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初中总复习模板</vt:lpstr>
      <vt:lpstr>文档</vt:lpstr>
      <vt:lpstr>第五单元　电路　欧姆定律　电功率</vt:lpstr>
      <vt:lpstr>第15课时　电流和电路</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物理备课大师【全免费】</dc:title>
  <dc:creator>物理备课大师【全免费】</dc:creator>
  <dc:description>物理备课大师【全免费】</dc:description>
  <cp:lastModifiedBy>china</cp:lastModifiedBy>
  <cp:revision>物理备课大师【全免费】</cp:revision>
  <dcterms:created xsi:type="dcterms:W3CDTF">2014-10-27T02:28:17Z</dcterms:created>
  <dcterms:modified xsi:type="dcterms:W3CDTF">2017-10-15T16:09:09Z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物理备课大师【全免费】</vt:lpwstr>
  </property>
</Properties>
</file>