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93" r:id="rId2"/>
    <p:sldId id="294" r:id="rId3"/>
    <p:sldId id="295" r:id="rId4"/>
    <p:sldId id="296" r:id="rId5"/>
    <p:sldId id="297" r:id="rId6"/>
    <p:sldId id="298" r:id="rId7"/>
    <p:sldId id="299" r:id="rId8"/>
    <p:sldId id="300" r:id="rId9"/>
    <p:sldId id="301" r:id="rId10"/>
    <p:sldId id="302" r:id="rId11"/>
    <p:sldId id="303" r:id="rId12"/>
    <p:sldId id="304" r:id="rId13"/>
    <p:sldId id="305" r:id="rId14"/>
    <p:sldId id="306" r:id="rId15"/>
    <p:sldId id="307" r:id="rId16"/>
    <p:sldId id="308" r:id="rId17"/>
    <p:sldId id="309" r:id="rId18"/>
    <p:sldId id="310" r:id="rId19"/>
    <p:sldId id="311" r:id="rId20"/>
    <p:sldId id="312"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1791">
          <p15:clr>
            <a:srgbClr val="A4A3A4"/>
          </p15:clr>
        </p15:guide>
        <p15:guide id="3" pos="46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B95F"/>
    <a:srgbClr val="E8E8E8"/>
    <a:srgbClr val="F7F7F7"/>
    <a:srgbClr val="017DC7"/>
    <a:srgbClr val="F5F5F5"/>
    <a:srgbClr val="4F81B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6" d="100"/>
          <a:sy n="66" d="100"/>
        </p:scale>
        <p:origin x="-1488" y="-102"/>
      </p:cViewPr>
      <p:guideLst>
        <p:guide orient="horz" pos="2160"/>
        <p:guide pos="1791"/>
        <p:guide pos="4604"/>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A383CF-BE04-4D93-BA51-EC3B92CCBE7A}" type="datetimeFigureOut">
              <a:rPr lang="zh-CN" altLang="en-US" smtClean="0"/>
              <a:pPr/>
              <a:t>2017-10-16</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315FC6-FC40-408A-BC9E-821973BCEE45}" type="slidenum">
              <a:rPr lang="zh-CN" altLang="en-US" smtClean="0"/>
              <a:pPr/>
              <a:t>‹#›</a:t>
            </a:fld>
            <a:endParaRPr lang="zh-CN" altLang="en-US"/>
          </a:p>
        </p:txBody>
      </p:sp>
    </p:spTree>
    <p:extLst>
      <p:ext uri="{BB962C8B-B14F-4D97-AF65-F5344CB8AC3E}">
        <p14:creationId xmlns="" xmlns:p14="http://schemas.microsoft.com/office/powerpoint/2010/main" val="3185944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Only" preserve="1">
  <p:cSld name="1_仅标题">
    <p:bg>
      <p:bgPr>
        <a:solidFill>
          <a:srgbClr val="F7F7F7"/>
        </a:solidFill>
        <a:effectLst/>
      </p:bgPr>
    </p:bg>
    <p:spTree>
      <p:nvGrpSpPr>
        <p:cNvPr id="1" name=""/>
        <p:cNvGrpSpPr/>
        <p:nvPr/>
      </p:nvGrpSpPr>
      <p:grpSpPr>
        <a:xfrm>
          <a:off x="0" y="0"/>
          <a:ext cx="0" cy="0"/>
          <a:chOff x="0" y="0"/>
          <a:chExt cx="0" cy="0"/>
        </a:xfrm>
      </p:grpSpPr>
      <p:sp>
        <p:nvSpPr>
          <p:cNvPr id="7" name="圆角矩形 6"/>
          <p:cNvSpPr/>
          <p:nvPr userDrawn="1"/>
        </p:nvSpPr>
        <p:spPr>
          <a:xfrm>
            <a:off x="971600" y="2708920"/>
            <a:ext cx="7338738" cy="1008112"/>
          </a:xfrm>
          <a:prstGeom prst="round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475656" y="2708920"/>
            <a:ext cx="6696744" cy="1008112"/>
          </a:xfrm>
          <a:prstGeom prst="rect">
            <a:avLst/>
          </a:prstGeom>
        </p:spPr>
        <p:txBody>
          <a:bodyPr anchor="ctr"/>
          <a:lstStyle>
            <a:lvl1pPr algn="l">
              <a:defRPr sz="2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8" name="图片 7"/>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241723" y="3140968"/>
            <a:ext cx="161925" cy="161925"/>
          </a:xfrm>
          <a:prstGeom prst="rect">
            <a:avLst/>
          </a:prstGeom>
        </p:spPr>
      </p:pic>
    </p:spTree>
    <p:extLst>
      <p:ext uri="{BB962C8B-B14F-4D97-AF65-F5344CB8AC3E}">
        <p14:creationId xmlns="" xmlns:p14="http://schemas.microsoft.com/office/powerpoint/2010/main" val="5626077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93803059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同侧圆角矩形 2"/>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基础自主导学</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44341453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同侧圆角矩形 2"/>
          <p:cNvSpPr/>
          <p:nvPr userDrawn="1"/>
        </p:nvSpPr>
        <p:spPr>
          <a:xfrm>
            <a:off x="4564207"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突破核心考点</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414783443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同侧圆角矩形 1"/>
          <p:cNvSpPr/>
          <p:nvPr userDrawn="1"/>
        </p:nvSpPr>
        <p:spPr>
          <a:xfrm>
            <a:off x="5886639"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考法探究突破</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5181808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10244996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0"/>
            <a:ext cx="2133600" cy="365125"/>
          </a:xfrm>
          <a:prstGeom prst="rect">
            <a:avLst/>
          </a:prstGeom>
        </p:spPr>
        <p:txBody>
          <a:bodyPr/>
          <a:lstStyle/>
          <a:p>
            <a:fld id="{96BBF117-8A62-484E-B1A1-19B301F9787F}" type="datetimeFigureOut">
              <a:rPr lang="zh-CN" altLang="en-US" smtClean="0"/>
              <a:pPr/>
              <a:t>2017-10-16</a:t>
            </a:fld>
            <a:endParaRPr lang="zh-CN" altLang="en-US"/>
          </a:p>
        </p:txBody>
      </p:sp>
      <p:sp>
        <p:nvSpPr>
          <p:cNvPr id="3" name="页脚占位符 2"/>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6356350"/>
            <a:ext cx="2133600" cy="365125"/>
          </a:xfrm>
          <a:prstGeom prst="rect">
            <a:avLst/>
          </a:prstGeom>
        </p:spPr>
        <p:txBody>
          <a:bodyPr/>
          <a:lstStyle/>
          <a:p>
            <a:fld id="{C2D1088F-7570-48BA-BC40-D11F25FB6C22}" type="slidenum">
              <a:rPr lang="zh-CN" altLang="en-US" smtClean="0"/>
              <a:pPr/>
              <a:t>‹#›</a:t>
            </a:fld>
            <a:endParaRPr lang="zh-CN" altLang="en-US"/>
          </a:p>
        </p:txBody>
      </p:sp>
    </p:spTree>
    <p:extLst>
      <p:ext uri="{BB962C8B-B14F-4D97-AF65-F5344CB8AC3E}">
        <p14:creationId xmlns="" xmlns:p14="http://schemas.microsoft.com/office/powerpoint/2010/main" val="149186656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48205343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17317102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6461012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www.zhyh.org/"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288356"/>
            <a:ext cx="9144000" cy="391264"/>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6746488"/>
            <a:ext cx="9144000" cy="138896"/>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12" tooltip="点击访问志鸿优化网"/>
          </p:cNvPr>
          <p:cNvSpPr/>
          <p:nvPr/>
        </p:nvSpPr>
        <p:spPr>
          <a:xfrm>
            <a:off x="7380312" y="476672"/>
            <a:ext cx="1296144" cy="28803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379280" y="6567025"/>
            <a:ext cx="504056" cy="304159"/>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chemeClr val="bg1"/>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chemeClr val="bg1"/>
              </a:solidFill>
            </a:endParaRPr>
          </a:p>
        </p:txBody>
      </p:sp>
      <p:sp>
        <p:nvSpPr>
          <p:cNvPr id="3" name="同侧圆角矩形 2">
            <a:hlinkClick r:id="rId13" action="ppaction://hlinksldjump"/>
          </p:cNvPr>
          <p:cNvSpPr/>
          <p:nvPr/>
        </p:nvSpPr>
        <p:spPr>
          <a:xfrm>
            <a:off x="3240278" y="373440"/>
            <a:ext cx="1250217" cy="306180"/>
          </a:xfrm>
          <a:prstGeom prst="round2SameRect">
            <a:avLst/>
          </a:prstGeom>
          <a:gradFill flip="none" rotWithShape="1">
            <a:gsLst>
              <a:gs pos="0">
                <a:srgbClr val="00B0F0">
                  <a:shade val="30000"/>
                  <a:satMod val="115000"/>
                </a:srgbClr>
              </a:gs>
              <a:gs pos="50000">
                <a:srgbClr val="017DC7"/>
              </a:gs>
              <a:gs pos="100000">
                <a:srgbClr val="00B0F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基础自主导学</a:t>
            </a:r>
            <a:endParaRPr lang="zh-CN" altLang="en-US" sz="1200" dirty="0">
              <a:latin typeface="微软雅黑" panose="020B0503020204020204" pitchFamily="34" charset="-122"/>
              <a:ea typeface="微软雅黑" panose="020B0503020204020204" pitchFamily="34" charset="-122"/>
            </a:endParaRPr>
          </a:p>
        </p:txBody>
      </p:sp>
      <p:sp>
        <p:nvSpPr>
          <p:cNvPr id="12" name="同侧圆角矩形 11">
            <a:hlinkClick r:id="rId14" action="ppaction://hlinksldjump"/>
          </p:cNvPr>
          <p:cNvSpPr/>
          <p:nvPr/>
        </p:nvSpPr>
        <p:spPr>
          <a:xfrm>
            <a:off x="4563590" y="373440"/>
            <a:ext cx="1250217" cy="306180"/>
          </a:xfrm>
          <a:prstGeom prst="round2SameRect">
            <a:avLst/>
          </a:prstGeom>
          <a:gradFill flip="none" rotWithShape="1">
            <a:gsLst>
              <a:gs pos="0">
                <a:srgbClr val="00B0F0">
                  <a:shade val="30000"/>
                  <a:satMod val="115000"/>
                </a:srgbClr>
              </a:gs>
              <a:gs pos="50000">
                <a:srgbClr val="017DC7"/>
              </a:gs>
              <a:gs pos="100000">
                <a:srgbClr val="00B0F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突破核心考点</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175498094"/>
      </p:ext>
    </p:extLst>
  </p:cSld>
  <p:clrMap bg1="lt1" tx1="dk1" bg2="lt2" tx2="dk2" accent1="accent1" accent2="accent2" accent3="accent3" accent4="accent4" accent5="accent5" accent6="accent6" hlink="hlink" folHlink="folHlink"/>
  <p:sldLayoutIdLst>
    <p:sldLayoutId id="214748366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package" Target="../embeddings/Microsoft_Office_Word___6.docx"/><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3.xml"/><Relationship Id="rId5" Type="http://schemas.openxmlformats.org/officeDocument/2006/relationships/image" Target="../media/image13.jpeg"/><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4.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3.xml"/><Relationship Id="rId1" Type="http://schemas.openxmlformats.org/officeDocument/2006/relationships/vmlDrawing" Target="../drawings/vmlDrawing7.vml"/><Relationship Id="rId5" Type="http://schemas.openxmlformats.org/officeDocument/2006/relationships/package" Target="../embeddings/Microsoft_Office_Word___7.docx"/><Relationship Id="rId4" Type="http://schemas.openxmlformats.org/officeDocument/2006/relationships/slide" Target="slide14.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4.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Office_Word___3.docx"/><Relationship Id="rId3" Type="http://schemas.openxmlformats.org/officeDocument/2006/relationships/slide" Target="slide2.xml"/><Relationship Id="rId7" Type="http://schemas.openxmlformats.org/officeDocument/2006/relationships/slide" Target="slide8.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Office_Word___4.docx"/><Relationship Id="rId3" Type="http://schemas.openxmlformats.org/officeDocument/2006/relationships/slide" Target="slide2.xml"/><Relationship Id="rId7" Type="http://schemas.openxmlformats.org/officeDocument/2006/relationships/slide" Target="slide8.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Office_Word___5.docx"/><Relationship Id="rId3" Type="http://schemas.openxmlformats.org/officeDocument/2006/relationships/slide" Target="slide2.xml"/><Relationship Id="rId7" Type="http://schemas.openxmlformats.org/officeDocument/2006/relationships/slide" Target="slide8.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第</a:t>
            </a:r>
            <a:r>
              <a:rPr lang="en-US" altLang="zh-CN" b="1"/>
              <a:t>14</a:t>
            </a:r>
            <a:r>
              <a:rPr lang="zh-CN" altLang="zh-CN"/>
              <a:t>课时</a:t>
            </a:r>
            <a:r>
              <a:rPr lang="zh-CN" altLang="zh-CN" i="1"/>
              <a:t>　</a:t>
            </a:r>
            <a:r>
              <a:rPr lang="zh-CN" altLang="zh-CN"/>
              <a:t>内能的利用</a:t>
            </a:r>
          </a:p>
        </p:txBody>
      </p:sp>
    </p:spTree>
    <p:extLst>
      <p:ext uri="{BB962C8B-B14F-4D97-AF65-F5344CB8AC3E}">
        <p14:creationId xmlns="" xmlns:p14="http://schemas.microsoft.com/office/powerpoint/2010/main" val="3370478567"/>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7041"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正确理解热值的概念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燃料的热值表示某种燃料完全燃烧时放出的热量与质量之比。理解热值的概念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要抓住其中两个关键词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某种燃料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完全燃烧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某种燃料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表明热值是燃料的一种特性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大小只与燃料的种类有关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与燃料的质量、燃烧的程度、放热的多少均无关。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完全燃烧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就是燃料完全燃尽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即全部参与化学反应后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生成不能再燃烧的物质。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509706344"/>
      </p:ext>
    </p:extLst>
  </p:cSld>
  <p:clrMapOvr>
    <a:masterClrMapping/>
  </p:clrMapOvr>
  <p:transition spd="med">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7041"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关于燃料的热值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以下说法正确的是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燃料的热值与燃料的种类有关系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与燃料的质量和燃烧状况无关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燃烧</a:t>
            </a:r>
            <a:r>
              <a:rPr lang="en-US" altLang="zh-CN" sz="2200">
                <a:solidFill>
                  <a:srgbClr val="000000"/>
                </a:solidFill>
                <a:latin typeface="Times New Roman" panose="02020603050405020304" pitchFamily="18" charset="0"/>
                <a:cs typeface="Times New Roman" panose="02020603050405020304" pitchFamily="18" charset="0"/>
              </a:rPr>
              <a:t>1 kg</a:t>
            </a:r>
            <a:r>
              <a:rPr lang="zh-CN" altLang="zh-CN" sz="2200">
                <a:solidFill>
                  <a:srgbClr val="000000"/>
                </a:solidFill>
                <a:latin typeface="Times New Roman" panose="02020603050405020304" pitchFamily="18" charset="0"/>
                <a:cs typeface="Times New Roman" panose="02020603050405020304" pitchFamily="18" charset="0"/>
              </a:rPr>
              <a:t>某种燃料放出的热量叫这种燃料的热值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燃料燃烧时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质量越大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热值越大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燃料不完全燃烧时的热值比完全燃烧时的热值小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燃料的热值是燃料本身的一种性质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与燃料是否燃烧、是否完全燃烧、燃料的质量等无关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只与燃料的种类有关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热值在数值上等于</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某种燃料完全燃烧放出的热量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527653253"/>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wipe(down)">
                                      <p:cBhvr>
                                        <p:cTn id="7" dur="500"/>
                                        <p:tgtEl>
                                          <p:spTgt spid="4">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Effect transition="in" filter="wipe(down)">
                                      <p:cBhvr>
                                        <p:cTn id="1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7041"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已知</a:t>
            </a:r>
            <a:r>
              <a:rPr lang="zh-CN" altLang="zh-CN" sz="2200">
                <a:solidFill>
                  <a:srgbClr val="000000"/>
                </a:solidFill>
                <a:latin typeface="Times New Roman" panose="02020603050405020304" pitchFamily="18" charset="0"/>
                <a:cs typeface="Times New Roman" panose="02020603050405020304" pitchFamily="18" charset="0"/>
              </a:rPr>
              <a:t>甲种燃料的热值大于乙种燃料的热值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甲种燃料含有的热量比乙种燃料多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完全燃烧一定质量的甲种燃料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刚好烧开一壶水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那么用同样质量的乙种燃料就不能烧开这壶水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燃烧相同质量的两种燃料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甲种放出的热量多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只要通风条件好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供氧充足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乙的热值可能大于甲的热值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触类旁通1H.eps" descr="id:2147492849;FounderCES"/>
          <p:cNvPicPr/>
          <p:nvPr/>
        </p:nvPicPr>
        <p:blipFill>
          <a:blip r:embed="rId4"/>
          <a:stretch>
            <a:fillRect/>
          </a:stretch>
        </p:blipFill>
        <p:spPr>
          <a:xfrm>
            <a:off x="844100" y="2060848"/>
            <a:ext cx="1584176" cy="275339"/>
          </a:xfrm>
          <a:prstGeom prst="rect">
            <a:avLst/>
          </a:prstGeom>
        </p:spPr>
      </p:pic>
    </p:spTree>
    <p:extLst>
      <p:ext uri="{BB962C8B-B14F-4D97-AF65-F5344CB8AC3E}">
        <p14:creationId xmlns="" xmlns:p14="http://schemas.microsoft.com/office/powerpoint/2010/main" val="2272445170"/>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wipe(down)">
                                      <p:cBhvr>
                                        <p:cTn id="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7041"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热量只存在于热传递的过程中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不能说含有热量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所以选项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由于甲种燃料的热值大于乙种燃料的热值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所以完全燃烧一定质量的甲种燃料放出的热量比完全燃烧相同质量的乙种燃料放出的热量要多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所以选项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甲的热值虽然大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但如果燃烧不充分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它放出的热量也未必多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所以选项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热值与燃料的种类有关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跟通风条件和供氧情况无关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所以选项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416853893"/>
      </p:ext>
    </p:extLst>
  </p:cSld>
  <p:clrMapOvr>
    <a:masterClrMapping/>
  </p:clrMapOvr>
  <p:transition spd="med">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关于热值和热量综合计算问题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对于热值和热量的综合计算问题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主要有两种情况</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燃料燃烧时放出的热量只有一部分被有效利用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在不计热量损失时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燃料完全燃烧放出的热量与物体吸收的热量相等</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以内燃机为载体的力、热综合计算。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111978372"/>
      </p:ext>
    </p:extLst>
  </p:cSld>
  <p:clrMapOvr>
    <a:masterClrMapping/>
  </p:clrMapOvr>
  <p:transition spd="slow">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全世界石油、煤炭消耗量的迅速增长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导致全球能源危机加剧。因此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开发和利用新能源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成为全世界最为关注的问题之一。张浩家的太阳能热水器内装有</a:t>
            </a:r>
            <a:r>
              <a:rPr lang="en-US" altLang="zh-CN" sz="2200">
                <a:solidFill>
                  <a:srgbClr val="000000"/>
                </a:solidFill>
                <a:latin typeface="Times New Roman" panose="02020603050405020304" pitchFamily="18" charset="0"/>
                <a:cs typeface="Times New Roman" panose="02020603050405020304" pitchFamily="18" charset="0"/>
              </a:rPr>
              <a:t>100 kg</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25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的水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经过一天的照射后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温度升高了</a:t>
            </a:r>
            <a:r>
              <a:rPr lang="en-US" altLang="zh-CN" sz="2200">
                <a:solidFill>
                  <a:srgbClr val="000000"/>
                </a:solidFill>
                <a:latin typeface="Times New Roman" panose="02020603050405020304" pitchFamily="18" charset="0"/>
                <a:cs typeface="Times New Roman" panose="02020603050405020304" pitchFamily="18" charset="0"/>
              </a:rPr>
              <a:t>50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则水升温吸收的热量为</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a:solidFill>
                  <a:srgbClr val="000000"/>
                </a:solidFill>
                <a:latin typeface="Times New Roman" panose="02020603050405020304" pitchFamily="18" charset="0"/>
                <a:cs typeface="Times New Roman" panose="02020603050405020304" pitchFamily="18" charset="0"/>
              </a:rPr>
              <a:t>至少可以节约煤的质量为</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zh-CN" altLang="zh-CN" sz="2200">
                <a:solidFill>
                  <a:srgbClr val="000000"/>
                </a:solidFill>
                <a:latin typeface="Times New Roman" panose="02020603050405020304" pitchFamily="18" charset="0"/>
                <a:cs typeface="Times New Roman" panose="02020603050405020304" pitchFamily="18" charset="0"/>
              </a:rPr>
              <a:t>。〔假设用煤烧水时有效利用的热量占煤炭完全燃烧放出热量的</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且已知水的比热容为</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煤炭的热值是</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765694710"/>
      </p:ext>
    </p:extLst>
  </p:cSld>
  <p:clrMapOvr>
    <a:masterClrMapping/>
  </p:clrMapOvr>
  <p:transition spd="slow">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3"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4"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5606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水</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吸收的热量为</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吸</a:t>
            </a:r>
            <a:r>
              <a:rPr lang="en-US" altLang="zh-CN" sz="2200" i="1">
                <a:solidFill>
                  <a:srgbClr val="000000"/>
                </a:solidFill>
                <a:latin typeface="Times New Roman" panose="02020603050405020304" pitchFamily="18" charset="0"/>
                <a:cs typeface="Times New Roman" panose="02020603050405020304" pitchFamily="18" charset="0"/>
              </a:rPr>
              <a:t>=cm</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100</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50</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而用煤烧水时有效利用的热量占煤炭完全燃烧放出热量的</a:t>
            </a:r>
            <a:r>
              <a:rPr lang="en-US" altLang="zh-CN" sz="2200">
                <a:solidFill>
                  <a:srgbClr val="000000"/>
                </a:solidFill>
                <a:latin typeface="Times New Roman" panose="02020603050405020304" pitchFamily="18" charset="0"/>
                <a:cs typeface="Times New Roman" panose="02020603050405020304" pitchFamily="18" charset="0"/>
              </a:rPr>
              <a:t>10%,</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7</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 xmlns:p14="http://schemas.microsoft.com/office/powerpoint/2010/main" val="3467371498"/>
              </p:ext>
            </p:extLst>
          </p:nvPr>
        </p:nvGraphicFramePr>
        <p:xfrm>
          <a:off x="332432" y="2852936"/>
          <a:ext cx="8128000" cy="1686628"/>
        </p:xfrm>
        <a:graphic>
          <a:graphicData uri="http://schemas.openxmlformats.org/presentationml/2006/ole">
            <p:oleObj spid="_x0000_s33794" name="文档" r:id="rId5" imgW="3847376" imgH="798516" progId="Word.Document.12">
              <p:embed/>
            </p:oleObj>
          </a:graphicData>
        </a:graphic>
      </p:graphicFrame>
    </p:spTree>
    <p:extLst>
      <p:ext uri="{BB962C8B-B14F-4D97-AF65-F5344CB8AC3E}">
        <p14:creationId xmlns="" xmlns:p14="http://schemas.microsoft.com/office/powerpoint/2010/main" val="392137340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wipe(down)">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grpSp>
        <p:nvGrpSpPr>
          <p:cNvPr id="2" name="组合 9"/>
          <p:cNvGrpSpPr/>
          <p:nvPr/>
        </p:nvGrpSpPr>
        <p:grpSpPr>
          <a:xfrm>
            <a:off x="508000" y="1547933"/>
            <a:ext cx="8128000" cy="3897291"/>
            <a:chOff x="508000" y="1340768"/>
            <a:chExt cx="8128000" cy="3897291"/>
          </a:xfrm>
        </p:grpSpPr>
        <p:pic>
          <p:nvPicPr>
            <p:cNvPr id="7" name="图片 6"/>
            <p:cNvPicPr>
              <a:picLocks noChangeAspect="1"/>
            </p:cNvPicPr>
            <p:nvPr/>
          </p:nvPicPr>
          <p:blipFill>
            <a:blip r:embed="rId4"/>
            <a:stretch>
              <a:fillRect/>
            </a:stretch>
          </p:blipFill>
          <p:spPr>
            <a:xfrm>
              <a:off x="508000" y="1340768"/>
              <a:ext cx="8128000" cy="3897291"/>
            </a:xfrm>
            <a:prstGeom prst="rect">
              <a:avLst/>
            </a:prstGeom>
          </p:spPr>
        </p:pic>
        <p:pic>
          <p:nvPicPr>
            <p:cNvPr id="9" name="图片 8"/>
            <p:cNvPicPr>
              <a:picLocks noChangeAspect="1"/>
            </p:cNvPicPr>
            <p:nvPr/>
          </p:nvPicPr>
          <p:blipFill rotWithShape="1">
            <a:blip r:embed="rId5"/>
            <a:srcRect t="54948" b="-1"/>
            <a:stretch/>
          </p:blipFill>
          <p:spPr>
            <a:xfrm>
              <a:off x="582228" y="5177764"/>
              <a:ext cx="8001314" cy="45719"/>
            </a:xfrm>
            <a:prstGeom prst="rect">
              <a:avLst/>
            </a:prstGeom>
          </p:spPr>
        </p:pic>
      </p:grpSp>
    </p:spTree>
    <p:extLst>
      <p:ext uri="{BB962C8B-B14F-4D97-AF65-F5344CB8AC3E}">
        <p14:creationId xmlns="" xmlns:p14="http://schemas.microsoft.com/office/powerpoint/2010/main" val="1194115225"/>
      </p:ext>
    </p:extLst>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grpSp>
        <p:nvGrpSpPr>
          <p:cNvPr id="2" name="组合 3"/>
          <p:cNvGrpSpPr/>
          <p:nvPr/>
        </p:nvGrpSpPr>
        <p:grpSpPr>
          <a:xfrm>
            <a:off x="508000" y="1791466"/>
            <a:ext cx="8128000" cy="3539954"/>
            <a:chOff x="508000" y="1791466"/>
            <a:chExt cx="8128000" cy="3539954"/>
          </a:xfrm>
        </p:grpSpPr>
        <p:pic>
          <p:nvPicPr>
            <p:cNvPr id="3" name="图片 2"/>
            <p:cNvPicPr>
              <a:picLocks noChangeAspect="1"/>
            </p:cNvPicPr>
            <p:nvPr/>
          </p:nvPicPr>
          <p:blipFill>
            <a:blip r:embed="rId4"/>
            <a:stretch>
              <a:fillRect/>
            </a:stretch>
          </p:blipFill>
          <p:spPr>
            <a:xfrm>
              <a:off x="508000" y="1802352"/>
              <a:ext cx="8128000" cy="3529068"/>
            </a:xfrm>
            <a:prstGeom prst="rect">
              <a:avLst/>
            </a:prstGeom>
          </p:spPr>
        </p:pic>
        <p:pic>
          <p:nvPicPr>
            <p:cNvPr id="6" name="图片 5"/>
            <p:cNvPicPr>
              <a:picLocks noChangeAspect="1"/>
            </p:cNvPicPr>
            <p:nvPr/>
          </p:nvPicPr>
          <p:blipFill rotWithShape="1">
            <a:blip r:embed="rId5"/>
            <a:srcRect t="54948" b="-1"/>
            <a:stretch/>
          </p:blipFill>
          <p:spPr>
            <a:xfrm>
              <a:off x="582228" y="1791466"/>
              <a:ext cx="8001314" cy="45719"/>
            </a:xfrm>
            <a:prstGeom prst="rect">
              <a:avLst/>
            </a:prstGeom>
          </p:spPr>
        </p:pic>
      </p:grpSp>
    </p:spTree>
    <p:extLst>
      <p:ext uri="{BB962C8B-B14F-4D97-AF65-F5344CB8AC3E}">
        <p14:creationId xmlns="" xmlns:p14="http://schemas.microsoft.com/office/powerpoint/2010/main" val="1455422455"/>
      </p:ext>
    </p:extLst>
  </p:cSld>
  <p:clrMapOvr>
    <a:masterClrMapping/>
  </p:clrMapOvr>
  <p:transition spd="slow">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某</a:t>
            </a:r>
            <a:r>
              <a:rPr lang="zh-CN" altLang="zh-CN" sz="2200">
                <a:solidFill>
                  <a:srgbClr val="000000"/>
                </a:solidFill>
                <a:latin typeface="Times New Roman" panose="02020603050405020304" pitchFamily="18" charset="0"/>
                <a:cs typeface="Times New Roman" panose="02020603050405020304" pitchFamily="18" charset="0"/>
              </a:rPr>
              <a:t>物理兴趣小组的同学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用煤炉给</a:t>
            </a:r>
            <a:r>
              <a:rPr lang="en-US" altLang="zh-CN" sz="2200">
                <a:solidFill>
                  <a:srgbClr val="000000"/>
                </a:solidFill>
                <a:latin typeface="Times New Roman" panose="02020603050405020304" pitchFamily="18" charset="0"/>
                <a:cs typeface="Times New Roman" panose="02020603050405020304" pitchFamily="18" charset="0"/>
              </a:rPr>
              <a:t>10 kg</a:t>
            </a:r>
            <a:r>
              <a:rPr lang="zh-CN" altLang="zh-CN" sz="2200">
                <a:solidFill>
                  <a:srgbClr val="000000"/>
                </a:solidFill>
                <a:latin typeface="Times New Roman" panose="02020603050405020304" pitchFamily="18" charset="0"/>
                <a:cs typeface="Times New Roman" panose="02020603050405020304" pitchFamily="18" charset="0"/>
              </a:rPr>
              <a:t>的水加热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同时他们绘制了如图所示的加热过程中水温随时间变化的图线。若在</a:t>
            </a:r>
            <a:r>
              <a:rPr lang="en-US" altLang="zh-CN" sz="2200">
                <a:solidFill>
                  <a:srgbClr val="000000"/>
                </a:solidFill>
                <a:latin typeface="Times New Roman" panose="02020603050405020304" pitchFamily="18" charset="0"/>
                <a:cs typeface="Times New Roman" panose="02020603050405020304" pitchFamily="18" charset="0"/>
              </a:rPr>
              <a:t>6 min</a:t>
            </a:r>
            <a:r>
              <a:rPr lang="zh-CN" altLang="zh-CN" sz="2200">
                <a:solidFill>
                  <a:srgbClr val="000000"/>
                </a:solidFill>
                <a:latin typeface="Times New Roman" panose="02020603050405020304" pitchFamily="18" charset="0"/>
                <a:cs typeface="Times New Roman" panose="02020603050405020304" pitchFamily="18" charset="0"/>
              </a:rPr>
              <a:t>内完全燃烧了</a:t>
            </a:r>
            <a:r>
              <a:rPr lang="en-US" altLang="zh-CN" sz="2200">
                <a:solidFill>
                  <a:srgbClr val="000000"/>
                </a:solidFill>
                <a:latin typeface="Times New Roman" panose="02020603050405020304" pitchFamily="18" charset="0"/>
                <a:cs typeface="Times New Roman" panose="02020603050405020304" pitchFamily="18" charset="0"/>
              </a:rPr>
              <a:t>2 kg</a:t>
            </a:r>
            <a:r>
              <a:rPr lang="zh-CN" altLang="zh-CN" sz="2200">
                <a:solidFill>
                  <a:srgbClr val="000000"/>
                </a:solidFill>
                <a:latin typeface="Times New Roman" panose="02020603050405020304" pitchFamily="18" charset="0"/>
                <a:cs typeface="Times New Roman" panose="02020603050405020304" pitchFamily="18" charset="0"/>
              </a:rPr>
              <a:t>的煤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水的比热容为</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煤的热值约为</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(1)2 kg</a:t>
            </a:r>
            <a:r>
              <a:rPr lang="zh-CN" altLang="zh-CN" sz="2200">
                <a:solidFill>
                  <a:srgbClr val="000000"/>
                </a:solidFill>
                <a:latin typeface="Times New Roman" panose="02020603050405020304" pitchFamily="18" charset="0"/>
                <a:cs typeface="Times New Roman" panose="02020603050405020304" pitchFamily="18" charset="0"/>
              </a:rPr>
              <a:t>的煤完全燃烧产生的热量。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经过</a:t>
            </a:r>
            <a:r>
              <a:rPr lang="en-US" altLang="zh-CN" sz="2200">
                <a:solidFill>
                  <a:srgbClr val="000000"/>
                </a:solidFill>
                <a:latin typeface="Times New Roman" panose="02020603050405020304" pitchFamily="18" charset="0"/>
                <a:cs typeface="Times New Roman" panose="02020603050405020304" pitchFamily="18" charset="0"/>
              </a:rPr>
              <a:t>6 min</a:t>
            </a:r>
            <a:r>
              <a:rPr lang="zh-CN" altLang="zh-CN" sz="2200">
                <a:solidFill>
                  <a:srgbClr val="000000"/>
                </a:solidFill>
                <a:latin typeface="Times New Roman" panose="02020603050405020304" pitchFamily="18" charset="0"/>
                <a:cs typeface="Times New Roman" panose="02020603050405020304" pitchFamily="18" charset="0"/>
              </a:rPr>
              <a:t>时间加热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水所吸收的热量。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煤炉烧水时的热效率。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 J</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 J</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触类旁通2H.eps" descr="id:2147493055;FounderCES"/>
          <p:cNvPicPr/>
          <p:nvPr/>
        </p:nvPicPr>
        <p:blipFill>
          <a:blip r:embed="rId4"/>
          <a:stretch>
            <a:fillRect/>
          </a:stretch>
        </p:blipFill>
        <p:spPr>
          <a:xfrm>
            <a:off x="844100" y="1988840"/>
            <a:ext cx="1584176" cy="275339"/>
          </a:xfrm>
          <a:prstGeom prst="rect">
            <a:avLst/>
          </a:prstGeom>
        </p:spPr>
      </p:pic>
      <p:pic>
        <p:nvPicPr>
          <p:cNvPr id="7" name="M177.eps" descr="id:2147493058;FounderCES"/>
          <p:cNvPicPr/>
          <p:nvPr/>
        </p:nvPicPr>
        <p:blipFill>
          <a:blip r:embed="rId5"/>
          <a:stretch>
            <a:fillRect/>
          </a:stretch>
        </p:blipFill>
        <p:spPr>
          <a:xfrm>
            <a:off x="6156176" y="3194744"/>
            <a:ext cx="2270710" cy="1530400"/>
          </a:xfrm>
          <a:prstGeom prst="rect">
            <a:avLst/>
          </a:prstGeom>
        </p:spPr>
      </p:pic>
    </p:spTree>
    <p:extLst>
      <p:ext uri="{BB962C8B-B14F-4D97-AF65-F5344CB8AC3E}">
        <p14:creationId xmlns="" xmlns:p14="http://schemas.microsoft.com/office/powerpoint/2010/main" val="210199470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圆角矩形 4">
            <a:hlinkClick r:id="rId4"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3" action="ppaction://hlinksldjump"/>
          </p:cNvPr>
          <p:cNvSpPr/>
          <p:nvPr/>
        </p:nvSpPr>
        <p:spPr>
          <a:xfrm>
            <a:off x="328458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一</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45840"/>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一、热机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能量转化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内</a:t>
            </a:r>
            <a:r>
              <a:rPr lang="zh-CN" altLang="zh-CN" sz="2200">
                <a:solidFill>
                  <a:srgbClr val="000000"/>
                </a:solidFill>
                <a:latin typeface="Times New Roman" panose="02020603050405020304" pitchFamily="18" charset="0"/>
                <a:cs typeface="Times New Roman" panose="02020603050405020304" pitchFamily="18" charset="0"/>
              </a:rPr>
              <a:t>能转化为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机械</a:t>
            </a:r>
            <a:r>
              <a:rPr lang="zh-CN" altLang="zh-CN" sz="2200">
                <a:solidFill>
                  <a:srgbClr val="000000"/>
                </a:solidFill>
                <a:latin typeface="Times New Roman" panose="02020603050405020304" pitchFamily="18" charset="0"/>
                <a:cs typeface="Times New Roman" panose="02020603050405020304" pitchFamily="18" charset="0"/>
              </a:rPr>
              <a:t>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内燃机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 xmlns:p14="http://schemas.microsoft.com/office/powerpoint/2010/main" val="1159080233"/>
              </p:ext>
            </p:extLst>
          </p:nvPr>
        </p:nvGraphicFramePr>
        <p:xfrm>
          <a:off x="508000" y="2708920"/>
          <a:ext cx="8128000" cy="4220752"/>
        </p:xfrm>
        <a:graphic>
          <a:graphicData uri="http://schemas.openxmlformats.org/presentationml/2006/ole">
            <p:oleObj spid="_x0000_s28674" name="文档" r:id="rId6" imgW="3910459" imgH="2031122" progId="Word.Document.12">
              <p:embed/>
            </p:oleObj>
          </a:graphicData>
        </a:graphic>
      </p:graphicFrame>
      <p:sp>
        <p:nvSpPr>
          <p:cNvPr id="8" name="矩形 7"/>
          <p:cNvSpPr/>
          <p:nvPr/>
        </p:nvSpPr>
        <p:spPr>
          <a:xfrm>
            <a:off x="600674" y="1857589"/>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56898" y="1857589"/>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69028" y="2806230"/>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87354" y="3429000"/>
            <a:ext cx="81511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83768" y="3429000"/>
            <a:ext cx="81511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349218" y="5899044"/>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750974" y="5899044"/>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34678" y="5899044"/>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507496" y="5899044"/>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2751857711"/>
      </p:ext>
    </p:extLst>
  </p:cSld>
  <p:clrMapOvr>
    <a:masterClrMapping/>
  </p:clrMapOvr>
  <mc:AlternateContent xmlns:mc="http://schemas.openxmlformats.org/markup-compatibility/2006">
    <mc:Choice xmlns=""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9" presetClass="exit" presetSubtype="0" fill="hold" grpId="0" nodeType="clickEffect">
                                  <p:stCondLst>
                                    <p:cond delay="0"/>
                                  </p:stCondLst>
                                  <p:childTnLst>
                                    <p:animEffect transition="out" filter="dissolve">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5" grpId="0" animBg="1"/>
      <p:bldP spid="16" grpId="0" animBg="1"/>
      <p:bldP spid="1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3"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4"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060848"/>
            <a:ext cx="8128000" cy="2567241"/>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已知煤的质量和热值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利用公式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放</a:t>
            </a:r>
            <a:r>
              <a:rPr lang="en-US" altLang="zh-CN" sz="2200" i="1">
                <a:solidFill>
                  <a:srgbClr val="000000"/>
                </a:solidFill>
                <a:latin typeface="Times New Roman" panose="02020603050405020304" pitchFamily="18" charset="0"/>
                <a:cs typeface="Times New Roman" panose="02020603050405020304" pitchFamily="18" charset="0"/>
              </a:rPr>
              <a:t>=mq</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可求得煤完全燃烧产生的热量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放</a:t>
            </a:r>
            <a:r>
              <a:rPr lang="en-US" altLang="zh-CN" sz="2200" i="1">
                <a:solidFill>
                  <a:srgbClr val="000000"/>
                </a:solidFill>
                <a:latin typeface="Times New Roman" panose="02020603050405020304" pitchFamily="18" charset="0"/>
                <a:cs typeface="Times New Roman" panose="02020603050405020304" pitchFamily="18" charset="0"/>
              </a:rPr>
              <a:t>=mq=</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由题图知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经过</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min</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时间加热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水升高的温度值</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a:solidFill>
                  <a:srgbClr val="000000"/>
                </a:solidFill>
                <a:latin typeface="Times New Roman" panose="02020603050405020304" pitchFamily="18" charset="0"/>
                <a:cs typeface="Times New Roman" panose="02020603050405020304" pitchFamily="18" charset="0"/>
              </a:rPr>
              <a:t>80</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60</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利用吸热公式求水吸收的热量</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吸</a:t>
            </a:r>
            <a:r>
              <a:rPr lang="en-US" altLang="zh-CN" sz="2200" i="1">
                <a:solidFill>
                  <a:srgbClr val="000000"/>
                </a:solidFill>
                <a:latin typeface="Times New Roman" panose="02020603050405020304" pitchFamily="18" charset="0"/>
                <a:cs typeface="Times New Roman" panose="02020603050405020304" pitchFamily="18" charset="0"/>
              </a:rPr>
              <a:t>=cm</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60</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J;(3)</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煤炉烧水时的</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热效率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 xmlns:p14="http://schemas.microsoft.com/office/powerpoint/2010/main" val="2500447054"/>
              </p:ext>
            </p:extLst>
          </p:nvPr>
        </p:nvGraphicFramePr>
        <p:xfrm>
          <a:off x="4860032" y="4010444"/>
          <a:ext cx="4108450" cy="841375"/>
        </p:xfrm>
        <a:graphic>
          <a:graphicData uri="http://schemas.openxmlformats.org/presentationml/2006/ole">
            <p:oleObj spid="_x0000_s34818" name="文档" r:id="rId5" imgW="1956729" imgH="398231" progId="Word.Document.12">
              <p:embed/>
            </p:oleObj>
          </a:graphicData>
        </a:graphic>
      </p:graphicFrame>
    </p:spTree>
    <p:extLst>
      <p:ext uri="{BB962C8B-B14F-4D97-AF65-F5344CB8AC3E}">
        <p14:creationId xmlns="" xmlns:p14="http://schemas.microsoft.com/office/powerpoint/2010/main" val="2058625831"/>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圆角矩形 4">
            <a:hlinkClick r:id="rId4"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3" action="ppaction://hlinksldjump"/>
          </p:cNvPr>
          <p:cNvSpPr/>
          <p:nvPr/>
        </p:nvSpPr>
        <p:spPr>
          <a:xfrm>
            <a:off x="328458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一</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 xmlns:p14="http://schemas.microsoft.com/office/powerpoint/2010/main" val="1298108011"/>
              </p:ext>
            </p:extLst>
          </p:nvPr>
        </p:nvGraphicFramePr>
        <p:xfrm>
          <a:off x="508000" y="1592476"/>
          <a:ext cx="8128000" cy="3927048"/>
        </p:xfrm>
        <a:graphic>
          <a:graphicData uri="http://schemas.openxmlformats.org/presentationml/2006/ole">
            <p:oleObj spid="_x0000_s29698" name="文档" r:id="rId6" imgW="3910459" imgH="1888897" progId="Word.Document.12">
              <p:embed/>
            </p:oleObj>
          </a:graphicData>
        </a:graphic>
      </p:graphicFrame>
      <p:sp>
        <p:nvSpPr>
          <p:cNvPr id="7" name="矩形 6"/>
          <p:cNvSpPr/>
          <p:nvPr/>
        </p:nvSpPr>
        <p:spPr>
          <a:xfrm>
            <a:off x="7575510" y="1700807"/>
            <a:ext cx="236850" cy="2459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17852" y="2111084"/>
            <a:ext cx="236850" cy="2459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55230" y="2111084"/>
            <a:ext cx="236850" cy="2459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56786" y="2514496"/>
            <a:ext cx="575118" cy="295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038754" y="2532108"/>
            <a:ext cx="294810" cy="277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375098" y="2942514"/>
            <a:ext cx="294810" cy="277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771800" y="3417423"/>
            <a:ext cx="294810" cy="277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140898" y="3400191"/>
            <a:ext cx="575118" cy="295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411949" y="3400191"/>
            <a:ext cx="575118" cy="295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75098" y="3823705"/>
            <a:ext cx="294810" cy="277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918590" y="4685794"/>
            <a:ext cx="853210" cy="295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19295" y="4685794"/>
            <a:ext cx="853210" cy="295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3085300012"/>
      </p:ext>
    </p:extLst>
  </p:cSld>
  <p:clrMapOvr>
    <a:masterClrMapping/>
  </p:clrMapOvr>
  <mc:AlternateContent xmlns:mc="http://schemas.openxmlformats.org/markup-compatibility/2006">
    <mc:Choice xmlns=""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par>
                                <p:cTn id="28" presetID="9" presetClass="exit" presetSubtype="0" fill="hold" grpId="0" nodeType="withEffect">
                                  <p:stCondLst>
                                    <p:cond delay="0"/>
                                  </p:stCondLst>
                                  <p:childTnLst>
                                    <p:animEffect transition="out" filter="dissolve">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9" presetClass="exit" presetSubtype="0" fill="hold" grpId="0" nodeType="clickEffect">
                                  <p:stCondLst>
                                    <p:cond delay="0"/>
                                  </p:stCondLst>
                                  <p:childTnLst>
                                    <p:animEffect transition="out" filter="dissolve">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9" presetClass="exit" presetSubtype="0" fill="hold" grpId="0" nodeType="clickEffect">
                                  <p:stCondLst>
                                    <p:cond delay="0"/>
                                  </p:stCondLst>
                                  <p:childTnLst>
                                    <p:animEffect transition="out" filter="dissolv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9" presetClass="exit" presetSubtype="0" fill="hold" grpId="0" nodeType="clickEffect">
                                  <p:stCondLst>
                                    <p:cond delay="0"/>
                                  </p:stCondLst>
                                  <p:childTnLst>
                                    <p:animEffect transition="out" filter="dissolve">
                                      <p:cBhvr>
                                        <p:cTn id="44" dur="500"/>
                                        <p:tgtEl>
                                          <p:spTgt spid="15"/>
                                        </p:tgtEl>
                                      </p:cBhvr>
                                    </p:animEffect>
                                    <p:set>
                                      <p:cBhvr>
                                        <p:cTn id="45" dur="1" fill="hold">
                                          <p:stCondLst>
                                            <p:cond delay="499"/>
                                          </p:stCondLst>
                                        </p:cTn>
                                        <p:tgtEl>
                                          <p:spTgt spid="15"/>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9" presetClass="exit" presetSubtype="0" fill="hold" grpId="0" nodeType="clickEffect">
                                  <p:stCondLst>
                                    <p:cond delay="0"/>
                                  </p:stCondLst>
                                  <p:childTnLst>
                                    <p:animEffect transition="out" filter="dissolve">
                                      <p:cBhvr>
                                        <p:cTn id="49" dur="500"/>
                                        <p:tgtEl>
                                          <p:spTgt spid="16"/>
                                        </p:tgtEl>
                                      </p:cBhvr>
                                    </p:animEffect>
                                    <p:set>
                                      <p:cBhvr>
                                        <p:cTn id="50" dur="1" fill="hold">
                                          <p:stCondLst>
                                            <p:cond delay="499"/>
                                          </p:stCondLst>
                                        </p:cTn>
                                        <p:tgtEl>
                                          <p:spTgt spid="1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9" presetClass="exit" presetSubtype="0" fill="hold" grpId="0" nodeType="clickEffect">
                                  <p:stCondLst>
                                    <p:cond delay="0"/>
                                  </p:stCondLst>
                                  <p:childTnLst>
                                    <p:animEffect transition="out" filter="dissolve">
                                      <p:cBhvr>
                                        <p:cTn id="54" dur="500"/>
                                        <p:tgtEl>
                                          <p:spTgt spid="17"/>
                                        </p:tgtEl>
                                      </p:cBhvr>
                                    </p:animEffect>
                                    <p:set>
                                      <p:cBhvr>
                                        <p:cTn id="55" dur="1" fill="hold">
                                          <p:stCondLst>
                                            <p:cond delay="499"/>
                                          </p:stCondLst>
                                        </p:cTn>
                                        <p:tgtEl>
                                          <p:spTgt spid="17"/>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9" presetClass="exit" presetSubtype="0" fill="hold" grpId="0" nodeType="clickEffect">
                                  <p:stCondLst>
                                    <p:cond delay="0"/>
                                  </p:stCondLst>
                                  <p:childTnLst>
                                    <p:animEffect transition="out" filter="dissolve">
                                      <p:cBhvr>
                                        <p:cTn id="59" dur="500"/>
                                        <p:tgtEl>
                                          <p:spTgt spid="20"/>
                                        </p:tgtEl>
                                      </p:cBhvr>
                                    </p:animEffect>
                                    <p:set>
                                      <p:cBhvr>
                                        <p:cTn id="60"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5" name="圆角矩形 24">
            <a:hlinkClick r:id="rId2" action="ppaction://hlinksldjump"/>
          </p:cNvPr>
          <p:cNvSpPr/>
          <p:nvPr/>
        </p:nvSpPr>
        <p:spPr>
          <a:xfrm>
            <a:off x="328458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0030101010101" pitchFamily="2" charset="-122"/>
                <a:ea typeface="黑体" panose="02010600030101010101" pitchFamily="2" charset="-122"/>
              </a:rPr>
              <a:t>一</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6" name="圆角矩形 25">
            <a:hlinkClick r:id="rId4" action="ppaction://hlinksldjump"/>
          </p:cNvPr>
          <p:cNvSpPr/>
          <p:nvPr/>
        </p:nvSpPr>
        <p:spPr>
          <a:xfrm>
            <a:off x="382064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二</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二、热机的效率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燃料的热值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表示燃料燃烧时</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放热</a:t>
            </a:r>
            <a:r>
              <a:rPr lang="zh-CN" altLang="zh-CN" sz="2200">
                <a:solidFill>
                  <a:srgbClr val="000000"/>
                </a:solidFill>
                <a:latin typeface="Times New Roman" panose="02020603050405020304" pitchFamily="18" charset="0"/>
                <a:cs typeface="Times New Roman" panose="02020603050405020304" pitchFamily="18" charset="0"/>
              </a:rPr>
              <a:t>本领的物理量。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某种燃料</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完全燃烧</a:t>
            </a:r>
            <a:r>
              <a:rPr lang="zh-CN" altLang="zh-CN" sz="2200">
                <a:solidFill>
                  <a:srgbClr val="000000"/>
                </a:solidFill>
                <a:latin typeface="Times New Roman" panose="02020603050405020304" pitchFamily="18" charset="0"/>
                <a:cs typeface="Times New Roman" panose="02020603050405020304" pitchFamily="18" charset="0"/>
              </a:rPr>
              <a:t>时放出的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热量</a:t>
            </a:r>
            <a:r>
              <a:rPr lang="zh-CN" altLang="zh-CN" sz="2200">
                <a:solidFill>
                  <a:srgbClr val="000000"/>
                </a:solidFill>
                <a:latin typeface="Times New Roman" panose="02020603050405020304" pitchFamily="18" charset="0"/>
                <a:cs typeface="Times New Roman" panose="02020603050405020304" pitchFamily="18" charset="0"/>
              </a:rPr>
              <a:t>与其</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质量</a:t>
            </a:r>
            <a:r>
              <a:rPr lang="zh-CN" altLang="zh-CN" sz="2200">
                <a:solidFill>
                  <a:srgbClr val="000000"/>
                </a:solidFill>
                <a:latin typeface="Times New Roman" panose="02020603050405020304" pitchFamily="18" charset="0"/>
                <a:cs typeface="Times New Roman" panose="02020603050405020304" pitchFamily="18" charset="0"/>
              </a:rPr>
              <a:t>之比。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热机效率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用来做</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有用功</a:t>
            </a:r>
            <a:r>
              <a:rPr lang="zh-CN" altLang="zh-CN" sz="2200">
                <a:solidFill>
                  <a:srgbClr val="000000"/>
                </a:solidFill>
                <a:latin typeface="Times New Roman" panose="02020603050405020304" pitchFamily="18" charset="0"/>
                <a:cs typeface="Times New Roman" panose="02020603050405020304" pitchFamily="18" charset="0"/>
              </a:rPr>
              <a:t>的那部分能量与燃料完全燃烧放出的能量</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之比</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能量的转化与守恒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普遍性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在一定条件下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各种形式的能是可以相互</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转化</a:t>
            </a:r>
            <a:r>
              <a:rPr lang="zh-CN" altLang="zh-CN" sz="2200">
                <a:solidFill>
                  <a:srgbClr val="000000"/>
                </a:solidFill>
                <a:latin typeface="Times New Roman" panose="02020603050405020304" pitchFamily="18" charset="0"/>
                <a:cs typeface="Times New Roman" panose="02020603050405020304" pitchFamily="18" charset="0"/>
              </a:rPr>
              <a:t>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能量守恒定律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能量既不会凭空消灭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也不会凭空产生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它只会从一种形式</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转化</a:t>
            </a:r>
            <a:r>
              <a:rPr lang="zh-CN" altLang="zh-CN" sz="2200">
                <a:solidFill>
                  <a:srgbClr val="000000"/>
                </a:solidFill>
                <a:latin typeface="Times New Roman" panose="02020603050405020304" pitchFamily="18" charset="0"/>
                <a:cs typeface="Times New Roman" panose="02020603050405020304" pitchFamily="18" charset="0"/>
              </a:rPr>
              <a:t>为其他形式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或者从一个物体</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转移</a:t>
            </a:r>
            <a:r>
              <a:rPr lang="zh-CN" altLang="zh-CN" sz="2200">
                <a:solidFill>
                  <a:srgbClr val="000000"/>
                </a:solidFill>
                <a:latin typeface="Times New Roman" panose="02020603050405020304" pitchFamily="18" charset="0"/>
                <a:cs typeface="Times New Roman" panose="02020603050405020304" pitchFamily="18" charset="0"/>
              </a:rPr>
              <a:t>到其他物体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而在转化和转移的过程中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能量的总量</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保持不变</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780858" y="2100198"/>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67772" y="2545510"/>
            <a:ext cx="1124918" cy="329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69836" y="2507069"/>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16914" y="2507069"/>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08004" y="3313448"/>
            <a:ext cx="81511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585450" y="3313448"/>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927326" y="4117742"/>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979712" y="4919396"/>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1924" y="4919396"/>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844500" y="5353822"/>
            <a:ext cx="1124918" cy="329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4287183828"/>
      </p:ext>
    </p:extLst>
  </p:cSld>
  <p:clrMapOvr>
    <a:masterClrMapping/>
  </p:clrMapOvr>
  <mc:AlternateContent xmlns:mc="http://schemas.openxmlformats.org/markup-compatibility/2006">
    <mc:Choice xmlns=""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9" presetClass="exit" presetSubtype="0" fill="hold" grpId="0" nodeType="clickEffect">
                                  <p:stCondLst>
                                    <p:cond delay="0"/>
                                  </p:stCondLst>
                                  <p:childTnLst>
                                    <p:animEffect transition="out" filter="dissolve">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9" presetClass="exit" presetSubtype="0" fill="hold" grpId="0" nodeType="clickEffect">
                                  <p:stCondLst>
                                    <p:cond delay="0"/>
                                  </p:stCondLst>
                                  <p:childTnLst>
                                    <p:animEffect transition="out" filter="dissolve">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3" grpId="0" animBg="1"/>
      <p:bldP spid="14" grpId="0" animBg="1"/>
      <p:bldP spid="15" grpId="0" animBg="1"/>
      <p:bldP spid="16" grpId="0" animBg="1"/>
      <p:bldP spid="17" grpId="0" animBg="1"/>
      <p:bldP spid="18"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3"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4"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椭圆 12">
            <a:hlinkClick r:id="rId4" action="ppaction://hlinksldjump"/>
          </p:cNvPr>
          <p:cNvSpPr/>
          <p:nvPr/>
        </p:nvSpPr>
        <p:spPr>
          <a:xfrm>
            <a:off x="3304402"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4" name="椭圆 13">
            <a:hlinkClick r:id="rId5" action="ppaction://hlinksldjump"/>
          </p:cNvPr>
          <p:cNvSpPr/>
          <p:nvPr/>
        </p:nvSpPr>
        <p:spPr>
          <a:xfrm>
            <a:off x="3719946"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5" name="椭圆 14">
            <a:hlinkClick r:id="rId6" action="ppaction://hlinksldjump"/>
          </p:cNvPr>
          <p:cNvSpPr/>
          <p:nvPr/>
        </p:nvSpPr>
        <p:spPr>
          <a:xfrm>
            <a:off x="4135490"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6" name="椭圆 15">
            <a:hlinkClick r:id="rId7" action="ppaction://hlinksldjump"/>
          </p:cNvPr>
          <p:cNvSpPr/>
          <p:nvPr/>
        </p:nvSpPr>
        <p:spPr>
          <a:xfrm>
            <a:off x="4551034"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51565"/>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下图是汽油机上工作的四个冲程的示意图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其中表示做功冲程的是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中进气门开启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活塞下行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气体流入汽缸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是吸气冲程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中两气门都关闭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活塞上行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汽缸容积变小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是压缩冲程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中两气门都关闭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活塞下行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汽缸容积变大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火花塞喷出电火花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是做功冲程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中排气门开启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活塞上行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气体流出汽缸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是排气冲程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 xmlns:p14="http://schemas.microsoft.com/office/powerpoint/2010/main" val="1847043107"/>
              </p:ext>
            </p:extLst>
          </p:nvPr>
        </p:nvGraphicFramePr>
        <p:xfrm>
          <a:off x="508000" y="1668252"/>
          <a:ext cx="8128000" cy="2192950"/>
        </p:xfrm>
        <a:graphic>
          <a:graphicData uri="http://schemas.openxmlformats.org/presentationml/2006/ole">
            <p:oleObj spid="_x0000_s30722" name="文档" r:id="rId8" imgW="3847376" imgH="1038898" progId="Word.Document.12">
              <p:embed/>
            </p:oleObj>
          </a:graphicData>
        </a:graphic>
      </p:graphicFrame>
    </p:spTree>
    <p:extLst>
      <p:ext uri="{BB962C8B-B14F-4D97-AF65-F5344CB8AC3E}">
        <p14:creationId xmlns="" xmlns:p14="http://schemas.microsoft.com/office/powerpoint/2010/main" val="3881195939"/>
      </p:ext>
    </p:extLst>
  </p:cSld>
  <p:clrMapOvr>
    <a:masterClrMapping/>
  </p:clrMapOvr>
  <mc:AlternateContent xmlns:mc="http://schemas.openxmlformats.org/markup-compatibility/2006">
    <mc:Choice xmlns=""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blinds(horizontal)">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blinds(horizontal)">
                                      <p:cBhvr>
                                        <p:cTn id="1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椭圆 17">
            <a:hlinkClick r:id="rId3" action="ppaction://hlinksldjump"/>
          </p:cNvPr>
          <p:cNvSpPr/>
          <p:nvPr/>
        </p:nvSpPr>
        <p:spPr>
          <a:xfrm>
            <a:off x="3304402"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椭圆 18">
            <a:hlinkClick r:id="rId4" action="ppaction://hlinksldjump"/>
          </p:cNvPr>
          <p:cNvSpPr/>
          <p:nvPr/>
        </p:nvSpPr>
        <p:spPr>
          <a:xfrm>
            <a:off x="3719946"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0" name="椭圆 19">
            <a:hlinkClick r:id="rId5" action="ppaction://hlinksldjump"/>
          </p:cNvPr>
          <p:cNvSpPr/>
          <p:nvPr/>
        </p:nvSpPr>
        <p:spPr>
          <a:xfrm>
            <a:off x="4135490"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1" name="椭圆 20">
            <a:hlinkClick r:id="rId6" action="ppaction://hlinksldjump"/>
          </p:cNvPr>
          <p:cNvSpPr/>
          <p:nvPr/>
        </p:nvSpPr>
        <p:spPr>
          <a:xfrm>
            <a:off x="4551034"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64639"/>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内燃机是利用电能做功的机械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内燃机在做功冲程把内能转化为机械能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内燃机在压缩冲程把内能转化为机械能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随着技术的进步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内燃机的效率能达到</a:t>
            </a:r>
            <a:r>
              <a:rPr lang="en-US" altLang="zh-CN" sz="2200">
                <a:solidFill>
                  <a:srgbClr val="000000"/>
                </a:solidFill>
                <a:latin typeface="Times New Roman" panose="02020603050405020304" pitchFamily="18" charset="0"/>
                <a:cs typeface="Times New Roman" panose="02020603050405020304" pitchFamily="18" charset="0"/>
              </a:rPr>
              <a:t>100%</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内燃机是利用内能来做功的机器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做功冲程是高温高压燃气推动活塞向下运动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将内能转化为机械能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压缩冲程活塞向上运动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压缩气体对气体做功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将机械能转化为内能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内燃机在工作时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废气会带走一部分热量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燃料不可能完全燃烧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克服部件之间的摩擦会消耗能量等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所以热机的效率不可能达到</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27891555"/>
      </p:ext>
    </p:extLst>
  </p:cSld>
  <p:clrMapOvr>
    <a:masterClrMapping/>
  </p:clrMapOvr>
  <mc:AlternateContent xmlns:mc="http://schemas.openxmlformats.org/markup-compatibility/2006">
    <mc:Choice xmlns=""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blinds(horizontal)">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3"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4"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椭圆 17">
            <a:hlinkClick r:id="rId4" action="ppaction://hlinksldjump"/>
          </p:cNvPr>
          <p:cNvSpPr/>
          <p:nvPr/>
        </p:nvSpPr>
        <p:spPr>
          <a:xfrm>
            <a:off x="3304402"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椭圆 18">
            <a:hlinkClick r:id="rId5" action="ppaction://hlinksldjump"/>
          </p:cNvPr>
          <p:cNvSpPr/>
          <p:nvPr/>
        </p:nvSpPr>
        <p:spPr>
          <a:xfrm>
            <a:off x="3719946"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0" name="椭圆 19">
            <a:hlinkClick r:id="rId6" action="ppaction://hlinksldjump"/>
          </p:cNvPr>
          <p:cNvSpPr/>
          <p:nvPr/>
        </p:nvSpPr>
        <p:spPr>
          <a:xfrm>
            <a:off x="4135490"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3</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1" name="椭圆 20">
            <a:hlinkClick r:id="rId7" action="ppaction://hlinksldjump"/>
          </p:cNvPr>
          <p:cNvSpPr/>
          <p:nvPr/>
        </p:nvSpPr>
        <p:spPr>
          <a:xfrm>
            <a:off x="4551034"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41094"/>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下图是四冲程汽油机工作过程的一个冲程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该冲程将</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能转化为</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能。</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机械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从题图中可以看出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气门都关闭、火花塞点火和活塞向下移动的特点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可以判断这个冲程是做功冲程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此冲程是将内能转化为机械能。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 xmlns:p14="http://schemas.microsoft.com/office/powerpoint/2010/main" val="3197517931"/>
              </p:ext>
            </p:extLst>
          </p:nvPr>
        </p:nvGraphicFramePr>
        <p:xfrm>
          <a:off x="508000" y="1916832"/>
          <a:ext cx="8128000" cy="1931406"/>
        </p:xfrm>
        <a:graphic>
          <a:graphicData uri="http://schemas.openxmlformats.org/presentationml/2006/ole">
            <p:oleObj spid="_x0000_s31746" name="文档" r:id="rId8" imgW="3847376" imgH="914029" progId="Word.Document.12">
              <p:embed/>
            </p:oleObj>
          </a:graphicData>
        </a:graphic>
      </p:graphicFrame>
    </p:spTree>
    <p:extLst>
      <p:ext uri="{BB962C8B-B14F-4D97-AF65-F5344CB8AC3E}">
        <p14:creationId xmlns="" xmlns:p14="http://schemas.microsoft.com/office/powerpoint/2010/main" val="575669496"/>
      </p:ext>
    </p:extLst>
  </p:cSld>
  <p:clrMapOvr>
    <a:masterClrMapping/>
  </p:clrMapOvr>
  <mc:AlternateContent xmlns:mc="http://schemas.openxmlformats.org/markup-compatibility/2006">
    <mc:Choice xmlns=""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blinds(horizontal)">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椭圆 17">
            <a:hlinkClick r:id="rId3" action="ppaction://hlinksldjump"/>
          </p:cNvPr>
          <p:cNvSpPr/>
          <p:nvPr/>
        </p:nvSpPr>
        <p:spPr>
          <a:xfrm>
            <a:off x="3304402"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椭圆 18">
            <a:hlinkClick r:id="rId4" action="ppaction://hlinksldjump"/>
          </p:cNvPr>
          <p:cNvSpPr/>
          <p:nvPr/>
        </p:nvSpPr>
        <p:spPr>
          <a:xfrm>
            <a:off x="3719946"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0" name="椭圆 19">
            <a:hlinkClick r:id="rId5" action="ppaction://hlinksldjump"/>
          </p:cNvPr>
          <p:cNvSpPr/>
          <p:nvPr/>
        </p:nvSpPr>
        <p:spPr>
          <a:xfrm>
            <a:off x="4135490"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1" name="椭圆 20">
            <a:hlinkClick r:id="rId6" action="ppaction://hlinksldjump"/>
          </p:cNvPr>
          <p:cNvSpPr/>
          <p:nvPr/>
        </p:nvSpPr>
        <p:spPr>
          <a:xfrm>
            <a:off x="4551034"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4</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291038"/>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某燃气热水器工作时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燃烧产生热量的功率为</a:t>
            </a:r>
            <a:r>
              <a:rPr lang="en-US" altLang="zh-CN" sz="2200">
                <a:solidFill>
                  <a:srgbClr val="000000"/>
                </a:solidFill>
                <a:latin typeface="Times New Roman" panose="02020603050405020304" pitchFamily="18" charset="0"/>
                <a:cs typeface="Times New Roman" panose="02020603050405020304" pitchFamily="18" charset="0"/>
              </a:rPr>
              <a:t>20 kW,</a:t>
            </a:r>
            <a:r>
              <a:rPr lang="zh-CN" altLang="zh-CN" sz="2200">
                <a:solidFill>
                  <a:srgbClr val="000000"/>
                </a:solidFill>
                <a:latin typeface="Times New Roman" panose="02020603050405020304" pitchFamily="18" charset="0"/>
                <a:cs typeface="Times New Roman" panose="02020603050405020304" pitchFamily="18" charset="0"/>
              </a:rPr>
              <a:t>水温升高</a:t>
            </a:r>
            <a:r>
              <a:rPr lang="en-US" altLang="zh-CN" sz="2200">
                <a:solidFill>
                  <a:srgbClr val="000000"/>
                </a:solidFill>
                <a:latin typeface="Times New Roman" panose="02020603050405020304" pitchFamily="18" charset="0"/>
                <a:cs typeface="Times New Roman" panose="02020603050405020304" pitchFamily="18" charset="0"/>
              </a:rPr>
              <a:t>25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每分钟出水量为</a:t>
            </a:r>
            <a:r>
              <a:rPr lang="en-US" altLang="zh-CN" sz="2200">
                <a:solidFill>
                  <a:srgbClr val="000000"/>
                </a:solidFill>
                <a:latin typeface="Times New Roman" panose="02020603050405020304" pitchFamily="18" charset="0"/>
                <a:cs typeface="Times New Roman" panose="02020603050405020304" pitchFamily="18" charset="0"/>
              </a:rPr>
              <a:t>10 L</a:t>
            </a:r>
            <a:r>
              <a:rPr lang="zh-CN" altLang="zh-CN" sz="2200">
                <a:solidFill>
                  <a:srgbClr val="000000"/>
                </a:solidFill>
                <a:latin typeface="Times New Roman" panose="02020603050405020304" pitchFamily="18" charset="0"/>
                <a:cs typeface="Times New Roman" panose="02020603050405020304" pitchFamily="18" charset="0"/>
              </a:rPr>
              <a:t>。已知</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(1)1 min</a:t>
            </a:r>
            <a:r>
              <a:rPr lang="zh-CN" altLang="zh-CN" sz="2200">
                <a:solidFill>
                  <a:srgbClr val="000000"/>
                </a:solidFill>
                <a:latin typeface="Times New Roman" panose="02020603050405020304" pitchFamily="18" charset="0"/>
                <a:cs typeface="Times New Roman" panose="02020603050405020304" pitchFamily="18" charset="0"/>
              </a:rPr>
              <a:t>内水吸收的热量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热水器的效率。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 J</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(2)87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680780380"/>
      </p:ext>
    </p:extLst>
  </p:cSld>
  <p:clrMapOvr>
    <a:masterClrMapping/>
  </p:clrMapOvr>
  <mc:AlternateContent xmlns:mc="http://schemas.openxmlformats.org/markup-compatibility/2006">
    <mc:Choice xmlns=""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3"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4"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椭圆 17">
            <a:hlinkClick r:id="rId4" action="ppaction://hlinksldjump"/>
          </p:cNvPr>
          <p:cNvSpPr/>
          <p:nvPr/>
        </p:nvSpPr>
        <p:spPr>
          <a:xfrm>
            <a:off x="3304402"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椭圆 18">
            <a:hlinkClick r:id="rId5" action="ppaction://hlinksldjump"/>
          </p:cNvPr>
          <p:cNvSpPr/>
          <p:nvPr/>
        </p:nvSpPr>
        <p:spPr>
          <a:xfrm>
            <a:off x="3719946"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0" name="椭圆 19">
            <a:hlinkClick r:id="rId6" action="ppaction://hlinksldjump"/>
          </p:cNvPr>
          <p:cNvSpPr/>
          <p:nvPr/>
        </p:nvSpPr>
        <p:spPr>
          <a:xfrm>
            <a:off x="4135490"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1" name="椭圆 20">
            <a:hlinkClick r:id="rId7" action="ppaction://hlinksldjump"/>
          </p:cNvPr>
          <p:cNvSpPr/>
          <p:nvPr/>
        </p:nvSpPr>
        <p:spPr>
          <a:xfrm>
            <a:off x="4551034"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4</a:t>
            </a:r>
            <a:endParaRPr lang="zh-CN" altLang="en-US" sz="1600" dirty="0">
              <a:solidFill>
                <a:schemeClr val="bg1"/>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3580417263"/>
              </p:ext>
            </p:extLst>
          </p:nvPr>
        </p:nvGraphicFramePr>
        <p:xfrm>
          <a:off x="508000" y="1644713"/>
          <a:ext cx="8128000" cy="3822574"/>
        </p:xfrm>
        <a:graphic>
          <a:graphicData uri="http://schemas.openxmlformats.org/presentationml/2006/ole">
            <p:oleObj spid="_x0000_s32770" name="文档" r:id="rId8" imgW="3847376" imgH="1808985" progId="Word.Document.12">
              <p:embed/>
            </p:oleObj>
          </a:graphicData>
        </a:graphic>
      </p:graphicFrame>
    </p:spTree>
    <p:extLst>
      <p:ext uri="{BB962C8B-B14F-4D97-AF65-F5344CB8AC3E}">
        <p14:creationId xmlns="" xmlns:p14="http://schemas.microsoft.com/office/powerpoint/2010/main" val="998610179"/>
      </p:ext>
    </p:extLst>
  </p:cSld>
  <p:clrMapOvr>
    <a:masterClrMapping/>
  </p:clrMapOvr>
  <mc:AlternateContent xmlns:mc="http://schemas.openxmlformats.org/markup-compatibility/2006">
    <mc:Choice xmlns=""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par>
    </p:tnLst>
  </p:timing>
</p:sld>
</file>

<file path=ppt/theme/theme1.xml><?xml version="1.0" encoding="utf-8"?>
<a:theme xmlns:a="http://schemas.openxmlformats.org/drawingml/2006/main" name="初中总复习模板">
  <a:themeElements>
    <a:clrScheme name="图钉">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初中总复习模板</Template>
  <TotalTime>53</TotalTime>
  <Words>1252</Words>
  <Application>Microsoft Office PowerPoint</Application>
  <PresentationFormat>全屏显示(4:3)</PresentationFormat>
  <Paragraphs>137</Paragraphs>
  <Slides>20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初中总复习模板</vt:lpstr>
      <vt:lpstr>文档</vt:lpstr>
      <vt:lpstr>第14课时　内能的利用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物理备课大师【全免费】</dc:title>
  <dc:creator>物理备课大师【全免费】</dc:creator>
  <dc:description>物理备课大师【全免费】</dc:description>
  <cp:lastModifiedBy>china</cp:lastModifiedBy>
  <cp:revision>物理备课大师【全免费】</cp:revision>
  <dcterms:created xsi:type="dcterms:W3CDTF">2014-10-27T02:28:17Z</dcterms:created>
  <dcterms:modified xsi:type="dcterms:W3CDTF">2017-10-15T16:09:07Z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物理备课大师【全免费】</vt:lpwstr>
  </property>
</Properties>
</file>