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2"/>
  </p:notesMasterIdLst>
  <p:sldIdLst>
    <p:sldId id="293" r:id="rId2"/>
    <p:sldId id="294" r:id="rId3"/>
    <p:sldId id="295" r:id="rId4"/>
    <p:sldId id="296" r:id="rId5"/>
    <p:sldId id="297" r:id="rId6"/>
    <p:sldId id="298" r:id="rId7"/>
    <p:sldId id="299" r:id="rId8"/>
    <p:sldId id="300" r:id="rId9"/>
    <p:sldId id="301" r:id="rId10"/>
    <p:sldId id="302" r:id="rId11"/>
    <p:sldId id="303" r:id="rId12"/>
    <p:sldId id="304" r:id="rId13"/>
    <p:sldId id="305" r:id="rId14"/>
    <p:sldId id="306" r:id="rId15"/>
    <p:sldId id="307" r:id="rId16"/>
    <p:sldId id="308" r:id="rId17"/>
    <p:sldId id="309" r:id="rId18"/>
    <p:sldId id="310" r:id="rId19"/>
    <p:sldId id="311" r:id="rId20"/>
    <p:sldId id="312" r:id="rId21"/>
    <p:sldId id="313" r:id="rId22"/>
    <p:sldId id="314" r:id="rId23"/>
    <p:sldId id="315" r:id="rId24"/>
    <p:sldId id="316" r:id="rId25"/>
    <p:sldId id="317" r:id="rId26"/>
    <p:sldId id="318" r:id="rId27"/>
    <p:sldId id="319" r:id="rId28"/>
    <p:sldId id="320" r:id="rId29"/>
    <p:sldId id="321" r:id="rId30"/>
    <p:sldId id="322" r:id="rId3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1791">
          <p15:clr>
            <a:srgbClr val="A4A3A4"/>
          </p15:clr>
        </p15:guide>
        <p15:guide id="3" pos="4604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9B95F"/>
    <a:srgbClr val="E8E8E8"/>
    <a:srgbClr val="F7F7F7"/>
    <a:srgbClr val="017DC7"/>
    <a:srgbClr val="F5F5F5"/>
    <a:srgbClr val="4F81BD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66" d="100"/>
          <a:sy n="66" d="100"/>
        </p:scale>
        <p:origin x="-1488" y="-102"/>
      </p:cViewPr>
      <p:guideLst>
        <p:guide orient="horz" pos="2160"/>
        <p:guide pos="1791"/>
        <p:guide pos="460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A383CF-BE04-4D93-BA51-EC3B92CCBE7A}" type="datetimeFigureOut">
              <a:rPr lang="zh-CN" altLang="en-US" smtClean="0"/>
              <a:pPr/>
              <a:t>2017-10-16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315FC6-FC40-408A-BC9E-821973BCEE4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1859442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1_仅标题">
    <p:bg>
      <p:bgPr>
        <a:solidFill>
          <a:srgbClr val="F7F7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圆角矩形 6"/>
          <p:cNvSpPr/>
          <p:nvPr userDrawn="1"/>
        </p:nvSpPr>
        <p:spPr>
          <a:xfrm>
            <a:off x="971600" y="2708920"/>
            <a:ext cx="7338738" cy="1008112"/>
          </a:xfrm>
          <a:prstGeom prst="roundRect">
            <a:avLst/>
          </a:prstGeom>
          <a:solidFill>
            <a:srgbClr val="017D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75656" y="2708920"/>
            <a:ext cx="6696744" cy="1008112"/>
          </a:xfrm>
          <a:prstGeom prst="rect">
            <a:avLst/>
          </a:prstGeom>
        </p:spPr>
        <p:txBody>
          <a:bodyPr anchor="ctr"/>
          <a:lstStyle>
            <a:lvl1pPr algn="l">
              <a:defRPr sz="28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1723" y="3140968"/>
            <a:ext cx="161925" cy="16192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5626077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39380305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同侧圆角矩形 2"/>
          <p:cNvSpPr/>
          <p:nvPr userDrawn="1"/>
        </p:nvSpPr>
        <p:spPr>
          <a:xfrm>
            <a:off x="3240278" y="358080"/>
            <a:ext cx="1250217" cy="318612"/>
          </a:xfrm>
          <a:prstGeom prst="round2SameRect">
            <a:avLst/>
          </a:prstGeom>
          <a:gradFill flip="none" rotWithShape="1">
            <a:gsLst>
              <a:gs pos="0">
                <a:schemeClr val="accent4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4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4">
                  <a:lumMod val="60000"/>
                  <a:lumOff val="40000"/>
                  <a:shade val="100000"/>
                  <a:satMod val="115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基础自主导学</a:t>
            </a:r>
            <a:endParaRPr lang="zh-CN" altLang="en-US" sz="1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4341453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同侧圆角矩形 2"/>
          <p:cNvSpPr/>
          <p:nvPr userDrawn="1"/>
        </p:nvSpPr>
        <p:spPr>
          <a:xfrm>
            <a:off x="4564207" y="358080"/>
            <a:ext cx="1250217" cy="318612"/>
          </a:xfrm>
          <a:prstGeom prst="round2SameRect">
            <a:avLst/>
          </a:prstGeom>
          <a:gradFill flip="none" rotWithShape="1">
            <a:gsLst>
              <a:gs pos="0">
                <a:schemeClr val="accent4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4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4">
                  <a:lumMod val="60000"/>
                  <a:lumOff val="40000"/>
                  <a:shade val="100000"/>
                  <a:satMod val="115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突破核心考点</a:t>
            </a:r>
            <a:endParaRPr lang="zh-CN" altLang="en-US" sz="1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478344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同侧圆角矩形 1"/>
          <p:cNvSpPr/>
          <p:nvPr userDrawn="1"/>
        </p:nvSpPr>
        <p:spPr>
          <a:xfrm>
            <a:off x="5886639" y="358080"/>
            <a:ext cx="1250217" cy="318612"/>
          </a:xfrm>
          <a:prstGeom prst="round2SameRect">
            <a:avLst/>
          </a:prstGeom>
          <a:gradFill flip="none" rotWithShape="1">
            <a:gsLst>
              <a:gs pos="0">
                <a:schemeClr val="accent4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4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4">
                  <a:lumMod val="60000"/>
                  <a:lumOff val="40000"/>
                  <a:shade val="100000"/>
                  <a:satMod val="115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考法探究突破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18180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210244996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6BBF117-8A62-484E-B1A1-19B301F9787F}" type="datetimeFigureOut">
              <a:rPr lang="zh-CN" altLang="en-US" smtClean="0"/>
              <a:pPr/>
              <a:t>2017-10-16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2D1088F-7570-48BA-BC40-D11F25FB6C2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4918665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14820534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11731710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36461012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" Target="../slides/slide2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hyperlink" Target="http://www.zhyh.org/" TargetMode="Externa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288356"/>
            <a:ext cx="9144000" cy="391264"/>
          </a:xfrm>
          <a:prstGeom prst="rect">
            <a:avLst/>
          </a:prstGeom>
          <a:solidFill>
            <a:srgbClr val="017D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0" y="6746488"/>
            <a:ext cx="9144000" cy="138896"/>
          </a:xfrm>
          <a:prstGeom prst="rect">
            <a:avLst/>
          </a:prstGeom>
          <a:solidFill>
            <a:srgbClr val="017D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hlinkClick r:id="rId12" tooltip="点击访问志鸿优化网"/>
          </p:cNvPr>
          <p:cNvSpPr/>
          <p:nvPr/>
        </p:nvSpPr>
        <p:spPr>
          <a:xfrm>
            <a:off x="7380312" y="476672"/>
            <a:ext cx="1296144" cy="288032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379280" y="6567025"/>
            <a:ext cx="504056" cy="304159"/>
          </a:xfrm>
          <a:prstGeom prst="rect">
            <a:avLst/>
          </a:prstGeom>
          <a:solidFill>
            <a:srgbClr val="017D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2D1088F-7570-48BA-BC40-D11F25FB6C22}" type="slidenum">
              <a:rPr lang="zh-CN" altLang="en-US" sz="1400" b="0" smtClean="0">
                <a:solidFill>
                  <a:schemeClr val="bg1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zh-CN" altLang="en-US" sz="1400" b="0" dirty="0" smtClean="0">
              <a:solidFill>
                <a:schemeClr val="bg1"/>
              </a:solidFill>
            </a:endParaRPr>
          </a:p>
        </p:txBody>
      </p:sp>
      <p:sp>
        <p:nvSpPr>
          <p:cNvPr id="3" name="同侧圆角矩形 2">
            <a:hlinkClick r:id="rId13" action="ppaction://hlinksldjump"/>
          </p:cNvPr>
          <p:cNvSpPr/>
          <p:nvPr/>
        </p:nvSpPr>
        <p:spPr>
          <a:xfrm>
            <a:off x="3240278" y="373440"/>
            <a:ext cx="1250217" cy="306180"/>
          </a:xfrm>
          <a:prstGeom prst="round2SameRect">
            <a:avLst/>
          </a:prstGeom>
          <a:gradFill flip="none" rotWithShape="1">
            <a:gsLst>
              <a:gs pos="0">
                <a:srgbClr val="00B0F0">
                  <a:shade val="30000"/>
                  <a:satMod val="115000"/>
                </a:srgbClr>
              </a:gs>
              <a:gs pos="50000">
                <a:srgbClr val="017DC7"/>
              </a:gs>
              <a:gs pos="100000">
                <a:srgbClr val="00B0F0">
                  <a:shade val="100000"/>
                  <a:satMod val="115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基础自主导学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同侧圆角矩形 11">
            <a:hlinkClick r:id="rId14" action="ppaction://hlinksldjump"/>
          </p:cNvPr>
          <p:cNvSpPr/>
          <p:nvPr/>
        </p:nvSpPr>
        <p:spPr>
          <a:xfrm>
            <a:off x="4563590" y="373440"/>
            <a:ext cx="1250217" cy="306180"/>
          </a:xfrm>
          <a:prstGeom prst="round2SameRect">
            <a:avLst/>
          </a:prstGeom>
          <a:gradFill flip="none" rotWithShape="1">
            <a:gsLst>
              <a:gs pos="0">
                <a:srgbClr val="00B0F0">
                  <a:shade val="30000"/>
                  <a:satMod val="115000"/>
                </a:srgbClr>
              </a:gs>
              <a:gs pos="50000">
                <a:srgbClr val="017DC7"/>
              </a:gs>
              <a:gs pos="100000">
                <a:srgbClr val="00B0F0">
                  <a:shade val="100000"/>
                  <a:satMod val="115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突破核心考点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754980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7" Type="http://schemas.openxmlformats.org/officeDocument/2006/relationships/slide" Target="slide1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4.xml"/><Relationship Id="rId5" Type="http://schemas.openxmlformats.org/officeDocument/2006/relationships/slide" Target="slide12.xml"/><Relationship Id="rId4" Type="http://schemas.openxmlformats.org/officeDocument/2006/relationships/slide" Target="slide1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7" Type="http://schemas.openxmlformats.org/officeDocument/2006/relationships/slide" Target="slide1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4.xml"/><Relationship Id="rId5" Type="http://schemas.openxmlformats.org/officeDocument/2006/relationships/slide" Target="slide12.xml"/><Relationship Id="rId4" Type="http://schemas.openxmlformats.org/officeDocument/2006/relationships/slide" Target="slide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7" Type="http://schemas.openxmlformats.org/officeDocument/2006/relationships/slide" Target="slide1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4.xml"/><Relationship Id="rId5" Type="http://schemas.openxmlformats.org/officeDocument/2006/relationships/slide" Target="slide12.xml"/><Relationship Id="rId4" Type="http://schemas.openxmlformats.org/officeDocument/2006/relationships/slide" Target="slide1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7" Type="http://schemas.openxmlformats.org/officeDocument/2006/relationships/slide" Target="slide1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4.xml"/><Relationship Id="rId5" Type="http://schemas.openxmlformats.org/officeDocument/2006/relationships/slide" Target="slide12.xml"/><Relationship Id="rId4" Type="http://schemas.openxmlformats.org/officeDocument/2006/relationships/slide" Target="slide1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7" Type="http://schemas.openxmlformats.org/officeDocument/2006/relationships/slide" Target="slide1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4.xml"/><Relationship Id="rId5" Type="http://schemas.openxmlformats.org/officeDocument/2006/relationships/slide" Target="slide12.xml"/><Relationship Id="rId4" Type="http://schemas.openxmlformats.org/officeDocument/2006/relationships/slide" Target="slide1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7" Type="http://schemas.openxmlformats.org/officeDocument/2006/relationships/slide" Target="slide1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4.xml"/><Relationship Id="rId5" Type="http://schemas.openxmlformats.org/officeDocument/2006/relationships/slide" Target="slide12.xml"/><Relationship Id="rId4" Type="http://schemas.openxmlformats.org/officeDocument/2006/relationships/slide" Target="slide1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7" Type="http://schemas.openxmlformats.org/officeDocument/2006/relationships/slide" Target="slide1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4.xml"/><Relationship Id="rId5" Type="http://schemas.openxmlformats.org/officeDocument/2006/relationships/slide" Target="slide12.xml"/><Relationship Id="rId4" Type="http://schemas.openxmlformats.org/officeDocument/2006/relationships/slide" Target="slide1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slide" Target="slide17.xml"/><Relationship Id="rId1" Type="http://schemas.openxmlformats.org/officeDocument/2006/relationships/slideLayout" Target="../slideLayouts/slideLayout3.xml"/><Relationship Id="rId4" Type="http://schemas.openxmlformats.org/officeDocument/2006/relationships/slide" Target="slide2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6" Type="http://schemas.openxmlformats.org/officeDocument/2006/relationships/package" Target="../embeddings/Microsoft_Office_Word___2.docx"/><Relationship Id="rId5" Type="http://schemas.openxmlformats.org/officeDocument/2006/relationships/slide" Target="slide26.xml"/><Relationship Id="rId4" Type="http://schemas.openxmlformats.org/officeDocument/2006/relationships/slide" Target="slide2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slide" Target="slide17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7.jpeg"/><Relationship Id="rId4" Type="http://schemas.openxmlformats.org/officeDocument/2006/relationships/slide" Target="slide2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slide" Target="slide17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8.png"/><Relationship Id="rId4" Type="http://schemas.openxmlformats.org/officeDocument/2006/relationships/slide" Target="slide2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slide" Target="slide17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9.jpeg"/><Relationship Id="rId4" Type="http://schemas.openxmlformats.org/officeDocument/2006/relationships/slide" Target="slide2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3.vml"/><Relationship Id="rId6" Type="http://schemas.openxmlformats.org/officeDocument/2006/relationships/package" Target="../embeddings/Microsoft_Office_Word___3.docx"/><Relationship Id="rId5" Type="http://schemas.openxmlformats.org/officeDocument/2006/relationships/slide" Target="slide26.xml"/><Relationship Id="rId4" Type="http://schemas.openxmlformats.org/officeDocument/2006/relationships/slide" Target="slide2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4.vml"/><Relationship Id="rId6" Type="http://schemas.openxmlformats.org/officeDocument/2006/relationships/package" Target="../embeddings/Microsoft_Office_Word___4.docx"/><Relationship Id="rId5" Type="http://schemas.openxmlformats.org/officeDocument/2006/relationships/slide" Target="slide26.xml"/><Relationship Id="rId4" Type="http://schemas.openxmlformats.org/officeDocument/2006/relationships/slide" Target="slide2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slide" Target="slide17.xml"/><Relationship Id="rId1" Type="http://schemas.openxmlformats.org/officeDocument/2006/relationships/slideLayout" Target="../slideLayouts/slideLayout3.xml"/><Relationship Id="rId4" Type="http://schemas.openxmlformats.org/officeDocument/2006/relationships/slide" Target="slide2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slide" Target="slide17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2.png"/><Relationship Id="rId4" Type="http://schemas.openxmlformats.org/officeDocument/2006/relationships/slide" Target="slide2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slide" Target="slide17.xml"/><Relationship Id="rId1" Type="http://schemas.openxmlformats.org/officeDocument/2006/relationships/slideLayout" Target="../slideLayouts/slideLayout3.xml"/><Relationship Id="rId4" Type="http://schemas.openxmlformats.org/officeDocument/2006/relationships/slide" Target="slide2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slide" Target="slide17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3.jpeg"/><Relationship Id="rId4" Type="http://schemas.openxmlformats.org/officeDocument/2006/relationships/slide" Target="slide2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slide" Target="slide17.xml"/><Relationship Id="rId1" Type="http://schemas.openxmlformats.org/officeDocument/2006/relationships/slideLayout" Target="../slideLayouts/slideLayout3.xml"/><Relationship Id="rId4" Type="http://schemas.openxmlformats.org/officeDocument/2006/relationships/slide" Target="slide2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slide" Target="slide17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slide" Target="slide2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5" Type="http://schemas.openxmlformats.org/officeDocument/2006/relationships/slide" Target="slide8.xml"/><Relationship Id="rId4" Type="http://schemas.openxmlformats.org/officeDocument/2006/relationships/slide" Target="slide6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5.vml"/><Relationship Id="rId6" Type="http://schemas.openxmlformats.org/officeDocument/2006/relationships/package" Target="../embeddings/Microsoft_Office_Word___5.docx"/><Relationship Id="rId5" Type="http://schemas.openxmlformats.org/officeDocument/2006/relationships/slide" Target="slide26.xml"/><Relationship Id="rId4" Type="http://schemas.openxmlformats.org/officeDocument/2006/relationships/slide" Target="slide2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slide" Target="slide8.xml"/><Relationship Id="rId5" Type="http://schemas.openxmlformats.org/officeDocument/2006/relationships/slide" Target="slide6.xml"/><Relationship Id="rId4" Type="http://schemas.openxmlformats.org/officeDocument/2006/relationships/slide" Target="slide10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slide" Target="slide8.xml"/><Relationship Id="rId4" Type="http://schemas.openxmlformats.org/officeDocument/2006/relationships/slide" Target="slide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5" Type="http://schemas.openxmlformats.org/officeDocument/2006/relationships/slide" Target="slide8.xml"/><Relationship Id="rId4" Type="http://schemas.openxmlformats.org/officeDocument/2006/relationships/slide" Target="sl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slide" Target="slide8.xml"/><Relationship Id="rId4" Type="http://schemas.openxmlformats.org/officeDocument/2006/relationships/slide" Target="slide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5" Type="http://schemas.openxmlformats.org/officeDocument/2006/relationships/slide" Target="slide8.xml"/><Relationship Id="rId4" Type="http://schemas.openxmlformats.org/officeDocument/2006/relationships/slide" Target="slide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slide" Target="slide8.xml"/><Relationship Id="rId4" Type="http://schemas.openxmlformats.org/officeDocument/2006/relationships/slide" Target="slide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b="1"/>
              <a:t>第四单元</a:t>
            </a:r>
            <a:r>
              <a:rPr lang="zh-CN" altLang="zh-CN" i="1"/>
              <a:t>　</a:t>
            </a:r>
            <a:r>
              <a:rPr lang="zh-CN" altLang="zh-CN" b="1"/>
              <a:t>热和能</a:t>
            </a:r>
            <a:r>
              <a:rPr lang="zh-CN" altLang="zh-CN" i="1"/>
              <a:t>　</a:t>
            </a:r>
            <a:r>
              <a:rPr lang="zh-CN" altLang="zh-CN" b="1"/>
              <a:t>内能</a:t>
            </a:r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xmlns="" val="337047856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圆角矩形 10">
            <a:hlinkClick r:id="rId2" action="ppaction://hlinksldjump"/>
          </p:cNvPr>
          <p:cNvSpPr/>
          <p:nvPr/>
        </p:nvSpPr>
        <p:spPr>
          <a:xfrm>
            <a:off x="251520" y="764704"/>
            <a:ext cx="964608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圆角矩形 11">
            <a:hlinkClick r:id="rId3" action="ppaction://hlinksldjump"/>
          </p:cNvPr>
          <p:cNvSpPr/>
          <p:nvPr/>
        </p:nvSpPr>
        <p:spPr>
          <a:xfrm>
            <a:off x="1259632" y="764704"/>
            <a:ext cx="964608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自主测试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3" name="椭圆 12">
            <a:hlinkClick r:id="rId3" action="ppaction://hlinksldjump"/>
          </p:cNvPr>
          <p:cNvSpPr/>
          <p:nvPr/>
        </p:nvSpPr>
        <p:spPr>
          <a:xfrm>
            <a:off x="3304402" y="764704"/>
            <a:ext cx="270000" cy="270000"/>
          </a:xfrm>
          <a:prstGeom prst="ellipse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6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4" name="椭圆 13">
            <a:hlinkClick r:id="rId4" action="ppaction://hlinksldjump"/>
          </p:cNvPr>
          <p:cNvSpPr/>
          <p:nvPr/>
        </p:nvSpPr>
        <p:spPr>
          <a:xfrm>
            <a:off x="3719946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5" name="椭圆 14">
            <a:hlinkClick r:id="rId5" action="ppaction://hlinksldjump"/>
          </p:cNvPr>
          <p:cNvSpPr/>
          <p:nvPr/>
        </p:nvSpPr>
        <p:spPr>
          <a:xfrm>
            <a:off x="4135490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6" name="椭圆 15">
            <a:hlinkClick r:id="rId6" action="ppaction://hlinksldjump"/>
          </p:cNvPr>
          <p:cNvSpPr/>
          <p:nvPr/>
        </p:nvSpPr>
        <p:spPr>
          <a:xfrm>
            <a:off x="4551034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7" name="椭圆 16">
            <a:hlinkClick r:id="rId7" action="ppaction://hlinksldjump"/>
          </p:cNvPr>
          <p:cNvSpPr/>
          <p:nvPr/>
        </p:nvSpPr>
        <p:spPr>
          <a:xfrm>
            <a:off x="4966578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708603"/>
            <a:ext cx="8128000" cy="369479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四溢的花香引来了长喙天蛾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该现象主要说明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分子是不断运动的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分子是由原子构成的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分子间有引力和斥力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分子具有一定的质量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四溢的花香引来了长喙天蛾采蜜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它们能闻到阵阵的花香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是由于花香分子在不停地做无规则运动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扩散到空气之中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故从分子动理论的角度说明分子是不断运动的。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811959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圆角矩形 10">
            <a:hlinkClick r:id="rId2" action="ppaction://hlinksldjump"/>
          </p:cNvPr>
          <p:cNvSpPr/>
          <p:nvPr/>
        </p:nvSpPr>
        <p:spPr>
          <a:xfrm>
            <a:off x="251520" y="764704"/>
            <a:ext cx="964608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圆角矩形 11">
            <a:hlinkClick r:id="rId3" action="ppaction://hlinksldjump"/>
          </p:cNvPr>
          <p:cNvSpPr/>
          <p:nvPr/>
        </p:nvSpPr>
        <p:spPr>
          <a:xfrm>
            <a:off x="1259632" y="764704"/>
            <a:ext cx="964608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自主测试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椭圆 17">
            <a:hlinkClick r:id="rId3" action="ppaction://hlinksldjump"/>
          </p:cNvPr>
          <p:cNvSpPr/>
          <p:nvPr/>
        </p:nvSpPr>
        <p:spPr>
          <a:xfrm>
            <a:off x="3304402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9" name="椭圆 18">
            <a:hlinkClick r:id="rId4" action="ppaction://hlinksldjump"/>
          </p:cNvPr>
          <p:cNvSpPr/>
          <p:nvPr/>
        </p:nvSpPr>
        <p:spPr>
          <a:xfrm>
            <a:off x="3719946" y="764704"/>
            <a:ext cx="270000" cy="270000"/>
          </a:xfrm>
          <a:prstGeom prst="ellipse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6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0" name="椭圆 19">
            <a:hlinkClick r:id="rId5" action="ppaction://hlinksldjump"/>
          </p:cNvPr>
          <p:cNvSpPr/>
          <p:nvPr/>
        </p:nvSpPr>
        <p:spPr>
          <a:xfrm>
            <a:off x="4135490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1" name="椭圆 20">
            <a:hlinkClick r:id="rId6" action="ppaction://hlinksldjump"/>
          </p:cNvPr>
          <p:cNvSpPr/>
          <p:nvPr/>
        </p:nvSpPr>
        <p:spPr>
          <a:xfrm>
            <a:off x="4551034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2" name="椭圆 21">
            <a:hlinkClick r:id="rId7" action="ppaction://hlinksldjump"/>
          </p:cNvPr>
          <p:cNvSpPr/>
          <p:nvPr/>
        </p:nvSpPr>
        <p:spPr>
          <a:xfrm>
            <a:off x="4966578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下列说法正确的是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物体的内能增加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则一定是外界对物体做了功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物体的温度升高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则一定是从外界吸收了热量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物体的温度越高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含有的热量越多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内能是物体内所有分子动能和势能的总和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物体内能增加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温度升高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可能是因为吸收了热量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也可能是外界对物体做功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错误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热量只可以说吸收热量或放出热量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不可以说含有热量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错误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内能是物体内所有分子动能和势能的总和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正确。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78915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圆角矩形 10">
            <a:hlinkClick r:id="rId2" action="ppaction://hlinksldjump"/>
          </p:cNvPr>
          <p:cNvSpPr/>
          <p:nvPr/>
        </p:nvSpPr>
        <p:spPr>
          <a:xfrm>
            <a:off x="251520" y="764704"/>
            <a:ext cx="964608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圆角矩形 11">
            <a:hlinkClick r:id="rId3" action="ppaction://hlinksldjump"/>
          </p:cNvPr>
          <p:cNvSpPr/>
          <p:nvPr/>
        </p:nvSpPr>
        <p:spPr>
          <a:xfrm>
            <a:off x="1259632" y="764704"/>
            <a:ext cx="964608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自主测试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椭圆 17">
            <a:hlinkClick r:id="rId3" action="ppaction://hlinksldjump"/>
          </p:cNvPr>
          <p:cNvSpPr/>
          <p:nvPr/>
        </p:nvSpPr>
        <p:spPr>
          <a:xfrm>
            <a:off x="3304402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9" name="椭圆 18">
            <a:hlinkClick r:id="rId4" action="ppaction://hlinksldjump"/>
          </p:cNvPr>
          <p:cNvSpPr/>
          <p:nvPr/>
        </p:nvSpPr>
        <p:spPr>
          <a:xfrm>
            <a:off x="3719946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0" name="椭圆 19">
            <a:hlinkClick r:id="rId5" action="ppaction://hlinksldjump"/>
          </p:cNvPr>
          <p:cNvSpPr/>
          <p:nvPr/>
        </p:nvSpPr>
        <p:spPr>
          <a:xfrm>
            <a:off x="4135490" y="764704"/>
            <a:ext cx="270000" cy="270000"/>
          </a:xfrm>
          <a:prstGeom prst="ellipse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6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1" name="椭圆 20">
            <a:hlinkClick r:id="rId6" action="ppaction://hlinksldjump"/>
          </p:cNvPr>
          <p:cNvSpPr/>
          <p:nvPr/>
        </p:nvSpPr>
        <p:spPr>
          <a:xfrm>
            <a:off x="4551034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2" name="椭圆 21">
            <a:hlinkClick r:id="rId7" action="ppaction://hlinksldjump"/>
          </p:cNvPr>
          <p:cNvSpPr/>
          <p:nvPr/>
        </p:nvSpPr>
        <p:spPr>
          <a:xfrm>
            <a:off x="4966578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310467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关于比热容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下列说法错误的是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比热容可用来鉴别物质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水的比热容较大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可用作汽车发动机的冷却剂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沙的比热容较小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所以沙漠地区昼夜温差较大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一桶水的比热容比一杯水的比热容大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756694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圆角矩形 10">
            <a:hlinkClick r:id="rId2" action="ppaction://hlinksldjump"/>
          </p:cNvPr>
          <p:cNvSpPr/>
          <p:nvPr/>
        </p:nvSpPr>
        <p:spPr>
          <a:xfrm>
            <a:off x="251520" y="764704"/>
            <a:ext cx="964608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圆角矩形 11">
            <a:hlinkClick r:id="rId3" action="ppaction://hlinksldjump"/>
          </p:cNvPr>
          <p:cNvSpPr/>
          <p:nvPr/>
        </p:nvSpPr>
        <p:spPr>
          <a:xfrm>
            <a:off x="1259632" y="764704"/>
            <a:ext cx="964608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自主测试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椭圆 17">
            <a:hlinkClick r:id="rId3" action="ppaction://hlinksldjump"/>
          </p:cNvPr>
          <p:cNvSpPr/>
          <p:nvPr/>
        </p:nvSpPr>
        <p:spPr>
          <a:xfrm>
            <a:off x="3304402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9" name="椭圆 18">
            <a:hlinkClick r:id="rId4" action="ppaction://hlinksldjump"/>
          </p:cNvPr>
          <p:cNvSpPr/>
          <p:nvPr/>
        </p:nvSpPr>
        <p:spPr>
          <a:xfrm>
            <a:off x="3719946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0" name="椭圆 19">
            <a:hlinkClick r:id="rId5" action="ppaction://hlinksldjump"/>
          </p:cNvPr>
          <p:cNvSpPr/>
          <p:nvPr/>
        </p:nvSpPr>
        <p:spPr>
          <a:xfrm>
            <a:off x="4135490" y="764704"/>
            <a:ext cx="270000" cy="270000"/>
          </a:xfrm>
          <a:prstGeom prst="ellipse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6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1" name="椭圆 20">
            <a:hlinkClick r:id="rId6" action="ppaction://hlinksldjump"/>
          </p:cNvPr>
          <p:cNvSpPr/>
          <p:nvPr/>
        </p:nvSpPr>
        <p:spPr>
          <a:xfrm>
            <a:off x="4551034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2" name="椭圆 21">
            <a:hlinkClick r:id="rId7" action="ppaction://hlinksldjump"/>
          </p:cNvPr>
          <p:cNvSpPr/>
          <p:nvPr/>
        </p:nvSpPr>
        <p:spPr>
          <a:xfrm>
            <a:off x="4966578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比热容是物质本身的一种性质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各种物质都有自己的比热容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所以可以依据比热容来鉴别物质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故选项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不符合题意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因为水的比热容较大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相同质量的水和其他物质相比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升高相同的温度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水吸收的热量多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所以用水冷却汽车发动机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故选项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不符合题意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因为沙的比热容较小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相同质量的沙和其他比热容大的物质比较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放出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或吸收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相同的热量时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温度变化大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使得昼夜的温差较大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故选项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不符合题意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比热容是物质的一种性质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它不随物质的质量、体积等条件的变化而变化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一桶水的比热容和一杯水的比热容相同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故选项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符合题意。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088235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圆角矩形 10">
            <a:hlinkClick r:id="rId2" action="ppaction://hlinksldjump"/>
          </p:cNvPr>
          <p:cNvSpPr/>
          <p:nvPr/>
        </p:nvSpPr>
        <p:spPr>
          <a:xfrm>
            <a:off x="251520" y="764704"/>
            <a:ext cx="964608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圆角矩形 11">
            <a:hlinkClick r:id="rId3" action="ppaction://hlinksldjump"/>
          </p:cNvPr>
          <p:cNvSpPr/>
          <p:nvPr/>
        </p:nvSpPr>
        <p:spPr>
          <a:xfrm>
            <a:off x="1259632" y="764704"/>
            <a:ext cx="964608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自主测试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椭圆 17">
            <a:hlinkClick r:id="rId3" action="ppaction://hlinksldjump"/>
          </p:cNvPr>
          <p:cNvSpPr/>
          <p:nvPr/>
        </p:nvSpPr>
        <p:spPr>
          <a:xfrm>
            <a:off x="3304402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9" name="椭圆 18">
            <a:hlinkClick r:id="rId4" action="ppaction://hlinksldjump"/>
          </p:cNvPr>
          <p:cNvSpPr/>
          <p:nvPr/>
        </p:nvSpPr>
        <p:spPr>
          <a:xfrm>
            <a:off x="3719946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0" name="椭圆 19">
            <a:hlinkClick r:id="rId5" action="ppaction://hlinksldjump"/>
          </p:cNvPr>
          <p:cNvSpPr/>
          <p:nvPr/>
        </p:nvSpPr>
        <p:spPr>
          <a:xfrm>
            <a:off x="4135490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1" name="椭圆 20">
            <a:hlinkClick r:id="rId6" action="ppaction://hlinksldjump"/>
          </p:cNvPr>
          <p:cNvSpPr/>
          <p:nvPr/>
        </p:nvSpPr>
        <p:spPr>
          <a:xfrm>
            <a:off x="4551034" y="764704"/>
            <a:ext cx="270000" cy="270000"/>
          </a:xfrm>
          <a:prstGeom prst="ellipse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6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2" name="椭圆 21">
            <a:hlinkClick r:id="rId7" action="ppaction://hlinksldjump"/>
          </p:cNvPr>
          <p:cNvSpPr/>
          <p:nvPr/>
        </p:nvSpPr>
        <p:spPr>
          <a:xfrm>
            <a:off x="4966578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对下列常见现象的分析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合理的是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摩擦生热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是通过做功的方式改变内能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围火取暖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是通过做功的方式改变内能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雾霾弥漫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是因为分子在不停地运动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雪花纷飞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是因为分子之间有排斥力作用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摩擦生热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是通过做功的方式改变内能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选项正确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围火取暖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是通过热传递的方式改变内能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选项错误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雾霾弥漫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是机械运动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不是分子的运动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选项错误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雪花纷飞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也是物体的机械运动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不是分子的运动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选项错误。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807803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圆角矩形 10">
            <a:hlinkClick r:id="rId2" action="ppaction://hlinksldjump"/>
          </p:cNvPr>
          <p:cNvSpPr/>
          <p:nvPr/>
        </p:nvSpPr>
        <p:spPr>
          <a:xfrm>
            <a:off x="251520" y="764704"/>
            <a:ext cx="964608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圆角矩形 11">
            <a:hlinkClick r:id="rId3" action="ppaction://hlinksldjump"/>
          </p:cNvPr>
          <p:cNvSpPr/>
          <p:nvPr/>
        </p:nvSpPr>
        <p:spPr>
          <a:xfrm>
            <a:off x="1259632" y="764704"/>
            <a:ext cx="964608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自主测试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椭圆 17">
            <a:hlinkClick r:id="rId3" action="ppaction://hlinksldjump"/>
          </p:cNvPr>
          <p:cNvSpPr/>
          <p:nvPr/>
        </p:nvSpPr>
        <p:spPr>
          <a:xfrm>
            <a:off x="3304402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9" name="椭圆 18">
            <a:hlinkClick r:id="rId4" action="ppaction://hlinksldjump"/>
          </p:cNvPr>
          <p:cNvSpPr/>
          <p:nvPr/>
        </p:nvSpPr>
        <p:spPr>
          <a:xfrm>
            <a:off x="3719946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0" name="椭圆 19">
            <a:hlinkClick r:id="rId5" action="ppaction://hlinksldjump"/>
          </p:cNvPr>
          <p:cNvSpPr/>
          <p:nvPr/>
        </p:nvSpPr>
        <p:spPr>
          <a:xfrm>
            <a:off x="4135490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1" name="椭圆 20">
            <a:hlinkClick r:id="rId6" action="ppaction://hlinksldjump"/>
          </p:cNvPr>
          <p:cNvSpPr/>
          <p:nvPr/>
        </p:nvSpPr>
        <p:spPr>
          <a:xfrm>
            <a:off x="4551034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2" name="椭圆 21">
            <a:hlinkClick r:id="rId7" action="ppaction://hlinksldjump"/>
          </p:cNvPr>
          <p:cNvSpPr/>
          <p:nvPr/>
        </p:nvSpPr>
        <p:spPr>
          <a:xfrm>
            <a:off x="4966578" y="764704"/>
            <a:ext cx="270000" cy="270000"/>
          </a:xfrm>
          <a:prstGeom prst="ellipse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6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091672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为了比较水和煤油的吸热能力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设计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了如下实验步骤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在两个同样的烧杯中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分别装入等体积的水和煤油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用两支温度计分别测出水和煤油的初温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在烧杯中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分别放入功率相同的电热器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加热相同时间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用温度计分别测出水和煤油的末温。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步骤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存在的错误是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应改为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步骤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加热相同时间是为了使水和煤油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步骤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是为了得出水和煤油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装入等体积的水和煤油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装入等质量的水和煤油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吸收的热量相同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升高的温度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88071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圆角矩形 10">
            <a:hlinkClick r:id="rId2" action="ppaction://hlinksldjump"/>
          </p:cNvPr>
          <p:cNvSpPr/>
          <p:nvPr/>
        </p:nvSpPr>
        <p:spPr>
          <a:xfrm>
            <a:off x="251520" y="764704"/>
            <a:ext cx="964608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圆角矩形 11">
            <a:hlinkClick r:id="rId3" action="ppaction://hlinksldjump"/>
          </p:cNvPr>
          <p:cNvSpPr/>
          <p:nvPr/>
        </p:nvSpPr>
        <p:spPr>
          <a:xfrm>
            <a:off x="1259632" y="764704"/>
            <a:ext cx="964608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自主测试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椭圆 17">
            <a:hlinkClick r:id="rId3" action="ppaction://hlinksldjump"/>
          </p:cNvPr>
          <p:cNvSpPr/>
          <p:nvPr/>
        </p:nvSpPr>
        <p:spPr>
          <a:xfrm>
            <a:off x="3304402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9" name="椭圆 18">
            <a:hlinkClick r:id="rId4" action="ppaction://hlinksldjump"/>
          </p:cNvPr>
          <p:cNvSpPr/>
          <p:nvPr/>
        </p:nvSpPr>
        <p:spPr>
          <a:xfrm>
            <a:off x="3719946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0" name="椭圆 19">
            <a:hlinkClick r:id="rId5" action="ppaction://hlinksldjump"/>
          </p:cNvPr>
          <p:cNvSpPr/>
          <p:nvPr/>
        </p:nvSpPr>
        <p:spPr>
          <a:xfrm>
            <a:off x="4135490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1" name="椭圆 20">
            <a:hlinkClick r:id="rId6" action="ppaction://hlinksldjump"/>
          </p:cNvPr>
          <p:cNvSpPr/>
          <p:nvPr/>
        </p:nvSpPr>
        <p:spPr>
          <a:xfrm>
            <a:off x="4551034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2" name="椭圆 21">
            <a:hlinkClick r:id="rId7" action="ppaction://hlinksldjump"/>
          </p:cNvPr>
          <p:cNvSpPr/>
          <p:nvPr/>
        </p:nvSpPr>
        <p:spPr>
          <a:xfrm>
            <a:off x="4966578" y="764704"/>
            <a:ext cx="270000" cy="270000"/>
          </a:xfrm>
          <a:prstGeom prst="ellipse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6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708603"/>
            <a:ext cx="8128000" cy="369479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由于不同物质的吸热能力与物质的质量、吸收的热量、温度的变化量等多个因素有关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因此探究不同物质的吸热能力实验中应运用控制变量法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即控制不同物质的质量相同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吸收相同的热量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观察它们升高的温度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从而比较出它们的吸热能力。步骤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在两个同样的烧杯中分别装入等体积的水和煤油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而水和煤油的密度不同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因此体积相同的水和煤油的质量不同。步骤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分别装入功率相同的电热器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加热相同的时间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是为了使水和煤油吸收相同的热量。步骤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分别测出水和煤油的初温、末温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是为了得出水和煤油升高的温度。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06067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257041" y="764704"/>
            <a:ext cx="50405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6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907580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558119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508000" y="2114868"/>
            <a:ext cx="8128000" cy="288226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辨别分子热运动和机械运动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分子运动是一种微观现象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它只能通过宏观现象间接来判断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而不能直接看到运动方式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它与看到的宏观物体的运动截然不同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分子运动是在自然状态下进行的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它与外力作用下的运动不同。如水中滴入红墨水变红了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水中放盐变咸了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水中放糖变甜了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闻到香味、臭味、一些物体的气味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都是扩散现象。对于宏观物体的机械运动与分子热运动可用下表比较。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09706344"/>
      </p:ext>
    </p:extLst>
  </p:cSld>
  <p:clrMapOvr>
    <a:masterClrMapping/>
  </p:clrMapOvr>
  <p:transition spd="med">
    <p:cover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3" action="ppaction://hlinksldjump"/>
          </p:cNvPr>
          <p:cNvSpPr/>
          <p:nvPr/>
        </p:nvSpPr>
        <p:spPr>
          <a:xfrm>
            <a:off x="257041" y="764704"/>
            <a:ext cx="50405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6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907580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1558119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911509936"/>
              </p:ext>
            </p:extLst>
          </p:nvPr>
        </p:nvGraphicFramePr>
        <p:xfrm>
          <a:off x="508000" y="1807189"/>
          <a:ext cx="8128000" cy="3497623"/>
        </p:xfrm>
        <a:graphic>
          <a:graphicData uri="http://schemas.openxmlformats.org/presentationml/2006/ole">
            <p:oleObj spid="_x0000_s29698" name="文档" r:id="rId6" imgW="3904756" imgH="1675839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4129537416"/>
      </p:ext>
    </p:extLst>
  </p:cSld>
  <p:clrMapOvr>
    <a:masterClrMapping/>
  </p:clrMapOvr>
  <p:transition spd="med">
    <p:cover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257041" y="764704"/>
            <a:ext cx="50405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6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907580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558119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087083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在如图所示的四种现象中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能体现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分子在不停地做无规则运动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M01.eps" descr="id:2147492805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1907704" y="2041158"/>
            <a:ext cx="4878688" cy="3744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95675886"/>
      </p:ext>
    </p:extLst>
  </p:cSld>
  <p:clrMapOvr>
    <a:masterClrMapping/>
  </p:clrMapOvr>
  <p:transition spd="med">
    <p:cover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/>
              <a:t>第</a:t>
            </a:r>
            <a:r>
              <a:rPr lang="en-US" altLang="zh-CN" b="1"/>
              <a:t>13</a:t>
            </a:r>
            <a:r>
              <a:rPr lang="zh-CN" altLang="zh-CN"/>
              <a:t>课时</a:t>
            </a:r>
            <a:r>
              <a:rPr lang="zh-CN" altLang="zh-CN" i="1"/>
              <a:t>　</a:t>
            </a:r>
            <a:r>
              <a:rPr lang="zh-CN" altLang="zh-CN"/>
              <a:t>热和能</a:t>
            </a:r>
          </a:p>
        </p:txBody>
      </p:sp>
    </p:spTree>
    <p:extLst>
      <p:ext uri="{BB962C8B-B14F-4D97-AF65-F5344CB8AC3E}">
        <p14:creationId xmlns:p14="http://schemas.microsoft.com/office/powerpoint/2010/main" xmlns="" val="417250886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257041" y="764704"/>
            <a:ext cx="50405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6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907580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558119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423081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荷花飘香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体现了分子在不停地做无规则运动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选项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柳絮飘舞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雪花飞扬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落叶纷飞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都是物体的机械运动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而不是分子的运动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故选项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错误。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8000" y="3068960"/>
            <a:ext cx="8128000" cy="2283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569025217"/>
      </p:ext>
    </p:extLst>
  </p:cSld>
  <p:clrMapOvr>
    <a:masterClrMapping/>
  </p:clrMapOvr>
  <p:transition spd="med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257041" y="764704"/>
            <a:ext cx="50405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6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907580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558119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904201"/>
            <a:ext cx="8128000" cy="334245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事例不能用分子热运动解释的是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环境恶劣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尘土满天飞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炒菜时加盐使菜变咸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室内喷清新剂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香气四溢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密封的室内一人吸烟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其他人闻到烟味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尘土属于小物体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它的运动属于机械运动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而不是分子的运动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选项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中均是由于分子热运动引起的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故选项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正确。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7" name="触类旁通1H.eps" descr="id:2147492849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844100" y="2060848"/>
            <a:ext cx="1584176" cy="2753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564693011"/>
      </p:ext>
    </p:extLst>
  </p:cSld>
  <p:clrMapOvr>
    <a:masterClrMapping/>
  </p:clrMapOvr>
  <p:transition spd="med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圆角矩形 15">
            <a:hlinkClick r:id="rId3" action="ppaction://hlinksldjump"/>
          </p:cNvPr>
          <p:cNvSpPr/>
          <p:nvPr/>
        </p:nvSpPr>
        <p:spPr>
          <a:xfrm>
            <a:off x="257041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7" name="圆角矩形 16">
            <a:hlinkClick r:id="rId4" action="ppaction://hlinksldjump"/>
          </p:cNvPr>
          <p:cNvSpPr/>
          <p:nvPr/>
        </p:nvSpPr>
        <p:spPr>
          <a:xfrm>
            <a:off x="907580" y="764704"/>
            <a:ext cx="50405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6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圆角矩形 17">
            <a:hlinkClick r:id="rId5" action="ppaction://hlinksldjump"/>
          </p:cNvPr>
          <p:cNvSpPr/>
          <p:nvPr/>
        </p:nvSpPr>
        <p:spPr>
          <a:xfrm>
            <a:off x="1558119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448966"/>
            <a:ext cx="8128000" cy="166346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正确区分做功和热传递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改变物体的内能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有两种方式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一是做功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二是热传递。做功和热传递在改变物体内能上是等效的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我们可以通过以下图表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对二者加以辨析。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093877993"/>
              </p:ext>
            </p:extLst>
          </p:nvPr>
        </p:nvGraphicFramePr>
        <p:xfrm>
          <a:off x="508000" y="3140968"/>
          <a:ext cx="8128000" cy="3303339"/>
        </p:xfrm>
        <a:graphic>
          <a:graphicData uri="http://schemas.openxmlformats.org/presentationml/2006/ole">
            <p:oleObj spid="_x0000_s30722" name="文档" r:id="rId6" imgW="3918831" imgH="1588395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111978372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圆角矩形 15">
            <a:hlinkClick r:id="rId3" action="ppaction://hlinksldjump"/>
          </p:cNvPr>
          <p:cNvSpPr/>
          <p:nvPr/>
        </p:nvSpPr>
        <p:spPr>
          <a:xfrm>
            <a:off x="257041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7" name="圆角矩形 16">
            <a:hlinkClick r:id="rId4" action="ppaction://hlinksldjump"/>
          </p:cNvPr>
          <p:cNvSpPr/>
          <p:nvPr/>
        </p:nvSpPr>
        <p:spPr>
          <a:xfrm>
            <a:off x="907580" y="764704"/>
            <a:ext cx="50405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6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圆角矩形 17">
            <a:hlinkClick r:id="rId5" action="ppaction://hlinksldjump"/>
          </p:cNvPr>
          <p:cNvSpPr/>
          <p:nvPr/>
        </p:nvSpPr>
        <p:spPr>
          <a:xfrm>
            <a:off x="1558119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97990388"/>
              </p:ext>
            </p:extLst>
          </p:nvPr>
        </p:nvGraphicFramePr>
        <p:xfrm>
          <a:off x="508000" y="1635666"/>
          <a:ext cx="8128000" cy="3840668"/>
        </p:xfrm>
        <a:graphic>
          <a:graphicData uri="http://schemas.openxmlformats.org/presentationml/2006/ole">
            <p:oleObj spid="_x0000_s31746" name="文档" r:id="rId6" imgW="3957084" imgH="1870520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611007968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257041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907580" y="764704"/>
            <a:ext cx="50405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6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1558119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94804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下列现象属于用热传递的方式改变物体内能的是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公园中的石凳被太阳晒热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快速弯折铁条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铁条弯折处变热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两手互相摩擦时手发热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刀具在砂轮上磨得发烫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公园中的石凳被太阳晒热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是石凳从太阳吸收热量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是通过热传递改变石凳的内能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符合题意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快速弯折铁条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对铁条做功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使铁条的内能增加、温度升高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不符合题意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双手因摩擦而发热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属于做功改变物体的内能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不符合题意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刀具在砂轮上磨得发烫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是克服摩擦做功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将机械能转化成内能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不符合题意。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28927977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257041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907580" y="764704"/>
            <a:ext cx="50405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6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1558119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8000" y="2473649"/>
            <a:ext cx="8128000" cy="2164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745534475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>
            <a:hlinkClick r:id="rId2" action="ppaction://hlinksldjump"/>
          </p:cNvPr>
          <p:cNvSpPr/>
          <p:nvPr/>
        </p:nvSpPr>
        <p:spPr>
          <a:xfrm>
            <a:off x="257041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圆角矩形 9">
            <a:hlinkClick r:id="rId3" action="ppaction://hlinksldjump"/>
          </p:cNvPr>
          <p:cNvSpPr/>
          <p:nvPr/>
        </p:nvSpPr>
        <p:spPr>
          <a:xfrm>
            <a:off x="907580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圆角矩形 10">
            <a:hlinkClick r:id="rId4" action="ppaction://hlinksldjump"/>
          </p:cNvPr>
          <p:cNvSpPr/>
          <p:nvPr/>
        </p:nvSpPr>
        <p:spPr>
          <a:xfrm>
            <a:off x="1558119" y="764704"/>
            <a:ext cx="50405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6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513599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图象类比热容问题解题方法探究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在物理学习过程中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我们经常会遇到图象类问题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此类题目难度并不大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但是很多同学对此类问题却感到头疼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有的看不懂图象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有的没有看清楚坐标轴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甚至有的会感到无从下手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其实此类问题用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公式法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很容易解决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而且不容易出错。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25259763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>
            <a:hlinkClick r:id="rId2" action="ppaction://hlinksldjump"/>
          </p:cNvPr>
          <p:cNvSpPr/>
          <p:nvPr/>
        </p:nvSpPr>
        <p:spPr>
          <a:xfrm>
            <a:off x="257041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圆角矩形 9">
            <a:hlinkClick r:id="rId3" action="ppaction://hlinksldjump"/>
          </p:cNvPr>
          <p:cNvSpPr/>
          <p:nvPr/>
        </p:nvSpPr>
        <p:spPr>
          <a:xfrm>
            <a:off x="907580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圆角矩形 10">
            <a:hlinkClick r:id="rId4" action="ppaction://hlinksldjump"/>
          </p:cNvPr>
          <p:cNvSpPr/>
          <p:nvPr/>
        </p:nvSpPr>
        <p:spPr>
          <a:xfrm>
            <a:off x="1558119" y="764704"/>
            <a:ext cx="50405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6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052736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从比热容表中可知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水的比热容比煤油的大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用规格相同的两个试管分别装上质量相同的煤油和水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隔着石棉网用相同热源同时对两试管均匀加热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实验后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画出如图所示的图象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其中能正确反映该实验情况的图象是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3" name="17N23.eps" descr="id:2147493052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2627784" y="2708920"/>
            <a:ext cx="3888432" cy="3741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81794187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>
            <a:hlinkClick r:id="rId2" action="ppaction://hlinksldjump"/>
          </p:cNvPr>
          <p:cNvSpPr/>
          <p:nvPr/>
        </p:nvSpPr>
        <p:spPr>
          <a:xfrm>
            <a:off x="257041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圆角矩形 9">
            <a:hlinkClick r:id="rId3" action="ppaction://hlinksldjump"/>
          </p:cNvPr>
          <p:cNvSpPr/>
          <p:nvPr/>
        </p:nvSpPr>
        <p:spPr>
          <a:xfrm>
            <a:off x="907580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圆角矩形 10">
            <a:hlinkClick r:id="rId4" action="ppaction://hlinksldjump"/>
          </p:cNvPr>
          <p:cNvSpPr/>
          <p:nvPr/>
        </p:nvSpPr>
        <p:spPr>
          <a:xfrm>
            <a:off x="1558119" y="764704"/>
            <a:ext cx="50405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6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310467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用规格相同的两试管分别装上质量相同的煤油和水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放在同一石棉网上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同时对两试管加热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相同时间两种液体吸收的热量相同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图反映了相同时间吸收的热量不同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图象错误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Q=cm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Δ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水的比热容较大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在质量相同、加热时间相同也就是吸收的热量相同时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水温升高得较小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选项正确、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选项错误。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14876014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>
            <a:hlinkClick r:id="rId2" action="ppaction://hlinksldjump"/>
          </p:cNvPr>
          <p:cNvSpPr/>
          <p:nvPr/>
        </p:nvSpPr>
        <p:spPr>
          <a:xfrm>
            <a:off x="257041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圆角矩形 9">
            <a:hlinkClick r:id="rId3" action="ppaction://hlinksldjump"/>
          </p:cNvPr>
          <p:cNvSpPr/>
          <p:nvPr/>
        </p:nvSpPr>
        <p:spPr>
          <a:xfrm>
            <a:off x="907580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圆角矩形 10">
            <a:hlinkClick r:id="rId4" action="ppaction://hlinksldjump"/>
          </p:cNvPr>
          <p:cNvSpPr/>
          <p:nvPr/>
        </p:nvSpPr>
        <p:spPr>
          <a:xfrm>
            <a:off x="1558119" y="764704"/>
            <a:ext cx="50405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6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68760"/>
            <a:ext cx="8128000" cy="496751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个相同的容器分别装有质量相同的甲、乙两种液体。用同一热源分别加热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液体温度与加热时间关系如图所示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下列说法正确的是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甲液体的比热容大于乙液体的比热容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如果升高相同的温度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两液体吸收的热量相同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加热相同的时间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甲液体吸收的热量大于乙液体吸收的热量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加热相同的时间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甲液体温度比乙液体温度升高得多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触类旁通2H.eps" descr="id:2147493055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844100" y="1386057"/>
            <a:ext cx="1584176" cy="275339"/>
          </a:xfrm>
          <a:prstGeom prst="rect">
            <a:avLst/>
          </a:prstGeom>
        </p:spPr>
      </p:pic>
      <p:pic>
        <p:nvPicPr>
          <p:cNvPr id="7" name="M03.eps" descr="id:2147492841;FounderCES"/>
          <p:cNvPicPr/>
          <p:nvPr/>
        </p:nvPicPr>
        <p:blipFill>
          <a:blip r:embed="rId6"/>
          <a:stretch>
            <a:fillRect/>
          </a:stretch>
        </p:blipFill>
        <p:spPr>
          <a:xfrm>
            <a:off x="3635896" y="2361511"/>
            <a:ext cx="2277260" cy="1728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794172200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251520" y="764704"/>
            <a:ext cx="964608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1259632" y="764704"/>
            <a:ext cx="964608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14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自主测试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圆角矩形 17">
            <a:hlinkClick r:id="rId2" action="ppaction://hlinksldjump"/>
          </p:cNvPr>
          <p:cNvSpPr/>
          <p:nvPr/>
        </p:nvSpPr>
        <p:spPr>
          <a:xfrm>
            <a:off x="3284585" y="764704"/>
            <a:ext cx="439319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一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9" name="圆角矩形 18">
            <a:hlinkClick r:id="rId4" action="ppaction://hlinksldjump"/>
          </p:cNvPr>
          <p:cNvSpPr/>
          <p:nvPr/>
        </p:nvSpPr>
        <p:spPr>
          <a:xfrm>
            <a:off x="382064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二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0" name="圆角矩形 19">
            <a:hlinkClick r:id="rId5" action="ppaction://hlinksldjump"/>
          </p:cNvPr>
          <p:cNvSpPr/>
          <p:nvPr/>
        </p:nvSpPr>
        <p:spPr>
          <a:xfrm>
            <a:off x="435670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三</a:t>
            </a:r>
            <a:endParaRPr lang="en-US" altLang="zh-CN" sz="1400" dirty="0" smtClean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2716732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一、分子热运动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扩散现象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不同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的物质在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互相接触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时彼此进入对方的现象叫作扩散。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影响因素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温度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越高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扩散得越快。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184418" y="3523342"/>
            <a:ext cx="57511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867460" y="3529472"/>
            <a:ext cx="1117589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2381186" y="3933056"/>
            <a:ext cx="57511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518577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>
            <a:hlinkClick r:id="rId3" action="ppaction://hlinksldjump"/>
          </p:cNvPr>
          <p:cNvSpPr/>
          <p:nvPr/>
        </p:nvSpPr>
        <p:spPr>
          <a:xfrm>
            <a:off x="257041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圆角矩形 9">
            <a:hlinkClick r:id="rId4" action="ppaction://hlinksldjump"/>
          </p:cNvPr>
          <p:cNvSpPr/>
          <p:nvPr/>
        </p:nvSpPr>
        <p:spPr>
          <a:xfrm>
            <a:off x="907580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圆角矩形 10">
            <a:hlinkClick r:id="rId5" action="ppaction://hlinksldjump"/>
          </p:cNvPr>
          <p:cNvSpPr/>
          <p:nvPr/>
        </p:nvSpPr>
        <p:spPr>
          <a:xfrm>
            <a:off x="1558119" y="764704"/>
            <a:ext cx="50405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6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020804"/>
            <a:ext cx="8128000" cy="293618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同一热源分别加热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加热相同的时间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则两种液体吸收的热量相同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故选项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错误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由题中图象可以看出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加热相同的时间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图象横坐标相同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甲液体温度的升高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纵坐标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比乙多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故选项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如果升高相同的温度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图象纵坐标相同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液体吸收的热量即加热时间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横坐标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乙比甲多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故选项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错误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根据比热容</a:t>
            </a:r>
            <a:r>
              <a:rPr lang="zh-CN" altLang="zh-CN" sz="220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公式</a:t>
            </a:r>
            <a:r>
              <a:rPr lang="en-US" altLang="zh-CN" sz="220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220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在质量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和温度变化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Δ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相同的情况下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吸收热量多的比热容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所以乙液体的比热容大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故选项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错误。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541326317"/>
              </p:ext>
            </p:extLst>
          </p:nvPr>
        </p:nvGraphicFramePr>
        <p:xfrm>
          <a:off x="6156176" y="3645024"/>
          <a:ext cx="1219200" cy="500062"/>
        </p:xfrm>
        <a:graphic>
          <a:graphicData uri="http://schemas.openxmlformats.org/presentationml/2006/ole">
            <p:oleObj spid="_x0000_s32770" name="文档" r:id="rId6" imgW="585728" imgH="238363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25422303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3" action="ppaction://hlinksldjump"/>
          </p:cNvPr>
          <p:cNvSpPr/>
          <p:nvPr/>
        </p:nvSpPr>
        <p:spPr>
          <a:xfrm>
            <a:off x="251520" y="764704"/>
            <a:ext cx="964608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1259632" y="764704"/>
            <a:ext cx="964608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14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自主测试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圆角矩形 17">
            <a:hlinkClick r:id="rId3" action="ppaction://hlinksldjump"/>
          </p:cNvPr>
          <p:cNvSpPr/>
          <p:nvPr/>
        </p:nvSpPr>
        <p:spPr>
          <a:xfrm>
            <a:off x="3284585" y="764704"/>
            <a:ext cx="439319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一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382064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二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0" name="圆角矩形 19">
            <a:hlinkClick r:id="rId6" action="ppaction://hlinksldjump"/>
          </p:cNvPr>
          <p:cNvSpPr/>
          <p:nvPr/>
        </p:nvSpPr>
        <p:spPr>
          <a:xfrm>
            <a:off x="435670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三</a:t>
            </a:r>
            <a:endParaRPr lang="en-US" altLang="zh-CN" sz="1400" dirty="0" smtClean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243116"/>
            <a:ext cx="2156039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分子动</a:t>
            </a:r>
            <a:r>
              <a:rPr lang="zh-CN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理论</a:t>
            </a:r>
            <a:r>
              <a:rPr lang="en-US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547102174"/>
              </p:ext>
            </p:extLst>
          </p:nvPr>
        </p:nvGraphicFramePr>
        <p:xfrm>
          <a:off x="508000" y="1772816"/>
          <a:ext cx="8128000" cy="4797231"/>
        </p:xfrm>
        <a:graphic>
          <a:graphicData uri="http://schemas.openxmlformats.org/presentationml/2006/ole">
            <p:oleObj spid="_x0000_s28674" name="文档" r:id="rId7" imgW="3924863" imgH="2316653" progId="Word.Document.12">
              <p:embed/>
            </p:oleObj>
          </a:graphicData>
        </a:graphic>
      </p:graphicFrame>
      <p:sp>
        <p:nvSpPr>
          <p:cNvPr id="9" name="矩形 8"/>
          <p:cNvSpPr/>
          <p:nvPr/>
        </p:nvSpPr>
        <p:spPr>
          <a:xfrm>
            <a:off x="1770017" y="2274903"/>
            <a:ext cx="575118" cy="3070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270850" y="2672324"/>
            <a:ext cx="575118" cy="3070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133208" y="2678773"/>
            <a:ext cx="575118" cy="3070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078344" y="2678773"/>
            <a:ext cx="547205" cy="3070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525892" y="3727918"/>
            <a:ext cx="819243" cy="3070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720238" y="4140948"/>
            <a:ext cx="1624897" cy="3070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483768" y="3317642"/>
            <a:ext cx="575118" cy="3070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5325684" y="3737364"/>
            <a:ext cx="326436" cy="3070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2504169" y="4140948"/>
            <a:ext cx="1923815" cy="3070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6133208" y="4350897"/>
            <a:ext cx="575118" cy="3070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1814870" y="5199296"/>
            <a:ext cx="575118" cy="3070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701165" y="5600126"/>
            <a:ext cx="1068851" cy="3070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3879844" y="4789020"/>
            <a:ext cx="575118" cy="3070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779377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251520" y="764704"/>
            <a:ext cx="964608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1259632" y="764704"/>
            <a:ext cx="964608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14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自主测试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圆角矩形 17">
            <a:hlinkClick r:id="rId2" action="ppaction://hlinksldjump"/>
          </p:cNvPr>
          <p:cNvSpPr/>
          <p:nvPr/>
        </p:nvSpPr>
        <p:spPr>
          <a:xfrm>
            <a:off x="3284585" y="764704"/>
            <a:ext cx="439319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一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9" name="圆角矩形 18">
            <a:hlinkClick r:id="rId4" action="ppaction://hlinksldjump"/>
          </p:cNvPr>
          <p:cNvSpPr/>
          <p:nvPr/>
        </p:nvSpPr>
        <p:spPr>
          <a:xfrm>
            <a:off x="382064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二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0" name="圆角矩形 19">
            <a:hlinkClick r:id="rId5" action="ppaction://hlinksldjump"/>
          </p:cNvPr>
          <p:cNvSpPr/>
          <p:nvPr/>
        </p:nvSpPr>
        <p:spPr>
          <a:xfrm>
            <a:off x="435670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三</a:t>
            </a:r>
            <a:endParaRPr lang="en-US" altLang="zh-CN" sz="1400" dirty="0" smtClean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08000" y="2476952"/>
            <a:ext cx="8128000" cy="2158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8427177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圆角矩形 10">
            <a:hlinkClick r:id="rId2" action="ppaction://hlinksldjump"/>
          </p:cNvPr>
          <p:cNvSpPr/>
          <p:nvPr/>
        </p:nvSpPr>
        <p:spPr>
          <a:xfrm>
            <a:off x="251520" y="764704"/>
            <a:ext cx="964608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圆角矩形 11">
            <a:hlinkClick r:id="rId3" action="ppaction://hlinksldjump"/>
          </p:cNvPr>
          <p:cNvSpPr/>
          <p:nvPr/>
        </p:nvSpPr>
        <p:spPr>
          <a:xfrm>
            <a:off x="1259632" y="764704"/>
            <a:ext cx="964608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14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自主测试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5" name="圆角矩形 24">
            <a:hlinkClick r:id="rId2" action="ppaction://hlinksldjump"/>
          </p:cNvPr>
          <p:cNvSpPr/>
          <p:nvPr/>
        </p:nvSpPr>
        <p:spPr>
          <a:xfrm>
            <a:off x="328458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一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6" name="圆角矩形 25">
            <a:hlinkClick r:id="rId4" action="ppaction://hlinksldjump"/>
          </p:cNvPr>
          <p:cNvSpPr/>
          <p:nvPr/>
        </p:nvSpPr>
        <p:spPr>
          <a:xfrm>
            <a:off x="3820645" y="764704"/>
            <a:ext cx="439319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二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7" name="圆角矩形 26">
            <a:hlinkClick r:id="rId5" action="ppaction://hlinksldjump"/>
          </p:cNvPr>
          <p:cNvSpPr/>
          <p:nvPr/>
        </p:nvSpPr>
        <p:spPr>
          <a:xfrm>
            <a:off x="435670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三</a:t>
            </a:r>
            <a:endParaRPr lang="en-US" altLang="zh-CN" sz="1400" dirty="0" smtClean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18414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二、内能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定义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物体内部所有分子热运动的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动能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与分子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势能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的总和。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主要影响因素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温度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温度升高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内能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增大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温度降低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内能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减小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质量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在温度相同、物态相同的情况下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质量大的物体内能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大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特点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一切物体都具有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内能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改变方法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热传递。</a:t>
            </a:r>
            <a:r>
              <a:rPr lang="zh-CN" altLang="zh-CN" sz="2200" i="1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热量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在热传递过程中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传递的能量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的多少。</a:t>
            </a:r>
            <a:r>
              <a:rPr lang="zh-CN" altLang="zh-CN" sz="2200" i="1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条件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存在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温度差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zh-CN" altLang="zh-CN" sz="2200" i="1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规律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物体吸热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内能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增大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物体放热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内能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减小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做功。</a:t>
            </a:r>
            <a:r>
              <a:rPr lang="zh-CN" altLang="zh-CN" sz="2200" i="1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规律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对物体做功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物体内能会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增大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物体对外做功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物体内能会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减小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zh-CN" altLang="zh-CN" sz="2200" i="1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内能和其他形式能的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转化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212906" y="1934410"/>
            <a:ext cx="57511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601884" y="1934410"/>
            <a:ext cx="57511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574892" y="2741578"/>
            <a:ext cx="57511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940152" y="2741578"/>
            <a:ext cx="57511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8039270" y="3140968"/>
            <a:ext cx="27714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843808" y="3943942"/>
            <a:ext cx="57511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5259422" y="4742722"/>
            <a:ext cx="140081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498374" y="5158814"/>
            <a:ext cx="84137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5292080" y="5153743"/>
            <a:ext cx="57511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7668344" y="5153743"/>
            <a:ext cx="57511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5786794" y="5557327"/>
            <a:ext cx="57511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1681904" y="5949280"/>
            <a:ext cx="57511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5970713" y="5949280"/>
            <a:ext cx="57511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871838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圆角矩形 10">
            <a:hlinkClick r:id="rId2" action="ppaction://hlinksldjump"/>
          </p:cNvPr>
          <p:cNvSpPr/>
          <p:nvPr/>
        </p:nvSpPr>
        <p:spPr>
          <a:xfrm>
            <a:off x="251520" y="764704"/>
            <a:ext cx="964608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圆角矩形 11">
            <a:hlinkClick r:id="rId3" action="ppaction://hlinksldjump"/>
          </p:cNvPr>
          <p:cNvSpPr/>
          <p:nvPr/>
        </p:nvSpPr>
        <p:spPr>
          <a:xfrm>
            <a:off x="1259632" y="764704"/>
            <a:ext cx="964608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14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自主测试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5" name="圆角矩形 24">
            <a:hlinkClick r:id="rId2" action="ppaction://hlinksldjump"/>
          </p:cNvPr>
          <p:cNvSpPr/>
          <p:nvPr/>
        </p:nvSpPr>
        <p:spPr>
          <a:xfrm>
            <a:off x="328458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一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6" name="圆角矩形 25">
            <a:hlinkClick r:id="rId4" action="ppaction://hlinksldjump"/>
          </p:cNvPr>
          <p:cNvSpPr/>
          <p:nvPr/>
        </p:nvSpPr>
        <p:spPr>
          <a:xfrm>
            <a:off x="3820645" y="764704"/>
            <a:ext cx="439319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二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7" name="圆角矩形 26">
            <a:hlinkClick r:id="rId5" action="ppaction://hlinksldjump"/>
          </p:cNvPr>
          <p:cNvSpPr/>
          <p:nvPr/>
        </p:nvSpPr>
        <p:spPr>
          <a:xfrm>
            <a:off x="435670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三</a:t>
            </a:r>
            <a:endParaRPr lang="en-US" altLang="zh-CN" sz="1400" dirty="0" smtClean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08000" y="2485646"/>
            <a:ext cx="8128000" cy="2140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5190531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251520" y="764704"/>
            <a:ext cx="964608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1259632" y="764704"/>
            <a:ext cx="964608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14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自主测试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328458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一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7" name="圆角矩形 16">
            <a:hlinkClick r:id="rId4" action="ppaction://hlinksldjump"/>
          </p:cNvPr>
          <p:cNvSpPr/>
          <p:nvPr/>
        </p:nvSpPr>
        <p:spPr>
          <a:xfrm>
            <a:off x="382064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二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圆角矩形 17">
            <a:hlinkClick r:id="rId5" action="ppaction://hlinksldjump"/>
          </p:cNvPr>
          <p:cNvSpPr/>
          <p:nvPr/>
        </p:nvSpPr>
        <p:spPr>
          <a:xfrm>
            <a:off x="4356705" y="764704"/>
            <a:ext cx="439319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三</a:t>
            </a:r>
            <a:endParaRPr lang="en-US" altLang="zh-CN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294804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三、比热容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定义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一定质量的某种物质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在温度升高时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吸收的热量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与它的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质量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升高的温度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乘积之比。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物理意义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反映物质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吸、</a:t>
            </a:r>
            <a:r>
              <a:rPr lang="zh-CN" altLang="zh-CN" sz="2200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放热</a:t>
            </a:r>
            <a:r>
              <a:rPr lang="zh-CN" altLang="en-US" sz="2200" u="sng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能力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大小。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单位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J/(kg·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NEU-BZ-S92"/>
                <a:cs typeface="宋体" panose="02010600030101010101" pitchFamily="2" charset="-122"/>
              </a:rPr>
              <a:t>℃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热量计算公式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吸热公式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i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zh-CN" altLang="zh-CN" sz="2200" baseline="-2500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吸</a:t>
            </a:r>
            <a:r>
              <a:rPr lang="en-US" altLang="zh-CN" sz="2200" i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=cm</a:t>
            </a:r>
            <a:r>
              <a:rPr lang="en-US" altLang="zh-CN" sz="220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t-t</a:t>
            </a:r>
            <a:r>
              <a:rPr lang="en-US" altLang="zh-CN" sz="2200" baseline="-2500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放热公式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i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zh-CN" altLang="zh-CN" sz="2200" baseline="-2500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放</a:t>
            </a:r>
            <a:r>
              <a:rPr lang="en-US" altLang="zh-CN" sz="2200" i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=cm</a:t>
            </a:r>
            <a:r>
              <a:rPr lang="en-US" altLang="zh-CN" sz="220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200" baseline="-2500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-t</a:t>
            </a:r>
            <a:r>
              <a:rPr lang="en-US" altLang="zh-CN" sz="220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103266" y="2132856"/>
            <a:ext cx="1484958" cy="3291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359486" y="2101144"/>
            <a:ext cx="57511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189719" y="2101144"/>
            <a:ext cx="57511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58456" y="2514668"/>
            <a:ext cx="1154995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947054" y="3321550"/>
            <a:ext cx="174419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722261" y="4116344"/>
            <a:ext cx="1213907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397814" y="4973826"/>
            <a:ext cx="145410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2389988" y="5411789"/>
            <a:ext cx="145410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2400874" y="5340480"/>
            <a:ext cx="1512168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2400874" y="5817196"/>
            <a:ext cx="1512168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5608428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251520" y="764704"/>
            <a:ext cx="964608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1259632" y="764704"/>
            <a:ext cx="964608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14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自主测试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328458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一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7" name="圆角矩形 16">
            <a:hlinkClick r:id="rId4" action="ppaction://hlinksldjump"/>
          </p:cNvPr>
          <p:cNvSpPr/>
          <p:nvPr/>
        </p:nvSpPr>
        <p:spPr>
          <a:xfrm>
            <a:off x="382064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二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圆角矩形 17">
            <a:hlinkClick r:id="rId5" action="ppaction://hlinksldjump"/>
          </p:cNvPr>
          <p:cNvSpPr/>
          <p:nvPr/>
        </p:nvSpPr>
        <p:spPr>
          <a:xfrm>
            <a:off x="4356705" y="764704"/>
            <a:ext cx="439319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三</a:t>
            </a:r>
            <a:endParaRPr lang="en-US" altLang="zh-CN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177429"/>
            <a:ext cx="8128000" cy="288226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水的比热容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水的比热容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 u="sng" baseline="3000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J/(kg·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NEU-BZ-S92"/>
                <a:cs typeface="宋体" panose="02010600030101010101" pitchFamily="2" charset="-122"/>
              </a:rPr>
              <a:t>℃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物理意义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:1 kg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水温度升高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或降低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)1 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℃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所吸收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或放出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的热量是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 u="sng" baseline="3000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J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应用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汽车发动机的冷却系统、冬季供热用的散热器、暖水袋、水稻育苗时采取傍晚灌水与第二天早上放水的做法来对秧苗保温等。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08000" y="4005064"/>
            <a:ext cx="8128000" cy="2233521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3160304" y="1620292"/>
            <a:ext cx="2131776" cy="3291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85256" y="2418399"/>
            <a:ext cx="1209265" cy="3291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878126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theme/theme1.xml><?xml version="1.0" encoding="utf-8"?>
<a:theme xmlns:a="http://schemas.openxmlformats.org/drawingml/2006/main" name="初中总复习模板">
  <a:themeElements>
    <a:clrScheme name="图钉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初中总复习模板</Template>
  <TotalTime>53</TotalTime>
  <Words>2299</Words>
  <Application>Microsoft Office PowerPoint</Application>
  <PresentationFormat>全屏显示(4:3)</PresentationFormat>
  <Paragraphs>231</Paragraphs>
  <Slides>30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2" baseType="lpstr">
      <vt:lpstr>初中总复习模板</vt:lpstr>
      <vt:lpstr>文档</vt:lpstr>
      <vt:lpstr>第四单元　热和能　内能</vt:lpstr>
      <vt:lpstr>第13课时　热和能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物理备课大师【全免费】</dc:title>
  <dc:creator>物理备课大师【全免费】</dc:creator>
  <dc:description>物理备课大师【全免费】</dc:description>
  <cp:lastModifiedBy>china</cp:lastModifiedBy>
  <cp:revision>物理备课大师【全免费】</cp:revision>
  <dcterms:created xsi:type="dcterms:W3CDTF">2014-10-27T02:28:17Z</dcterms:created>
  <dcterms:modified xsi:type="dcterms:W3CDTF">2017-10-15T16:09:04Z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物理备课大师【全免费】</vt:lpwstr>
  </property>
</Properties>
</file>