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93" r:id="rId2"/>
    <p:sldId id="294" r:id="rId3"/>
    <p:sldId id="295" r:id="rId4"/>
    <p:sldId id="296" r:id="rId5"/>
    <p:sldId id="297" r:id="rId6"/>
    <p:sldId id="298" r:id="rId7"/>
    <p:sldId id="299" r:id="rId8"/>
    <p:sldId id="300" r:id="rId9"/>
    <p:sldId id="301" r:id="rId10"/>
    <p:sldId id="302" r:id="rId11"/>
    <p:sldId id="303" r:id="rId12"/>
    <p:sldId id="304" r:id="rId13"/>
    <p:sldId id="305" r:id="rId14"/>
    <p:sldId id="306" r:id="rId15"/>
    <p:sldId id="307" r:id="rId16"/>
    <p:sldId id="308" r:id="rId17"/>
    <p:sldId id="309" r:id="rId18"/>
    <p:sldId id="310" r:id="rId19"/>
    <p:sldId id="311" r:id="rId20"/>
    <p:sldId id="312" r:id="rId21"/>
    <p:sldId id="313" r:id="rId22"/>
    <p:sldId id="314" r:id="rId23"/>
    <p:sldId id="315" r:id="rId24"/>
    <p:sldId id="316" r:id="rId25"/>
    <p:sldId id="317" r:id="rId26"/>
    <p:sldId id="318" r:id="rId27"/>
    <p:sldId id="319" r:id="rId28"/>
    <p:sldId id="320" r:id="rId29"/>
    <p:sldId id="321" r:id="rId30"/>
    <p:sldId id="322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1791">
          <p15:clr>
            <a:srgbClr val="A4A3A4"/>
          </p15:clr>
        </p15:guide>
        <p15:guide id="3" pos="460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B95F"/>
    <a:srgbClr val="E8E8E8"/>
    <a:srgbClr val="F7F7F7"/>
    <a:srgbClr val="017DC7"/>
    <a:srgbClr val="F5F5F5"/>
    <a:srgbClr val="4F81B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1488" y="-102"/>
      </p:cViewPr>
      <p:guideLst>
        <p:guide orient="horz" pos="2160"/>
        <p:guide pos="1791"/>
        <p:guide pos="46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A383CF-BE04-4D93-BA51-EC3B92CCBE7A}" type="datetimeFigureOut">
              <a:rPr lang="zh-CN" altLang="en-US" smtClean="0"/>
              <a:pPr/>
              <a:t>2017-10-16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315FC6-FC40-408A-BC9E-821973BCEE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85944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1_仅标题"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 userDrawn="1"/>
        </p:nvSpPr>
        <p:spPr>
          <a:xfrm>
            <a:off x="971600" y="2708920"/>
            <a:ext cx="7338738" cy="1008112"/>
          </a:xfrm>
          <a:prstGeom prst="round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5656" y="2708920"/>
            <a:ext cx="6696744" cy="1008112"/>
          </a:xfrm>
          <a:prstGeom prst="rect">
            <a:avLst/>
          </a:prstGeom>
        </p:spPr>
        <p:txBody>
          <a:bodyPr anchor="ctr"/>
          <a:lstStyle>
            <a:lvl1pPr algn="l">
              <a:defRPr sz="28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723" y="3140968"/>
            <a:ext cx="161925" cy="1619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62607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9380305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基础自主导学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434145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4564207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突破核心考点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478344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 userDrawn="1"/>
        </p:nvSpPr>
        <p:spPr>
          <a:xfrm>
            <a:off x="5886639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考法探究突破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1818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102449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6BBF117-8A62-484E-B1A1-19B301F9787F}" type="datetimeFigureOut">
              <a:rPr lang="zh-CN" altLang="en-US" smtClean="0"/>
              <a:pPr/>
              <a:t>2017-10-16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2D1088F-7570-48BA-BC40-D11F25FB6C2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918665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4820534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1731710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646101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hyperlink" Target="http://www.zhyh.org/" TargetMode="Externa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288356"/>
            <a:ext cx="9144000" cy="391264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6746488"/>
            <a:ext cx="9144000" cy="138896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12" tooltip="点击访问志鸿优化网"/>
          </p:cNvPr>
          <p:cNvSpPr/>
          <p:nvPr/>
        </p:nvSpPr>
        <p:spPr>
          <a:xfrm>
            <a:off x="7380312" y="476672"/>
            <a:ext cx="1296144" cy="288032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79280" y="6567025"/>
            <a:ext cx="504056" cy="304159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chemeClr val="bg1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 smtClean="0">
              <a:solidFill>
                <a:schemeClr val="bg1"/>
              </a:solidFill>
            </a:endParaRPr>
          </a:p>
        </p:txBody>
      </p:sp>
      <p:sp>
        <p:nvSpPr>
          <p:cNvPr id="3" name="同侧圆角矩形 2">
            <a:hlinkClick r:id="rId13" action="ppaction://hlinksldjump"/>
          </p:cNvPr>
          <p:cNvSpPr/>
          <p:nvPr/>
        </p:nvSpPr>
        <p:spPr>
          <a:xfrm>
            <a:off x="3240278" y="373440"/>
            <a:ext cx="1250217" cy="306180"/>
          </a:xfrm>
          <a:prstGeom prst="round2Same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17DC7"/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基础自主导学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同侧圆角矩形 11">
            <a:hlinkClick r:id="rId14" action="ppaction://hlinksldjump"/>
          </p:cNvPr>
          <p:cNvSpPr/>
          <p:nvPr/>
        </p:nvSpPr>
        <p:spPr>
          <a:xfrm>
            <a:off x="4563590" y="373440"/>
            <a:ext cx="1250217" cy="306180"/>
          </a:xfrm>
          <a:prstGeom prst="round2Same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17DC7"/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突破核心考点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7549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2.xml"/><Relationship Id="rId7" Type="http://schemas.openxmlformats.org/officeDocument/2006/relationships/slide" Target="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Relationship Id="rId9" Type="http://schemas.openxmlformats.org/officeDocument/2006/relationships/package" Target="../embeddings/Microsoft_Office_Word___3.docx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slide" Target="slide8.xml"/><Relationship Id="rId7" Type="http://schemas.openxmlformats.org/officeDocument/2006/relationships/slide" Target="slide1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Relationship Id="rId9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slide" Target="slide1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2.xml"/><Relationship Id="rId7" Type="http://schemas.openxmlformats.org/officeDocument/2006/relationships/slide" Target="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Relationship Id="rId9" Type="http://schemas.openxmlformats.org/officeDocument/2006/relationships/package" Target="../embeddings/Microsoft_Office_Word___4.docx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slide" Target="slide8.xml"/><Relationship Id="rId7" Type="http://schemas.openxmlformats.org/officeDocument/2006/relationships/slide" Target="slide1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2.xml"/><Relationship Id="rId7" Type="http://schemas.openxmlformats.org/officeDocument/2006/relationships/slide" Target="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Relationship Id="rId9" Type="http://schemas.openxmlformats.org/officeDocument/2006/relationships/package" Target="../embeddings/Microsoft_Office_Word___5.docx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2.xml"/><Relationship Id="rId7" Type="http://schemas.openxmlformats.org/officeDocument/2006/relationships/slide" Target="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Relationship Id="rId9" Type="http://schemas.openxmlformats.org/officeDocument/2006/relationships/package" Target="../embeddings/Microsoft_Office_Word___6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jpeg"/><Relationship Id="rId4" Type="http://schemas.openxmlformats.org/officeDocument/2006/relationships/slide" Target="slide2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slide" Target="slide2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7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7.jpeg"/><Relationship Id="rId5" Type="http://schemas.openxmlformats.org/officeDocument/2006/relationships/slide" Target="slide29.xml"/><Relationship Id="rId4" Type="http://schemas.openxmlformats.org/officeDocument/2006/relationships/slide" Target="slide2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jpeg"/><Relationship Id="rId4" Type="http://schemas.openxmlformats.org/officeDocument/2006/relationships/slide" Target="slide2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Office_Word___8.docx"/><Relationship Id="rId5" Type="http://schemas.openxmlformats.org/officeDocument/2006/relationships/slide" Target="slide29.xml"/><Relationship Id="rId4" Type="http://schemas.openxmlformats.org/officeDocument/2006/relationships/slide" Target="slide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Office_Word___9.docx"/><Relationship Id="rId5" Type="http://schemas.openxmlformats.org/officeDocument/2006/relationships/slide" Target="slide29.xml"/><Relationship Id="rId4" Type="http://schemas.openxmlformats.org/officeDocument/2006/relationships/slide" Target="slide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0.vml"/><Relationship Id="rId6" Type="http://schemas.openxmlformats.org/officeDocument/2006/relationships/package" Target="../embeddings/Microsoft_Office_Word___10.docx"/><Relationship Id="rId5" Type="http://schemas.openxmlformats.org/officeDocument/2006/relationships/slide" Target="slide29.xml"/><Relationship Id="rId4" Type="http://schemas.openxmlformats.org/officeDocument/2006/relationships/slide" Target="slide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1.vml"/><Relationship Id="rId6" Type="http://schemas.openxmlformats.org/officeDocument/2006/relationships/package" Target="../embeddings/Microsoft_Office_Word___11.docx"/><Relationship Id="rId5" Type="http://schemas.openxmlformats.org/officeDocument/2006/relationships/slide" Target="slide29.xml"/><Relationship Id="rId4" Type="http://schemas.openxmlformats.org/officeDocument/2006/relationships/slide" Target="slide2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7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2.vml"/><Relationship Id="rId6" Type="http://schemas.openxmlformats.org/officeDocument/2006/relationships/package" Target="../embeddings/Microsoft_Office_Word___12.docx"/><Relationship Id="rId5" Type="http://schemas.openxmlformats.org/officeDocument/2006/relationships/slide" Target="slide29.xml"/><Relationship Id="rId4" Type="http://schemas.openxmlformats.org/officeDocument/2006/relationships/slide" Target="slide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slide" Target="slide5.xml"/><Relationship Id="rId5" Type="http://schemas.openxmlformats.org/officeDocument/2006/relationships/slide" Target="slide3.xml"/><Relationship Id="rId4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5.xml"/><Relationship Id="rId5" Type="http://schemas.openxmlformats.org/officeDocument/2006/relationships/slide" Target="slide3.xml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slide" Target="slide1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slide" Target="slide8.xml"/><Relationship Id="rId7" Type="http://schemas.openxmlformats.org/officeDocument/2006/relationships/slide" Target="slide1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第</a:t>
            </a:r>
            <a:r>
              <a:rPr lang="en-US" altLang="zh-CN" b="1"/>
              <a:t>10</a:t>
            </a:r>
            <a:r>
              <a:rPr lang="zh-CN" altLang="zh-CN"/>
              <a:t>课时　浮力</a:t>
            </a:r>
          </a:p>
        </p:txBody>
      </p:sp>
    </p:spTree>
    <p:extLst>
      <p:ext uri="{BB962C8B-B14F-4D97-AF65-F5344CB8AC3E}">
        <p14:creationId xmlns:p14="http://schemas.microsoft.com/office/powerpoint/2010/main" xmlns="" val="33704785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4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5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6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7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椭圆 21">
            <a:hlinkClick r:id="rId8" action="ppaction://hlinksldjump"/>
          </p:cNvPr>
          <p:cNvSpPr/>
          <p:nvPr/>
        </p:nvSpPr>
        <p:spPr>
          <a:xfrm>
            <a:off x="4966578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96752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小瓷碗漂浮在水面上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倾斜后能沉入水底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对这一情景分析正确的是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小瓷碗能沉入水底是因为它的重力变大了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小瓷碗漂浮时受到的浮力小于它的重力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小瓷碗浸没时和漂浮时相比所受的浮力变小了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小瓷碗下沉过程中浮力大于重力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由于瓷碗浸没时是下沉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浮力小于重力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漂浮时与瓷碗重力相等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所以小瓷碗浸没时和漂浮时相比所受的浮力变小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47374213"/>
              </p:ext>
            </p:extLst>
          </p:nvPr>
        </p:nvGraphicFramePr>
        <p:xfrm>
          <a:off x="508000" y="1543640"/>
          <a:ext cx="8128000" cy="925465"/>
        </p:xfrm>
        <a:graphic>
          <a:graphicData uri="http://schemas.openxmlformats.org/presentationml/2006/ole">
            <p:oleObj spid="_x0000_s30722" name="文档" r:id="rId9" imgW="3847376" imgH="43866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575669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椭圆 21">
            <a:hlinkClick r:id="rId7" action="ppaction://hlinksldjump"/>
          </p:cNvPr>
          <p:cNvSpPr/>
          <p:nvPr/>
        </p:nvSpPr>
        <p:spPr>
          <a:xfrm>
            <a:off x="4966578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02338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探究浮力的大小跟哪些因素有关实验的部分操作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装置静止时测力计指针的位置如图所示。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M99A.eps" descr="id:2147495546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1115616" y="2492896"/>
            <a:ext cx="3540470" cy="2736304"/>
          </a:xfrm>
          <a:prstGeom prst="rect">
            <a:avLst/>
          </a:prstGeom>
        </p:spPr>
      </p:pic>
      <p:pic>
        <p:nvPicPr>
          <p:cNvPr id="14" name="M99B.eps" descr="id:2147495553;FounderCES"/>
          <p:cNvPicPr/>
          <p:nvPr/>
        </p:nvPicPr>
        <p:blipFill>
          <a:blip r:embed="rId9"/>
          <a:stretch>
            <a:fillRect/>
          </a:stretch>
        </p:blipFill>
        <p:spPr>
          <a:xfrm>
            <a:off x="4951973" y="2492896"/>
            <a:ext cx="3782656" cy="2678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80780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椭圆 21">
            <a:hlinkClick r:id="rId7" action="ppaction://hlinksldjump"/>
          </p:cNvPr>
          <p:cNvSpPr/>
          <p:nvPr/>
        </p:nvSpPr>
        <p:spPr>
          <a:xfrm>
            <a:off x="4966578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图中测力计的示数为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所示实验可得出的结论是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在液体密度相同时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物体所受浮力的大小跟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所示实验得出的结论是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由图中提供的数据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可以求出盐水的密度为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物体排开液体的体积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物体排开液体体积相等时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浮力大小与液体密度有关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1838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4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5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6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7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椭圆 21">
            <a:hlinkClick r:id="rId8" action="ppaction://hlinksldjump"/>
          </p:cNvPr>
          <p:cNvSpPr/>
          <p:nvPr/>
        </p:nvSpPr>
        <p:spPr>
          <a:xfrm>
            <a:off x="4966578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65229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其分度值为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示数为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N;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所示实验可知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物体排开液体的密度相同而排开液体的体积不同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物体受到的浮力不同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由此可知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在液体密度相同的情况下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物体受到的浮力与物体排开液体的体积有关。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所示实验可知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物体排开液体的体积相同而液体密度不同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物体受到的浮力不同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由此可知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在物体排开液体体积相同的情况下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物体受到的浮力与液体密度有关。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所示实验可知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物体浸没在水中受到的浮力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所示实验可知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物体浸没在盐水中受到的浮力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设物体体积为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由浮力公式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zh-CN" altLang="zh-CN" sz="2200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'=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盐水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则盐水的</a:t>
            </a: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密度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55732003"/>
              </p:ext>
            </p:extLst>
          </p:nvPr>
        </p:nvGraphicFramePr>
        <p:xfrm>
          <a:off x="206490" y="5828996"/>
          <a:ext cx="8128000" cy="840364"/>
        </p:xfrm>
        <a:graphic>
          <a:graphicData uri="http://schemas.openxmlformats.org/presentationml/2006/ole">
            <p:oleObj spid="_x0000_s31746" name="文档" r:id="rId9" imgW="3839157" imgH="39679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35632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椭圆 21">
            <a:hlinkClick r:id="rId7" action="ppaction://hlinksldjump"/>
          </p:cNvPr>
          <p:cNvSpPr/>
          <p:nvPr/>
        </p:nvSpPr>
        <p:spPr>
          <a:xfrm>
            <a:off x="4966578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85258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小明同学对一个金属块进行了两次测量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第一次如图甲所示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用细线系住金属块挂在弹簧测力计上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弹簧测力计的读数为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。第二次如图乙所示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让金属块浸没在盛水的杯子中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这时弹簧测力计的读数为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M100.eps" descr="id:2147495560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3794808" y="2745403"/>
            <a:ext cx="1441769" cy="2810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8807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4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5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6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7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椭圆 21">
            <a:hlinkClick r:id="rId8" action="ppaction://hlinksldjump"/>
          </p:cNvPr>
          <p:cNvSpPr/>
          <p:nvPr/>
        </p:nvSpPr>
        <p:spPr>
          <a:xfrm>
            <a:off x="4966578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60169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求金属块在水中受到的浮力。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求金属块的体积。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通过进一步计算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结合下表所列的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某些金属的密度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说明金属块是何种金属。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64032049"/>
              </p:ext>
            </p:extLst>
          </p:nvPr>
        </p:nvGraphicFramePr>
        <p:xfrm>
          <a:off x="508000" y="3573016"/>
          <a:ext cx="8128000" cy="1639512"/>
        </p:xfrm>
        <a:graphic>
          <a:graphicData uri="http://schemas.openxmlformats.org/presentationml/2006/ole">
            <p:oleObj spid="_x0000_s32770" name="文档" r:id="rId9" imgW="3896414" imgH="78566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07064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4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5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6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7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椭圆 21">
            <a:hlinkClick r:id="rId8" action="ppaction://hlinksldjump"/>
          </p:cNvPr>
          <p:cNvSpPr/>
          <p:nvPr/>
        </p:nvSpPr>
        <p:spPr>
          <a:xfrm>
            <a:off x="4966578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13858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(1)1 N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金属块的密度是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即此金属块是铝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金属块在水中受到的浮力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=G-F=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液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zh-CN" altLang="zh-CN" sz="2200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90743447"/>
              </p:ext>
            </p:extLst>
          </p:nvPr>
        </p:nvGraphicFramePr>
        <p:xfrm>
          <a:off x="620464" y="2848394"/>
          <a:ext cx="8128000" cy="3162008"/>
        </p:xfrm>
        <a:graphic>
          <a:graphicData uri="http://schemas.openxmlformats.org/presentationml/2006/ole">
            <p:oleObj spid="_x0000_s33794" name="文档" r:id="rId9" imgW="3847376" imgH="149771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317010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118414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利用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控制变量法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探究影响浮力大小的因素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探究浮力大小跟哪些因素有关时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控制变量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的思想去分析和设计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具体采用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称重法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来进行探究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既能从弹簧测力计示数的变化中体现浮力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同时还能准确地测出浮力的大小。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在探究浮力的大小与什么因素有关的实验中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同学们提出了如下猜想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可能与物体的密度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可能与液体的密度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可能与物体的体积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可能与物体浸在液体中的体积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可能与物体浸在液体中的深度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小明所在的实验小组得到的实验器材有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柱形铁块一个、弹簧测力计一个、一杯水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足够多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、细线。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9706344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5" name="n40.eps" descr="id:2147495582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3491880" y="1087895"/>
            <a:ext cx="778629" cy="2317581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508000" y="3501008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只用这些器材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他们可以验证上述猜想中的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填序号即可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是否正确。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他们在验证猜想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先让铁块静止在如图所示的位置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读出测力计的示数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接着向下移动测力计和铁块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铁块始终没有碰到杯底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待铁块处于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状态时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再读出测力计的示数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。继续增大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重复上述操作。若每次测量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测力计的示数都相等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说明猜想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94529779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因为器材中只有一个铁块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所以无法探究浮力与物体密度及体积的关系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不能验证猜想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题目中只给出了一杯水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所以无法探究浮力与液体密度的关系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不能验证猜想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可以在实验中改变物体浸在液体中的体积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所以可以验证猜想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由题图知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物体完全浸没在水中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在实验过程中要保持物体静止时的读数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不受液体阻力的影响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=G-F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。通过实验发现每次测量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测力计的示数都相等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说明所受的浮力不变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即浸没在液体中的物体所受的浮力与物体浸在液体中的深度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所以猜想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(1)D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静止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4927937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22800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一、浮力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浸在液体中的物体受到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向上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竖直向上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决定浮力大小的因素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浮力大小与物体排开液体的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体积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液体的密度相同时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排开液体的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体积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浮力就越大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浮力大小与液体的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密度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物体排开液体的体积相等时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液体的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密度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浮力就越大。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8000" y="4005064"/>
            <a:ext cx="8128000" cy="210879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493300" y="1524134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03288" y="1938604"/>
            <a:ext cx="114051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331022" y="2337994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83968" y="2737384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703078" y="3140968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165234" y="3140968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51857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1716416"/>
            <a:ext cx="8128000" cy="3679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1784546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063622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浮力的大小跟哪些因素有关的实验。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实验器材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体积相同的甲、乙两物体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盐水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一杯水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一杯盐水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细绳。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小明利用上述器材完成实验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记录数据如下表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触类旁通1H.eps" descr="id:2147492849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844100" y="1199826"/>
            <a:ext cx="1584176" cy="275339"/>
          </a:xfrm>
          <a:prstGeom prst="rect">
            <a:avLst/>
          </a:prstGeom>
        </p:spPr>
      </p:pic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71988214"/>
              </p:ext>
            </p:extLst>
          </p:nvPr>
        </p:nvGraphicFramePr>
        <p:xfrm>
          <a:off x="724024" y="2708920"/>
          <a:ext cx="7592392" cy="4176744"/>
        </p:xfrm>
        <a:graphic>
          <a:graphicData uri="http://schemas.openxmlformats.org/presentationml/2006/ole">
            <p:oleObj spid="_x0000_s34818" name="文档" r:id="rId7" imgW="3896414" imgH="214310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38202533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97936"/>
            <a:ext cx="7016328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次实验中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弹簧测力计的示数如图所示。这个弹簧测力计的分度值为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表格中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的数据为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N,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的数据为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m101.eps" descr="id:2147495604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7452320" y="1533162"/>
            <a:ext cx="656139" cy="2490315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508000" y="2778319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分析比较第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能够得到物体在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液体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受到的浮力大小与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　　　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分析比较第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能够得到物体在液体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的浮力大小与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探究物体在液体中受到的浮力大小与物体本身密度的关系时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应分析比较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两次实验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根据实验数据可知物体在液体中受到的浮力大小与物体密度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0323080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95536" y="1151565"/>
            <a:ext cx="8456488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排开液体的体积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液体的密度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无关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弹簧测力计的分度值是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物体浸在液体中时弹簧测力计的示数为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物体浸在液体中所受的浮力为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=G-F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拉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N-2.8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N=1.2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分析比较第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次实验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其他因素都相同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只有排开液体的体积不同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所以得到物体在液体中受到的浮力大小与排开液体的体积有关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分析比较第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次实验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其他因素都相同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只有排开液体的密度不同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能够得到物体在液体中受到的浮力大小与液体的密度有关。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探究物体在液体中受到的浮力大小与物体本身密度的关系时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可选择排开液体体积相同、液体密度相同但物体密度不同的操作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操作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符合要求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通过计算浮力两次都为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所以物体在同种液体中受到的浮力大小与物体密度无关。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9646888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697304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关于浮力的计算问题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称重法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把物体挂在弹簧测力计下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记下示数为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等于物体的重力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再把物体浸入液体中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记下测力计示数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=G-F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197837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0808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放在水平面上装满水的一溢水杯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水深为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cm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。弹簧测力计挂着重为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的物块。现将物块浸没在装满水的溢水杯中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静止后溢出水的质量为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kg(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弹簧测力计的示数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物块的密度。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99826207"/>
              </p:ext>
            </p:extLst>
          </p:nvPr>
        </p:nvGraphicFramePr>
        <p:xfrm>
          <a:off x="508000" y="2976249"/>
          <a:ext cx="8128000" cy="1606153"/>
        </p:xfrm>
        <a:graphic>
          <a:graphicData uri="http://schemas.openxmlformats.org/presentationml/2006/ole">
            <p:oleObj spid="_x0000_s35842" name="文档" r:id="rId6" imgW="3847376" imgH="76109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31780520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9798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物块受到</a:t>
            </a: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浮力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</a:t>
            </a:r>
            <a:r>
              <a:rPr lang="zh-CN" altLang="zh-CN" sz="2200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=m</a:t>
            </a:r>
            <a:r>
              <a:rPr lang="zh-CN" altLang="zh-CN" sz="2200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N/kg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弹簧测力计</a:t>
            </a: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读数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F=G-F</a:t>
            </a:r>
            <a:r>
              <a:rPr lang="zh-CN" altLang="zh-CN" sz="2200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</a:t>
            </a:r>
            <a:r>
              <a:rPr lang="zh-CN" altLang="zh-CN" sz="2200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zh-CN" altLang="zh-CN" sz="2200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zh-CN" altLang="zh-CN" sz="2200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物块的体积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(1)6 N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原理法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根据阿基米德原理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利用液体的密度、排开液体的体积计算。这是一个应用广泛、适用性强的普遍原理。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36869407"/>
              </p:ext>
            </p:extLst>
          </p:nvPr>
        </p:nvGraphicFramePr>
        <p:xfrm>
          <a:off x="332432" y="2586395"/>
          <a:ext cx="8128000" cy="1928054"/>
        </p:xfrm>
        <a:graphic>
          <a:graphicData uri="http://schemas.openxmlformats.org/presentationml/2006/ole">
            <p:oleObj spid="_x0000_s36866" name="文档" r:id="rId6" imgW="3847376" imgH="91330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5754112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93701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原理法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根据阿基米德原理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利用液体的密度、排开液体的体积计算。这是一个应用广泛、适用性强的普遍原理。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effectLst/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用手将一重力为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的物体全部压入水中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物体排开水的重力为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N,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此时物体受到的浮力为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放手后物体将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悬浮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待物体静止时所受浮力为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排开水的体积是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smtClean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受到的浮力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</a:t>
            </a:r>
            <a:r>
              <a:rPr lang="zh-CN" altLang="zh-CN" sz="2200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N;</a:t>
            </a: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物体重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所以放手后物体将上浮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待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物体静止时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漂浮在水面上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'=G=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此时排开水的体积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FF0000"/>
              </a:solidFill>
              <a:effectLst/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上浮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72209610"/>
              </p:ext>
            </p:extLst>
          </p:nvPr>
        </p:nvGraphicFramePr>
        <p:xfrm>
          <a:off x="312642" y="5013176"/>
          <a:ext cx="8128000" cy="840364"/>
        </p:xfrm>
        <a:graphic>
          <a:graphicData uri="http://schemas.openxmlformats.org/presentationml/2006/ole">
            <p:oleObj spid="_x0000_s37890" name="文档" r:id="rId6" imgW="3839157" imgH="39679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8206321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80671"/>
            <a:ext cx="8128000" cy="55092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平衡法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漂浮于液体表面或悬浮于液体中的物体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根据二力平衡的知识可知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。此方法适用于漂浮或悬浮的物体。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effectLst/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将一块石蜡分别放入足量的水和酒精中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当石蜡静止时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它排开水的体积与排开酒精的体积之比为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石蜡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酒精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kg/m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2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石蜡在水中漂浮在水面上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zh-CN" altLang="zh-CN" sz="2200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G=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石蜡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即得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zh-CN" altLang="zh-CN" sz="2200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石蜡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而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石蜡在酒精中会下沉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完全浸没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所以排开酒精的体积等于石蜡块的体积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因此石蜡块排开水的体积与排开酒精的体积之比为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32548962"/>
              </p:ext>
            </p:extLst>
          </p:nvPr>
        </p:nvGraphicFramePr>
        <p:xfrm>
          <a:off x="3133725" y="4310674"/>
          <a:ext cx="4730750" cy="781050"/>
        </p:xfrm>
        <a:graphic>
          <a:graphicData uri="http://schemas.openxmlformats.org/presentationml/2006/ole">
            <p:oleObj spid="_x0000_s38914" name="文档" r:id="rId6" imgW="2254034" imgH="36942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5265209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浮沉条件和阿基米德原理的综合运用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对于浮沉条件和阿基米德原理的综合应用问题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在近几年中考中经常出现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往往与密度、压强、二力平衡条件和杠杆等相结合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题目难度一般较大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但只要灵活运用各种方法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问题可以得到顺利解决。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525976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圆角矩形 25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圆角矩形 26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二、阿基米德原理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浸在液体中的物体受到向上的浮力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浮力的大小等于它排开的液体所受的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重力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 baseline="-250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排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推导式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ρ</a:t>
            </a:r>
            <a:r>
              <a:rPr lang="zh-CN" altLang="zh-CN" sz="2200" baseline="-250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液</a:t>
            </a:r>
            <a:r>
              <a:rPr lang="en-US" altLang="zh-CN" sz="2200" i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zh-CN" altLang="zh-CN" sz="2200" baseline="-250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排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适用范围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阿基米德原理适用于浸在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液体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气体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中的物体。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56722" y="3119758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2241882" y="3965714"/>
            <a:ext cx="48716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524064" y="4386876"/>
            <a:ext cx="88492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2261438" y="3576802"/>
            <a:ext cx="40346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524064" y="4005473"/>
            <a:ext cx="88492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331430" y="4332855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177948" y="4332855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7183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44341836"/>
              </p:ext>
            </p:extLst>
          </p:nvPr>
        </p:nvGraphicFramePr>
        <p:xfrm>
          <a:off x="508000" y="1052736"/>
          <a:ext cx="8128000" cy="1005941"/>
        </p:xfrm>
        <a:graphic>
          <a:graphicData uri="http://schemas.openxmlformats.org/presentationml/2006/ole">
            <p:oleObj spid="_x0000_s39938" name="文档" r:id="rId6" imgW="3847376" imgH="475727" progId="Word.Document.12">
              <p:embed/>
            </p:oleObj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18706847"/>
              </p:ext>
            </p:extLst>
          </p:nvPr>
        </p:nvGraphicFramePr>
        <p:xfrm>
          <a:off x="508000" y="1993362"/>
          <a:ext cx="8128000" cy="4251776"/>
        </p:xfrm>
        <a:graphic>
          <a:graphicData uri="http://schemas.openxmlformats.org/presentationml/2006/ole">
            <p:oleObj spid="_x0000_s39939" name="文档" r:id="rId7" imgW="3847376" imgH="2013022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761097" y="6222232"/>
            <a:ext cx="473398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液体的密度是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kg/m</a:t>
            </a:r>
            <a:r>
              <a:rPr lang="en-US" altLang="zh-CN" sz="2200" baseline="30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354883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圆角矩形 25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圆角矩形 26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8000" y="1772816"/>
            <a:ext cx="8128000" cy="3644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7919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6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144784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三、物体的浮沉条件及应用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浮沉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条件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11820166"/>
              </p:ext>
            </p:extLst>
          </p:nvPr>
        </p:nvGraphicFramePr>
        <p:xfrm>
          <a:off x="508000" y="2049647"/>
          <a:ext cx="8128000" cy="4918631"/>
        </p:xfrm>
        <a:graphic>
          <a:graphicData uri="http://schemas.openxmlformats.org/presentationml/2006/ole">
            <p:oleObj spid="_x0000_s28674" name="文档" r:id="rId7" imgW="3948631" imgH="2388666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1380373" y="3933056"/>
            <a:ext cx="190567" cy="2486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30997" y="3933056"/>
            <a:ext cx="190567" cy="2486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63389" y="3933056"/>
            <a:ext cx="190567" cy="2486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39074" y="3933056"/>
            <a:ext cx="190567" cy="2486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347654" y="3933056"/>
            <a:ext cx="320690" cy="2486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25943" y="4361970"/>
            <a:ext cx="190567" cy="2486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76567" y="4361970"/>
            <a:ext cx="190567" cy="2486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408959" y="4361970"/>
            <a:ext cx="190567" cy="2486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084644" y="4361970"/>
            <a:ext cx="190567" cy="2486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109858" y="4361970"/>
            <a:ext cx="205138" cy="2486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357803" y="5535457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038384" y="5928155"/>
            <a:ext cx="34198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128321" y="4901818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164523" y="4777171"/>
            <a:ext cx="575118" cy="289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325008" y="6022093"/>
            <a:ext cx="575118" cy="289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60842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5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6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49472"/>
            <a:ext cx="215603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悬浮和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漂浮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18271459"/>
              </p:ext>
            </p:extLst>
          </p:nvPr>
        </p:nvGraphicFramePr>
        <p:xfrm>
          <a:off x="508000" y="1844824"/>
          <a:ext cx="8128000" cy="4158051"/>
        </p:xfrm>
        <a:graphic>
          <a:graphicData uri="http://schemas.openxmlformats.org/presentationml/2006/ole">
            <p:oleObj spid="_x0000_s29698" name="文档" r:id="rId7" imgW="3910459" imgH="1999797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3504244" y="3514272"/>
            <a:ext cx="1124918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00192" y="3514272"/>
            <a:ext cx="1124918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04244" y="4209334"/>
            <a:ext cx="1124918" cy="280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300192" y="4209334"/>
            <a:ext cx="1124918" cy="280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75810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应用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轮船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空心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的办法增大可以利用的浮力。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潜水艇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靠改变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自身重力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来实现上浮和下潜。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气球和飞艇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充的是密度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小于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空气的气体。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94654" y="3130082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26702" y="3563388"/>
            <a:ext cx="1124918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68890" y="3936974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57504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椭圆 12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椭圆 13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椭圆 14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椭圆 15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椭圆 16">
            <a:hlinkClick r:id="rId7" action="ppaction://hlinksldjump"/>
          </p:cNvPr>
          <p:cNvSpPr/>
          <p:nvPr/>
        </p:nvSpPr>
        <p:spPr>
          <a:xfrm>
            <a:off x="4966578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下列有关浮力的说法正确的是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物体的密度越大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受到的浮力越大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物体的体积越大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受到的浮力越大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物体浸入水中越深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受到的浮力越大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浸没在水中的物体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可能不受浮力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物体受到的浮力和液体的密度、物体排开液体的体积都有关系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物体完全浸没在水中后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排开水的体积不变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受到的浮力不变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所以浮力和浸没的深度无关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浸没在水中的物体不一定受到浮力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物体受到浮力一定是物体下表面接触液体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上下表面形成压力差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若下表面没有接触液体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则物体不受浮力。例如在水中的桥墩、紧密粘在烧杯底部的蜡块等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1195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椭圆 21">
            <a:hlinkClick r:id="rId7" action="ppaction://hlinksldjump"/>
          </p:cNvPr>
          <p:cNvSpPr/>
          <p:nvPr/>
        </p:nvSpPr>
        <p:spPr>
          <a:xfrm>
            <a:off x="4966578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96752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质量相同的甲、乙、丙、丁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个小球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分别静止在水中的不同深度处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个小球在水中所受浮力最小的是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丁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由题图知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甲、乙两球为漂浮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丙球为悬浮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丁球沉入容器底部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漂浮和悬浮时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=G=mg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个小球的质量相同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所以甲、乙、丙球受到的浮力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浮甲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丁球沉入容器底部时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浮甲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浮丁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丁小球受到的浮力最小。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M98.eps" descr="id:2147495539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3324836" y="2132856"/>
            <a:ext cx="2834697" cy="151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7891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初中总复习模板">
  <a:themeElements>
    <a:clrScheme name="图钉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初中总复习模板</Template>
  <TotalTime>53</TotalTime>
  <Words>2357</Words>
  <Application>Microsoft Office PowerPoint</Application>
  <PresentationFormat>全屏显示(4:3)</PresentationFormat>
  <Paragraphs>254</Paragraphs>
  <Slides>30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2" baseType="lpstr">
      <vt:lpstr>初中总复习模板</vt:lpstr>
      <vt:lpstr>文档</vt:lpstr>
      <vt:lpstr>第10课时　浮力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物理备课大师【全免费】</dc:title>
  <dc:creator>物理备课大师【全免费】</dc:creator>
  <dc:description>物理备课大师【全免费】</dc:description>
  <cp:lastModifiedBy>china</cp:lastModifiedBy>
  <cp:revision>物理备课大师【全免费】</cp:revision>
  <dcterms:created xsi:type="dcterms:W3CDTF">2014-10-27T02:28:17Z</dcterms:created>
  <dcterms:modified xsi:type="dcterms:W3CDTF">2017-10-15T16:08:45Z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物理备课大师【全免费】</vt:lpwstr>
  </property>
</Properties>
</file>