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3"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6" d="100"/>
          <a:sy n="66" d="100"/>
        </p:scale>
        <p:origin x="-1488" y="-102"/>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A383CF-BE04-4D93-BA51-EC3B92CCBE7A}" type="datetimeFigureOut">
              <a:rPr lang="zh-CN" altLang="en-US" smtClean="0"/>
              <a:pPr/>
              <a:t>2017-10-16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315FC6-FC40-408A-BC9E-821973BCEE45}" type="slidenum">
              <a:rPr lang="zh-CN" altLang="en-US" smtClean="0"/>
              <a:pPr/>
              <a:t>‹#›</a:t>
            </a:fld>
            <a:endParaRPr lang="zh-CN" altLang="en-US"/>
          </a:p>
        </p:txBody>
      </p:sp>
    </p:spTree>
    <p:extLst>
      <p:ext uri="{BB962C8B-B14F-4D97-AF65-F5344CB8AC3E}">
        <p14:creationId xmlns="" xmlns:p14="http://schemas.microsoft.com/office/powerpoint/2010/main" val="3185944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 xmlns:p14="http://schemas.microsoft.com/office/powerpoint/2010/main" val="562607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3803059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同侧圆角矩形 2"/>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434145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1478344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18180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024499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96BBF117-8A62-484E-B1A1-19B301F9787F}" type="datetimeFigureOut">
              <a:rPr lang="zh-CN" altLang="en-US" smtClean="0"/>
              <a:pPr/>
              <a:t>2017-10-16</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C2D1088F-7570-48BA-BC40-D11F25FB6C22}" type="slidenum">
              <a:rPr lang="zh-CN" altLang="en-US" smtClean="0"/>
              <a:pPr/>
              <a:t>‹#›</a:t>
            </a:fld>
            <a:endParaRPr lang="zh-CN" altLang="en-US"/>
          </a:p>
        </p:txBody>
      </p:sp>
    </p:spTree>
    <p:extLst>
      <p:ext uri="{BB962C8B-B14F-4D97-AF65-F5344CB8AC3E}">
        <p14:creationId xmlns="" xmlns:p14="http://schemas.microsoft.com/office/powerpoint/2010/main" val="14918665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820534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731710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6461012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zhyh.or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12" tooltip="点击访问志鸿优化网"/>
          </p:cNvPr>
          <p:cNvSpPr/>
          <p:nvPr/>
        </p:nvSpPr>
        <p:spPr>
          <a:xfrm>
            <a:off x="7380312" y="476672"/>
            <a:ext cx="1296144" cy="28803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chemeClr val="bg1"/>
              </a:solidFill>
            </a:endParaRPr>
          </a:p>
        </p:txBody>
      </p:sp>
      <p:sp>
        <p:nvSpPr>
          <p:cNvPr id="3" name="同侧圆角矩形 2">
            <a:hlinkClick r:id="rId13" action="ppaction://hlinksldjump"/>
          </p:cNvPr>
          <p:cNvSpPr/>
          <p:nvPr/>
        </p:nvSpPr>
        <p:spPr>
          <a:xfrm>
            <a:off x="3240278"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a:latin typeface="微软雅黑" panose="020B0503020204020204" pitchFamily="34" charset="-122"/>
              <a:ea typeface="微软雅黑" panose="020B0503020204020204" pitchFamily="34" charset="-122"/>
            </a:endParaRPr>
          </a:p>
        </p:txBody>
      </p:sp>
      <p:sp>
        <p:nvSpPr>
          <p:cNvPr id="12" name="同侧圆角矩形 11">
            <a:hlinkClick r:id="rId14" action="ppaction://hlinksldjump"/>
          </p:cNvPr>
          <p:cNvSpPr/>
          <p:nvPr/>
        </p:nvSpPr>
        <p:spPr>
          <a:xfrm>
            <a:off x="456359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4.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slide" Target="slide18.xml"/><Relationship Id="rId5" Type="http://schemas.openxmlformats.org/officeDocument/2006/relationships/image" Target="../media/image6.png"/><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23.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23.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slide" Target="slide18.xml"/><Relationship Id="rId5" Type="http://schemas.openxmlformats.org/officeDocument/2006/relationships/image" Target="../media/image11.png"/><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23.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image" Target="../media/image16.jpeg"/><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slide" Target="slide18.xml"/><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slide" Target="slide18.xml"/><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5" Type="http://schemas.openxmlformats.org/officeDocument/2006/relationships/slide" Target="slide18.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slide" Target="slide18.xml"/><Relationship Id="rId4" Type="http://schemas.openxmlformats.org/officeDocument/2006/relationships/slide" Target="slide23.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slide" Target="slide18.xml"/><Relationship Id="rId4" Type="http://schemas.openxmlformats.org/officeDocument/2006/relationships/slide" Target="slide23.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5.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a:t>
            </a:r>
            <a:r>
              <a:rPr lang="en-US" altLang="zh-CN" b="1"/>
              <a:t>8</a:t>
            </a:r>
            <a:r>
              <a:rPr lang="zh-CN" altLang="zh-CN"/>
              <a:t>课时　运动和力</a:t>
            </a:r>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水杯受到的重力和桌面对水杯的支持力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两者大小相等、方向相反、作用在同一直线上、作用在同一物体上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水杯的重力与水杯对桌面的压力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这两个力的方向相同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都竖直向下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所以不是平衡力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水杯的重力与水杯对地球的吸引力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两者大小相等、方向相反、作用在同一直线上、作用在两</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个物体</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水杯对桌面的压力与桌面对水杯的支持力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两者大小相等、方向相反、作用在同一直线上、作用在两个物体上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463135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8478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如图所示的木块放在粗糙的水平桌面上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小华沿直线水平匀速拉动木块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对此她提出以下见解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木块对桌面的压力大于木块受到的重力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绳对木块的拉力和木块对绳的拉力是一对平衡力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绳对木块的拉力大于桌面对木块的摩擦力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木块受到的滑动摩擦力大小保持不变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179.eps" descr="id:2147494977;FounderCES"/>
          <p:cNvPicPr/>
          <p:nvPr/>
        </p:nvPicPr>
        <p:blipFill>
          <a:blip r:embed="rId7"/>
          <a:stretch>
            <a:fillRect/>
          </a:stretch>
        </p:blipFill>
        <p:spPr>
          <a:xfrm>
            <a:off x="3301330" y="1916832"/>
            <a:ext cx="1668319" cy="310052"/>
          </a:xfrm>
          <a:prstGeom prst="rect">
            <a:avLst/>
          </a:prstGeom>
        </p:spPr>
      </p:pic>
    </p:spTree>
    <p:extLst>
      <p:ext uri="{BB962C8B-B14F-4D97-AF65-F5344CB8AC3E}">
        <p14:creationId xmlns:p14="http://schemas.microsoft.com/office/powerpoint/2010/main" xmlns="" val="57566949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木块对桌面的压力大小等于木块受到的重力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绳对木块的拉力和木块对绳的拉力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两个力大小相等、方向相反、作用在同一条直线上、作用在两个物体上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木块匀速运动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在水平方向上木块只受绳对木块的拉力和桌面对木块的摩擦力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大小相等、方向相反、作用在同一条直线上、作用在同一个物体上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所以两个力的大小相等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木块受到的滑动摩擦力只与压力的大小和接触面的粗糙程度有关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与接触面的面积和物体运动的速度等因素无关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899800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6876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在探究二力平衡的条件的实验中</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实验装置如图所示。实验目的是探究小车在水平方向上所受两个拉力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的关系。实验中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小车应该处于</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状态。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通过调整</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来改变</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的大小。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用手将小车扭转一个角度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松手后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小车将</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181.eps" descr="id:2147494984;FounderCES"/>
          <p:cNvPicPr/>
          <p:nvPr/>
        </p:nvPicPr>
        <p:blipFill>
          <a:blip r:embed="rId7"/>
          <a:stretch>
            <a:fillRect/>
          </a:stretch>
        </p:blipFill>
        <p:spPr>
          <a:xfrm>
            <a:off x="2648409" y="1700808"/>
            <a:ext cx="3805249" cy="1944216"/>
          </a:xfrm>
          <a:prstGeom prst="rect">
            <a:avLst/>
          </a:prstGeom>
        </p:spPr>
      </p:pic>
    </p:spTree>
    <p:extLst>
      <p:ext uri="{BB962C8B-B14F-4D97-AF65-F5344CB8AC3E}">
        <p14:creationId xmlns:p14="http://schemas.microsoft.com/office/powerpoint/2010/main" xmlns="" val="268078038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静止</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钩码个数</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转动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为了便于观察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应让小车处于静止状态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实验中通过改变钩码个数来改变两个拉力的大小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把小车扭转一个角度后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两个力将不在同一直线上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小车受力不平衡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因此不能保持静止状态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要发生转动。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168687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如何解释生活中的惯性现象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初中物理中的惯性现象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多数以物体运动状态的改变表现出来的惯性现象为例进行分析。在日常生活中我们会见到许许多多与惯性有关的现象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这些惯性现象对我们既有有益的一面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又有有害的一面。有益的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我们要加以利用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例如利用惯性使锤头套紧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要予以防止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例如刹车时人前倾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汽车不能超速、超载。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圆角矩形 5">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509706344"/>
      </p:ext>
    </p:extLst>
  </p:cSld>
  <p:clrMapOvr>
    <a:masterClrMapping/>
  </p:clrMapOvr>
  <p:transition spd="med">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4640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在公交车刹车时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站在公交车里的乘客会向前倾倒。这种现象可以用以下四句话来解释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乘客猝不及防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向前倾倒。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公交车很快停止运动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乘客下半身也很快随车停止运动。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乘客上半身由于惯性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仍然向前运动。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站在公交车里的乘客随车向前运动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司机发现情况立即刹车。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以上四句话最合理的排列顺序是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④①②③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④②③①</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④③②①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i="1">
                <a:solidFill>
                  <a:srgbClr val="000000"/>
                </a:solidFill>
                <a:latin typeface="NEU-BZ-S92"/>
                <a:cs typeface="宋体" panose="02010600030101010101" pitchFamily="2" charset="-122"/>
              </a:rPr>
              <a:t>④②①③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结合惯性知识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正确的解释顺序为</a:t>
            </a:r>
            <a:r>
              <a:rPr lang="zh-CN" altLang="zh-CN" sz="2200" i="1">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站在公交车里的乘客随车向前运动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司机发现情况立即刹车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公交车很快停止运动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乘客下半身也很快随车停止运动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乘客上半身由于惯性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仍然向前运动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乘客猝不及防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向前倾倒。故正确的选项为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0583295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Effect transition="in" filter="wipe(down)">
                                      <p:cBhvr>
                                        <p:cTn id="7" dur="500"/>
                                        <p:tgtEl>
                                          <p:spTgt spid="5">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8" end="8"/>
                                            </p:txEl>
                                          </p:spTgt>
                                        </p:tgtEl>
                                        <p:attrNameLst>
                                          <p:attrName>style.visibility</p:attrName>
                                        </p:attrNameLst>
                                      </p:cBhvr>
                                      <p:to>
                                        <p:strVal val="visible"/>
                                      </p:to>
                                    </p:set>
                                    <p:animEffect transition="in" filter="wipe(down)">
                                      <p:cBhvr>
                                        <p:cTn id="1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5" name="图片 4"/>
          <p:cNvPicPr>
            <a:picLocks noChangeAspect="1"/>
          </p:cNvPicPr>
          <p:nvPr/>
        </p:nvPicPr>
        <p:blipFill>
          <a:blip r:embed="rId5"/>
          <a:stretch>
            <a:fillRect/>
          </a:stretch>
        </p:blipFill>
        <p:spPr>
          <a:xfrm>
            <a:off x="508000" y="1946370"/>
            <a:ext cx="8128000" cy="3219260"/>
          </a:xfrm>
          <a:prstGeom prst="rect">
            <a:avLst/>
          </a:prstGeom>
        </p:spPr>
      </p:pic>
      <p:sp>
        <p:nvSpPr>
          <p:cNvPr id="6" name="圆角矩形 5">
            <a:hlinkClick r:id="rId6"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928382741"/>
      </p:ext>
    </p:extLst>
  </p:cSld>
  <p:clrMapOvr>
    <a:masterClrMapping/>
  </p:clrMapOvr>
  <p:transition spd="med">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52736"/>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调皮</a:t>
            </a:r>
            <a:r>
              <a:rPr lang="zh-CN" altLang="zh-CN" sz="2200">
                <a:solidFill>
                  <a:srgbClr val="000000"/>
                </a:solidFill>
                <a:latin typeface="Times New Roman" panose="02020603050405020304" pitchFamily="18" charset="0"/>
                <a:cs typeface="Times New Roman" panose="02020603050405020304" pitchFamily="18" charset="0"/>
              </a:rPr>
              <a:t>的小明随父母乘船去长岛旅游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来到船上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他高兴地跳了起来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。由于船在行进中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所以父母很担心小明蹦起后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船继续运动他会落入水中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但小明蹦跳了一会儿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并没有发生什么危险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这是因为</a:t>
            </a:r>
            <a:r>
              <a:rPr lang="en-US" altLang="zh-CN" sz="2200" i="1"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小明跳起后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由于惯性他会随船一起向前运动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落回原地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小明跳起前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他跟船一起运动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当小明跳起后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由于惯性他会随船一起向前运动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所以小明会落回原地。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14A.eps" descr="id:2147494998;FounderCES"/>
          <p:cNvPicPr/>
          <p:nvPr/>
        </p:nvPicPr>
        <p:blipFill>
          <a:blip r:embed="rId5"/>
          <a:stretch>
            <a:fillRect/>
          </a:stretch>
        </p:blipFill>
        <p:spPr>
          <a:xfrm>
            <a:off x="3131840" y="2708920"/>
            <a:ext cx="3525086" cy="1800200"/>
          </a:xfrm>
          <a:prstGeom prst="rect">
            <a:avLst/>
          </a:prstGeom>
        </p:spPr>
      </p:pic>
      <p:pic>
        <p:nvPicPr>
          <p:cNvPr id="7" name="触类旁通1H.eps" descr="id:2147492849;FounderCES"/>
          <p:cNvPicPr/>
          <p:nvPr/>
        </p:nvPicPr>
        <p:blipFill>
          <a:blip r:embed="rId6"/>
          <a:stretch>
            <a:fillRect/>
          </a:stretch>
        </p:blipFill>
        <p:spPr>
          <a:xfrm>
            <a:off x="844100" y="1203098"/>
            <a:ext cx="1584176" cy="275339"/>
          </a:xfrm>
          <a:prstGeom prst="rect">
            <a:avLst/>
          </a:prstGeom>
        </p:spPr>
      </p:pic>
      <p:sp>
        <p:nvSpPr>
          <p:cNvPr id="10" name="圆角矩形 9">
            <a:hlinkClick r:id="rId7"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46889060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wipe(down)">
                                      <p:cBhvr>
                                        <p:cTn id="7" dur="500"/>
                                        <p:tgtEl>
                                          <p:spTgt spid="5">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wipe(down)">
                                      <p:cBhvr>
                                        <p:cTn id="1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3"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88581"/>
            <a:ext cx="516647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正确区分平衡力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与相互作用</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力</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06995220"/>
              </p:ext>
            </p:extLst>
          </p:nvPr>
        </p:nvGraphicFramePr>
        <p:xfrm>
          <a:off x="508000" y="2060848"/>
          <a:ext cx="8128000" cy="4158051"/>
        </p:xfrm>
        <a:graphic>
          <a:graphicData uri="http://schemas.openxmlformats.org/presentationml/2006/ole">
            <p:oleObj spid="_x0000_s28674" name="文档" r:id="rId6" imgW="3910459" imgH="1999797" progId="Word.Document.12">
              <p:embed/>
            </p:oleObj>
          </a:graphicData>
        </a:graphic>
      </p:graphicFrame>
      <p:sp>
        <p:nvSpPr>
          <p:cNvPr id="7" name="圆角矩形 6">
            <a:hlinkClick r:id="rId7"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11978372"/>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3482"/>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一、牛顿第一定律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探究阻力对物体运动的影响的实验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实验过程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让同一小车从斜面的同一高度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由静止开始自由滑下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观察其运动情况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并记下其停止的位置。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实验注意事项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三次实验小车都从斜面顶端滑下的目的是保证小车开始沿平面运动的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速度</a:t>
            </a:r>
            <a:r>
              <a:rPr lang="zh-CN" altLang="zh-CN" sz="2200">
                <a:solidFill>
                  <a:srgbClr val="000000"/>
                </a:solidFill>
                <a:latin typeface="Times New Roman" panose="02020603050405020304" pitchFamily="18" charset="0"/>
                <a:cs typeface="Times New Roman" panose="02020603050405020304" pitchFamily="18" charset="0"/>
              </a:rPr>
              <a:t>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在水平桌面上铺上粗糙程度不同的物体如毛巾、棉布、木板等是为了改变小车受到的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阻力</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实验结论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平面越光滑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小车运动的距离就越</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说明小车受到的阻力越小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速度减小得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越慢</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实验推理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如果运动物体不受力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它将永远保持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匀速直线</a:t>
            </a:r>
            <a:r>
              <a:rPr lang="zh-CN" altLang="zh-CN" sz="2200">
                <a:solidFill>
                  <a:srgbClr val="000000"/>
                </a:solidFill>
                <a:latin typeface="Times New Roman" panose="02020603050405020304" pitchFamily="18" charset="0"/>
                <a:cs typeface="Times New Roman" panose="02020603050405020304" pitchFamily="18" charset="0"/>
              </a:rPr>
              <a:t>运动状态。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691680" y="3558959"/>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75246" y="435421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29738" y="4757802"/>
            <a:ext cx="32069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85283" y="5169327"/>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17770" y="5599218"/>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185771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3"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16023"/>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是物体受到的大小相等、方向相反的两个力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这两个力不是一对平衡力的是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图中两个力不是作用在同一直线上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故不是一对平衡力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图中两个力作用在同一物体上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在一条直线上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方向相反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23865757"/>
              </p:ext>
            </p:extLst>
          </p:nvPr>
        </p:nvGraphicFramePr>
        <p:xfrm>
          <a:off x="508000" y="2271917"/>
          <a:ext cx="8128000" cy="1602799"/>
        </p:xfrm>
        <a:graphic>
          <a:graphicData uri="http://schemas.openxmlformats.org/presentationml/2006/ole">
            <p:oleObj spid="_x0000_s29698" name="文档" r:id="rId6" imgW="3847376" imgH="758572" progId="Word.Document.12">
              <p:embed/>
            </p:oleObj>
          </a:graphicData>
        </a:graphic>
      </p:graphicFrame>
      <p:sp>
        <p:nvSpPr>
          <p:cNvPr id="9" name="圆角矩形 8">
            <a:hlinkClick r:id="rId7"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2132975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5"/>
          <a:stretch>
            <a:fillRect/>
          </a:stretch>
        </p:blipFill>
        <p:spPr>
          <a:xfrm>
            <a:off x="508000" y="1981096"/>
            <a:ext cx="8128000" cy="3149808"/>
          </a:xfrm>
          <a:prstGeom prst="rect">
            <a:avLst/>
          </a:prstGeom>
        </p:spPr>
      </p:pic>
      <p:sp>
        <p:nvSpPr>
          <p:cNvPr id="6" name="圆角矩形 5">
            <a:hlinkClick r:id="rId6"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9586878"/>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474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饮料罐在力的作用下处于静止状态。下列说法正确的是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罐受到的重力与手对罐的摩擦力是一对平衡力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罐受到的重力与手对罐的压力是一对相互作用力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罐对手的力与手对罐的力是一对平衡力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罐对手的作用力与手对罐的摩擦力是一对相互作用力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饮料罐处于静止状态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其受力平衡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在竖直方向上罐的重力和手对罐的摩擦力是一对平衡力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中的两个力是一对相互作用力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不满足二力平衡的条件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相互作用力必须是大小相等、方向相反、作用在产生力的两个物体上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触类旁通2H.eps" descr="id:2147493055;FounderCES"/>
          <p:cNvPicPr/>
          <p:nvPr/>
        </p:nvPicPr>
        <p:blipFill>
          <a:blip r:embed="rId5"/>
          <a:stretch>
            <a:fillRect/>
          </a:stretch>
        </p:blipFill>
        <p:spPr>
          <a:xfrm>
            <a:off x="844100" y="1255409"/>
            <a:ext cx="1584176" cy="275339"/>
          </a:xfrm>
          <a:prstGeom prst="rect">
            <a:avLst/>
          </a:prstGeom>
        </p:spPr>
      </p:pic>
      <p:pic>
        <p:nvPicPr>
          <p:cNvPr id="7" name="16N78.eps" descr="id:2147495027;FounderCES"/>
          <p:cNvPicPr/>
          <p:nvPr/>
        </p:nvPicPr>
        <p:blipFill>
          <a:blip r:embed="rId6"/>
          <a:stretch>
            <a:fillRect/>
          </a:stretch>
        </p:blipFill>
        <p:spPr>
          <a:xfrm>
            <a:off x="3563888" y="1602756"/>
            <a:ext cx="1737801" cy="1152128"/>
          </a:xfrm>
          <a:prstGeom prst="rect">
            <a:avLst/>
          </a:prstGeom>
        </p:spPr>
      </p:pic>
      <p:sp>
        <p:nvSpPr>
          <p:cNvPr id="10" name="圆角矩形 9">
            <a:hlinkClick r:id="rId7"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69413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控制变量法在探究影响滑动摩擦力大小的因素实验中的应用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探究滑动摩擦力的大小与压力大小的关系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必须保持接触面粗糙程度不变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改变压力的大小。探究滑动摩擦力的大小与接触面的粗糙程度的关系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必须保持压力的大小不变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改变接触面的粗糙程度。滑动摩擦力与运动速度和接触面积的大小无关。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5259763"/>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4"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5"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4076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endParaRPr lang="en-US" altLang="zh-CN" sz="2200" smtClean="0">
              <a:solidFill>
                <a:srgbClr val="000000"/>
              </a:solidFill>
              <a:latin typeface="NEU-BZ-S92"/>
              <a:ea typeface="Arial" panose="020B0604020202020204" pitchFamily="34"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在探究滑动摩擦力的大小与什么有关的实验中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所用装置如图所示。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从弹簧测力计直接读出的是对木块的拉力大小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实验中需要让拉力与木块所受的滑动摩擦力大小相等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则应满足的主要条件是木块放在水平面上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拉动木块时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木块应处于</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拉力方向水平。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拉动木块前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应将测力计沿</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方向放置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然后进行调零。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26774057"/>
              </p:ext>
            </p:extLst>
          </p:nvPr>
        </p:nvGraphicFramePr>
        <p:xfrm>
          <a:off x="508000" y="1677992"/>
          <a:ext cx="8128000" cy="670627"/>
        </p:xfrm>
        <a:graphic>
          <a:graphicData uri="http://schemas.openxmlformats.org/presentationml/2006/ole">
            <p:oleObj spid="_x0000_s30722" name="文档" r:id="rId7" imgW="3847376" imgH="317391" progId="Word.Document.12">
              <p:embed/>
            </p:oleObj>
          </a:graphicData>
        </a:graphic>
      </p:graphicFrame>
    </p:spTree>
    <p:extLst>
      <p:ext uri="{BB962C8B-B14F-4D97-AF65-F5344CB8AC3E}">
        <p14:creationId xmlns:p14="http://schemas.microsoft.com/office/powerpoint/2010/main" xmlns="" val="136626188"/>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利用如图所示的装置进行相关实验后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若在木块上再叠加另一个木块来进行实验。分析叠放木块与不叠放木块两种情况对应的数据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是为了验证下列猜想中的</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滑动摩擦力的大小与压力的大小有关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滑动摩擦力的大小与接触面的粗糙程度有关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滑动摩擦力的大小与接触面积大小有关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滑动摩擦力的大小与运动的速度大小有关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交流评估时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某实验小组提出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弹簧测力计的示数不容易稳定。可能的原因是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木板的长度太长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木板的粗糙程度不均匀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弹簧测力计的分度值太大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木块与木板的接触面积太大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3016434"/>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467544" y="1151565"/>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由二力平衡可知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只有当物体做匀速直线运动时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拉力与摩擦力才是一对平衡力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二者的大小才相等。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弹簧测力计自身有一定的重力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将弹簧测力计水平放置再调零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才能减小由于弹簧自身重力对实验结果带来的误差。</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滑动摩擦力只与压力和接触面的粗糙程度有关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叠加木块改变的是压力的大小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所以验证的猜想是滑动摩擦力的大小与压力大小的关系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木板的长短不会影响摩擦力的大小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所以不是造成弹簧测力计的示数不容易稳定的原因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木板的粗糙程度不均匀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影响摩擦力的大小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会造成弹簧测力计的示数不稳定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弹簧测力计的分度值太大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只会使测量的准确度降低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不是造成弹簧测力计的示数不容易稳定的原因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木块与木板的接触面积不影响摩擦力的大小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所以不是造成弹簧测力计的示数不容易稳定的原因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匀速直线</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水平</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272659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0297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手拉着长方体木块在粗糙程度不变的水平面上做匀速直线运动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则下列说法不正确的是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木块受到的拉力与摩擦力大小相等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木块运动过程中其动能保持不变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若木块各个侧面的粗糙程度不同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利用该装置可探究滑动摩擦力大小与接触面粗糙程度的关系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若木块各个侧面的粗糙程度不同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利用该装置还可探究滑动摩擦力大小与接触面面积的关系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探究滑动摩擦力大小与接触面积大小是否有关时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需保证压力和接触面的粗糙程度不变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应改变接触面面积的大小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但图中没有改变接触面面积的大小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故不能探究滑动摩擦力大小与接触面面积的关系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触类旁通3H.eps" descr="id:2147495321;FounderCES"/>
          <p:cNvPicPr/>
          <p:nvPr/>
        </p:nvPicPr>
        <p:blipFill>
          <a:blip r:embed="rId6"/>
          <a:stretch>
            <a:fillRect/>
          </a:stretch>
        </p:blipFill>
        <p:spPr>
          <a:xfrm>
            <a:off x="907580" y="1220804"/>
            <a:ext cx="1393557" cy="242208"/>
          </a:xfrm>
          <a:prstGeom prst="rect">
            <a:avLst/>
          </a:prstGeom>
        </p:spPr>
      </p:pic>
      <p:pic>
        <p:nvPicPr>
          <p:cNvPr id="13" name="17A31.eps" descr="id:2147495328;FounderCES"/>
          <p:cNvPicPr/>
          <p:nvPr/>
        </p:nvPicPr>
        <p:blipFill>
          <a:blip r:embed="rId7"/>
          <a:stretch>
            <a:fillRect/>
          </a:stretch>
        </p:blipFill>
        <p:spPr>
          <a:xfrm>
            <a:off x="5580112" y="1999726"/>
            <a:ext cx="2615158" cy="595675"/>
          </a:xfrm>
          <a:prstGeom prst="rect">
            <a:avLst/>
          </a:prstGeom>
        </p:spPr>
      </p:pic>
    </p:spTree>
    <p:extLst>
      <p:ext uri="{BB962C8B-B14F-4D97-AF65-F5344CB8AC3E}">
        <p14:creationId xmlns:p14="http://schemas.microsoft.com/office/powerpoint/2010/main" xmlns="" val="383510184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1102392"/>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运动和力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力是改变物体运动状态的原因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惯性是维持物体运动状态不变的原因。理解运动和力的关系应从牛顿第一定律、惯性及平衡力的知识出发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正确理解力与运动的关系。请看下面图表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15.eps" descr="id:2147495041;FounderCES"/>
          <p:cNvPicPr/>
          <p:nvPr/>
        </p:nvPicPr>
        <p:blipFill>
          <a:blip r:embed="rId6"/>
          <a:stretch>
            <a:fillRect/>
          </a:stretch>
        </p:blipFill>
        <p:spPr>
          <a:xfrm>
            <a:off x="2483768" y="2852936"/>
            <a:ext cx="4385744" cy="3456384"/>
          </a:xfrm>
          <a:prstGeom prst="rect">
            <a:avLst/>
          </a:prstGeom>
        </p:spPr>
      </p:pic>
    </p:spTree>
    <p:extLst>
      <p:ext uri="{BB962C8B-B14F-4D97-AF65-F5344CB8AC3E}">
        <p14:creationId xmlns:p14="http://schemas.microsoft.com/office/powerpoint/2010/main" xmlns="" val="2509519369"/>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下列关于力与运动的认识正确的是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船从河里开到海里浮力变大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匀速上升的气球不受重力的作用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用水平力推水平地面上的课桌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推力与阻力大小相等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挂在天花板上的电灯处于静止状态是因为物体间力的作用是相互的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漂浮在液体上的物体在竖直方向上受到的重力和浮力是一对平衡力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所以同一只船在河里和海里受到的浮力相等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地球附近的任何物体都受到重力的作用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课桌没有被推动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处于静止状态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水平方向上受力平衡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推力和阻力大小相等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挂在天花板上的电灯处于静止状态是由于物体受力平衡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040916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wipe(down)">
                                      <p:cBhvr>
                                        <p:cTn id="1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一切</a:t>
            </a:r>
            <a:r>
              <a:rPr lang="zh-CN" altLang="zh-CN" sz="2200">
                <a:solidFill>
                  <a:srgbClr val="000000"/>
                </a:solidFill>
                <a:latin typeface="Times New Roman" panose="02020603050405020304" pitchFamily="18" charset="0"/>
                <a:cs typeface="Times New Roman" panose="02020603050405020304" pitchFamily="18" charset="0"/>
              </a:rPr>
              <a:t>物体。</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没有受到外力作用</a:t>
            </a:r>
            <a:r>
              <a:rPr lang="zh-CN" altLang="zh-CN" sz="2200">
                <a:solidFill>
                  <a:srgbClr val="000000"/>
                </a:solidFill>
                <a:latin typeface="Times New Roman" panose="02020603050405020304" pitchFamily="18" charset="0"/>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总保持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静止</a:t>
            </a:r>
            <a:r>
              <a:rPr lang="zh-CN" altLang="zh-CN" sz="2200">
                <a:solidFill>
                  <a:srgbClr val="000000"/>
                </a:solidFill>
                <a:latin typeface="Times New Roman" panose="02020603050405020304" pitchFamily="18" charset="0"/>
                <a:cs typeface="Times New Roman" panose="02020603050405020304" pitchFamily="18" charset="0"/>
              </a:rPr>
              <a:t>状态或</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匀速直线运动</a:t>
            </a:r>
            <a:r>
              <a:rPr lang="zh-CN" altLang="zh-CN" sz="2200">
                <a:solidFill>
                  <a:srgbClr val="000000"/>
                </a:solidFill>
                <a:latin typeface="Times New Roman" panose="02020603050405020304" pitchFamily="18" charset="0"/>
                <a:cs typeface="Times New Roman" panose="02020603050405020304" pitchFamily="18" charset="0"/>
              </a:rPr>
              <a:t>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牛顿第一定律是通过分析事实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再进一步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推理</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概括</a:t>
            </a:r>
            <a:r>
              <a:rPr lang="zh-CN" altLang="zh-CN" sz="2200">
                <a:solidFill>
                  <a:srgbClr val="000000"/>
                </a:solidFill>
                <a:latin typeface="Times New Roman" panose="02020603050405020304" pitchFamily="18" charset="0"/>
                <a:cs typeface="Times New Roman" panose="02020603050405020304" pitchFamily="18" charset="0"/>
              </a:rPr>
              <a:t>得出的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尽管不可能用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实验</a:t>
            </a:r>
            <a:r>
              <a:rPr lang="zh-CN" altLang="zh-CN" sz="2200">
                <a:solidFill>
                  <a:srgbClr val="000000"/>
                </a:solidFill>
                <a:latin typeface="Times New Roman" panose="02020603050405020304" pitchFamily="18" charset="0"/>
                <a:cs typeface="Times New Roman" panose="02020603050405020304" pitchFamily="18" charset="0"/>
              </a:rPr>
              <a:t>直接验证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但从定律得出的一切</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推论</a:t>
            </a:r>
            <a:r>
              <a:rPr lang="zh-CN" altLang="zh-CN" sz="2200">
                <a:solidFill>
                  <a:srgbClr val="000000"/>
                </a:solidFill>
                <a:latin typeface="Times New Roman" panose="02020603050405020304" pitchFamily="18" charset="0"/>
                <a:cs typeface="Times New Roman" panose="02020603050405020304" pitchFamily="18" charset="0"/>
              </a:rPr>
              <a:t>都是正确的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它是公认的物理学基本定律之一。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物体保持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原来运动状态不变</a:t>
            </a:r>
            <a:r>
              <a:rPr lang="zh-CN" altLang="zh-CN" sz="2200">
                <a:solidFill>
                  <a:srgbClr val="000000"/>
                </a:solidFill>
                <a:latin typeface="Times New Roman" panose="02020603050405020304" pitchFamily="18" charset="0"/>
                <a:cs typeface="Times New Roman" panose="02020603050405020304" pitchFamily="18" charset="0"/>
              </a:rPr>
              <a:t>的性质。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惯性大小只与物体的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质量</a:t>
            </a:r>
            <a:r>
              <a:rPr lang="zh-CN" altLang="zh-CN" sz="2200">
                <a:solidFill>
                  <a:srgbClr val="000000"/>
                </a:solidFill>
                <a:latin typeface="Times New Roman" panose="02020603050405020304" pitchFamily="18" charset="0"/>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与其他任何因素无关。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是一切物体所固有的一种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它不随外界条件及物体的运动状态而改变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任何物体在任何条件和任何状态下都具有惯性。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惯性不是一种力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不是物体间的相互作用。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835696" y="149567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0020" y="1495670"/>
            <a:ext cx="22341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32605" y="190230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50500" y="1902304"/>
            <a:ext cx="1649492"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79976" y="230325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21748" y="230325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68826" y="270683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39070" y="270683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29126" y="3911284"/>
            <a:ext cx="2290946"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56705" y="431486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894588" y="472514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6598014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21"/>
                                        </p:tgtEl>
                                      </p:cBhvr>
                                    </p:animEffect>
                                    <p:set>
                                      <p:cBhvr>
                                        <p:cTn id="5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pic>
        <p:nvPicPr>
          <p:cNvPr id="6" name="图片 5"/>
          <p:cNvPicPr>
            <a:picLocks noChangeAspect="1"/>
          </p:cNvPicPr>
          <p:nvPr/>
        </p:nvPicPr>
        <p:blipFill>
          <a:blip r:embed="rId6"/>
          <a:stretch>
            <a:fillRect/>
          </a:stretch>
        </p:blipFill>
        <p:spPr>
          <a:xfrm>
            <a:off x="508000" y="1496397"/>
            <a:ext cx="8128000" cy="4119206"/>
          </a:xfrm>
          <a:prstGeom prst="rect">
            <a:avLst/>
          </a:prstGeom>
        </p:spPr>
      </p:pic>
    </p:spTree>
    <p:extLst>
      <p:ext uri="{BB962C8B-B14F-4D97-AF65-F5344CB8AC3E}">
        <p14:creationId xmlns:p14="http://schemas.microsoft.com/office/powerpoint/2010/main" xmlns="" val="1837000572"/>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关于</a:t>
            </a:r>
            <a:r>
              <a:rPr lang="zh-CN" altLang="zh-CN" sz="2200">
                <a:solidFill>
                  <a:srgbClr val="000000"/>
                </a:solidFill>
                <a:latin typeface="Times New Roman" panose="02020603050405020304" pitchFamily="18" charset="0"/>
                <a:cs typeface="Times New Roman" panose="02020603050405020304" pitchFamily="18" charset="0"/>
              </a:rPr>
              <a:t>运动和力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物体不受力的作用时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一定保持静止状态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速度大小不变的物体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一定不受力的作用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做曲线运动的物体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一定受到力的作用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只要有力作用在物体上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它的运动状态就一定改变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根据牛顿第一定律可知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一切物体在不受力的作用时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总保持静止状态或匀速直线运动状态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速度大小不变的物体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可能不受力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也可能受平衡力的作用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做曲线运动的物体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其运动状态时刻在发生改变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由于力是改变物体运动状态的原因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所以物体一定受到力的作用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有力作用在物体上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物体的运动状态不一定改变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如物体受平衡力的作用时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其运动状态就不发生改变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触类旁通4H.eps" descr="id:2147495342;FounderCES"/>
          <p:cNvPicPr/>
          <p:nvPr/>
        </p:nvPicPr>
        <p:blipFill>
          <a:blip r:embed="rId6"/>
          <a:stretch>
            <a:fillRect/>
          </a:stretch>
        </p:blipFill>
        <p:spPr>
          <a:xfrm>
            <a:off x="907580" y="1280297"/>
            <a:ext cx="1465565" cy="254723"/>
          </a:xfrm>
          <a:prstGeom prst="rect">
            <a:avLst/>
          </a:prstGeom>
        </p:spPr>
      </p:pic>
    </p:spTree>
    <p:extLst>
      <p:ext uri="{BB962C8B-B14F-4D97-AF65-F5344CB8AC3E}">
        <p14:creationId xmlns:p14="http://schemas.microsoft.com/office/powerpoint/2010/main" xmlns="" val="2906574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wipe(down)">
                                      <p:cBhvr>
                                        <p:cTn id="1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4"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二、二力平衡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平衡状态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物体受两个力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或多个力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能够保持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匀速直线运动</a:t>
            </a:r>
            <a:r>
              <a:rPr lang="zh-CN" altLang="zh-CN" sz="2200">
                <a:solidFill>
                  <a:srgbClr val="000000"/>
                </a:solidFill>
                <a:latin typeface="Times New Roman" panose="02020603050405020304" pitchFamily="18" charset="0"/>
                <a:cs typeface="Times New Roman" panose="02020603050405020304" pitchFamily="18" charset="0"/>
              </a:rPr>
              <a:t>状态或</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静止</a:t>
            </a:r>
            <a:r>
              <a:rPr lang="zh-CN" altLang="zh-CN" sz="2200">
                <a:solidFill>
                  <a:srgbClr val="000000"/>
                </a:solidFill>
                <a:latin typeface="Times New Roman" panose="02020603050405020304" pitchFamily="18" charset="0"/>
                <a:cs typeface="Times New Roman" panose="02020603050405020304" pitchFamily="18" charset="0"/>
              </a:rPr>
              <a:t>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使物体处于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静止</a:t>
            </a:r>
            <a:r>
              <a:rPr lang="zh-CN" altLang="zh-CN" sz="2200">
                <a:solidFill>
                  <a:srgbClr val="000000"/>
                </a:solidFill>
                <a:latin typeface="Times New Roman" panose="02020603050405020304" pitchFamily="18" charset="0"/>
                <a:cs typeface="Times New Roman" panose="02020603050405020304" pitchFamily="18" charset="0"/>
              </a:rPr>
              <a:t>状态或</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匀速直线运动</a:t>
            </a:r>
            <a:r>
              <a:rPr lang="zh-CN" altLang="zh-CN" sz="2200">
                <a:solidFill>
                  <a:srgbClr val="000000"/>
                </a:solidFill>
                <a:latin typeface="Times New Roman" panose="02020603050405020304" pitchFamily="18" charset="0"/>
                <a:cs typeface="Times New Roman" panose="02020603050405020304" pitchFamily="18" charset="0"/>
              </a:rPr>
              <a:t>状态的两个力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或多个力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作用在同一物体上的两个力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如果大小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相等</a:t>
            </a:r>
            <a:r>
              <a:rPr lang="zh-CN" altLang="zh-CN" sz="2200">
                <a:solidFill>
                  <a:srgbClr val="000000"/>
                </a:solidFill>
                <a:latin typeface="Times New Roman" panose="02020603050405020304" pitchFamily="18" charset="0"/>
                <a:cs typeface="Times New Roman" panose="02020603050405020304" pitchFamily="18" charset="0"/>
              </a:rPr>
              <a:t>、方向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相反</a:t>
            </a:r>
            <a:r>
              <a:rPr lang="zh-CN" altLang="zh-CN" sz="2200">
                <a:solidFill>
                  <a:srgbClr val="000000"/>
                </a:solidFill>
                <a:latin typeface="Times New Roman" panose="02020603050405020304" pitchFamily="18" charset="0"/>
                <a:cs typeface="Times New Roman" panose="02020603050405020304" pitchFamily="18" charset="0"/>
              </a:rPr>
              <a:t>、作用在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同一直线</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则这两个力就相互平衡。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551538" y="2554018"/>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2642" y="2955786"/>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8690" y="292312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65443" y="332433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91307" y="3324334"/>
            <a:ext cx="1696969"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29130" y="413184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657458" y="413184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54376" y="4535426"/>
            <a:ext cx="1101399"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871838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9" presetClass="exit" presetSubtype="0" fill="hold" grpId="0" nodeType="clickEffect">
                                  <p:stCondLst>
                                    <p:cond delay="0"/>
                                  </p:stCondLst>
                                  <p:childTnLst>
                                    <p:animEffect transition="out" filter="dissolv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grpId="0" nodeType="clickEffect">
                                  <p:stCondLst>
                                    <p:cond delay="0"/>
                                  </p:stCondLst>
                                  <p:childTnLst>
                                    <p:animEffect transition="out" filter="dissolv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xit" presetSubtype="0" fill="hold" grpId="0" nodeType="clickEffect">
                                  <p:stCondLst>
                                    <p:cond delay="0"/>
                                  </p:stCondLst>
                                  <p:childTnLst>
                                    <p:animEffect transition="out" filter="dissolv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9" presetClass="exit" presetSubtype="0" fill="hold" grpId="0" nodeType="clickEffect">
                                  <p:stCondLst>
                                    <p:cond delay="0"/>
                                  </p:stCondLst>
                                  <p:childTnLst>
                                    <p:animEffect transition="out" filter="dissolv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9" presetClass="exit" presetSubtype="0" fill="hold" grpId="0" nodeType="clickEffect">
                                  <p:stCondLst>
                                    <p:cond delay="0"/>
                                  </p:stCondLst>
                                  <p:childTnLst>
                                    <p:animEffect transition="out" filter="dissolv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9" presetClass="exit" presetSubtype="0" fill="hold" grpId="0" nodeType="clickEffect">
                                  <p:stCondLst>
                                    <p:cond delay="0"/>
                                  </p:stCondLst>
                                  <p:childTnLst>
                                    <p:animEffect transition="out" filter="dissolv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三、摩擦力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定义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两个相互接触的物体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当它们相对滑动时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在接触面上会产生一种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阻碍相对运动</a:t>
            </a:r>
            <a:r>
              <a:rPr lang="zh-CN" altLang="zh-CN" sz="2200">
                <a:solidFill>
                  <a:srgbClr val="000000"/>
                </a:solidFill>
                <a:latin typeface="Times New Roman" panose="02020603050405020304" pitchFamily="18" charset="0"/>
                <a:cs typeface="Times New Roman" panose="02020603050405020304" pitchFamily="18" charset="0"/>
              </a:rPr>
              <a:t>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这种力叫作滑动摩擦力。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产生的条件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两物体相互</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且接触面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粗糙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要发生或已经发生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相对</a:t>
            </a:r>
            <a:r>
              <a:rPr lang="zh-CN" altLang="zh-CN" sz="2200">
                <a:solidFill>
                  <a:srgbClr val="000000"/>
                </a:solidFill>
                <a:latin typeface="Times New Roman" panose="02020603050405020304" pitchFamily="18" charset="0"/>
                <a:cs typeface="Times New Roman" panose="02020603050405020304" pitchFamily="18" charset="0"/>
              </a:rPr>
              <a:t>运动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在接触面上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物体间有相互挤压的作用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压力</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影响滑动摩擦力大小的因素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接触面的粗糙程度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压力一定时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接触面越粗糙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摩擦力</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越大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压力大小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接触面粗糙程度相同时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压力越大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摩擦力</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越大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854794" y="2545510"/>
            <a:ext cx="1700982"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66662" y="331764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6036" y="331764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25459" y="3717032"/>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36292" y="412061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24328" y="49193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58541" y="533059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608428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增大和减小摩擦的方法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增大摩擦的方法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增大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增大接触面的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粗糙程度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变滚动为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滑动</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减小摩擦的方法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减小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使接触面变得更</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滚动</a:t>
            </a:r>
            <a:r>
              <a:rPr lang="zh-CN" altLang="zh-CN" sz="2200">
                <a:solidFill>
                  <a:srgbClr val="000000"/>
                </a:solidFill>
                <a:latin typeface="Times New Roman" panose="02020603050405020304" pitchFamily="18" charset="0"/>
                <a:cs typeface="Times New Roman" panose="02020603050405020304" pitchFamily="18" charset="0"/>
              </a:rPr>
              <a:t>摩擦代替滑动摩擦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使两个接触面彼此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分开</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692626" y="31191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94296" y="3150038"/>
            <a:ext cx="1124918" cy="329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7202" y="311919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72854" y="3927707"/>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79309" y="3927707"/>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74364" y="3927707"/>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79889" y="433510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154585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pic>
        <p:nvPicPr>
          <p:cNvPr id="8" name="图片 7"/>
          <p:cNvPicPr>
            <a:picLocks noChangeAspect="1"/>
          </p:cNvPicPr>
          <p:nvPr/>
        </p:nvPicPr>
        <p:blipFill>
          <a:blip r:embed="rId6"/>
          <a:stretch>
            <a:fillRect/>
          </a:stretch>
        </p:blipFill>
        <p:spPr>
          <a:xfrm>
            <a:off x="508000" y="1988397"/>
            <a:ext cx="8128000" cy="3135206"/>
          </a:xfrm>
          <a:prstGeom prst="rect">
            <a:avLst/>
          </a:prstGeom>
        </p:spPr>
      </p:pic>
    </p:spTree>
    <p:extLst>
      <p:ext uri="{BB962C8B-B14F-4D97-AF65-F5344CB8AC3E}">
        <p14:creationId xmlns:p14="http://schemas.microsoft.com/office/powerpoint/2010/main" xmlns="" val="37542206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椭圆 12">
            <a:hlinkClick r:id="rId3" action="ppaction://hlinksldjump"/>
          </p:cNvPr>
          <p:cNvSpPr/>
          <p:nvPr/>
        </p:nvSpPr>
        <p:spPr>
          <a:xfrm>
            <a:off x="3304402"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4" name="椭圆 13">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5" name="椭圆 14">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6" name="椭圆 15">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一小车在水平拉力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的作用下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在光滑的水平面上做加速直线运动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撤去拉力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继续做加速运动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加速一段时间后再做匀速直线运动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做减速运动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直至速度为零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做匀速直线运动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小车原来是运动的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当撤去外力之后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由于水平面是光滑的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则小车在水平方向上不再受任何力的作用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根据牛顿第一定律可得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小车将以原来的速度一直做匀速直线运动。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119593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静止放置在水平桌面上的水杯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下列属于一对平衡力的是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水杯的重力与桌面对水杯的支持力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水杯的重力与水杯对桌面的压力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水杯的重力与水杯对地球的吸引力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水杯对桌面的压力与桌面对水杯的支持力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178.eps" descr="id:2147494970;FounderCES"/>
          <p:cNvPicPr/>
          <p:nvPr/>
        </p:nvPicPr>
        <p:blipFill>
          <a:blip r:embed="rId7"/>
          <a:stretch>
            <a:fillRect/>
          </a:stretch>
        </p:blipFill>
        <p:spPr>
          <a:xfrm>
            <a:off x="6228184" y="2708920"/>
            <a:ext cx="1483726" cy="1008112"/>
          </a:xfrm>
          <a:prstGeom prst="rect">
            <a:avLst/>
          </a:prstGeom>
        </p:spPr>
      </p:pic>
    </p:spTree>
    <p:extLst>
      <p:ext uri="{BB962C8B-B14F-4D97-AF65-F5344CB8AC3E}">
        <p14:creationId xmlns:p14="http://schemas.microsoft.com/office/powerpoint/2010/main" xmlns="" val="1278915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初中总复习模板</Template>
  <TotalTime>53</TotalTime>
  <Words>3031</Words>
  <Application>Microsoft Office PowerPoint</Application>
  <PresentationFormat>全屏显示(4:3)</PresentationFormat>
  <Paragraphs>290</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初中总复习模板</vt:lpstr>
      <vt:lpstr>文档</vt:lpstr>
      <vt:lpstr>第8课时　运动和力</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物理备课大师【全免费】</dc:title>
  <dc:creator>物理备课大师【全免费】</dc:creator>
  <dc:description>物理备课大师【全免费】</dc:description>
  <cp:lastModifiedBy>china</cp:lastModifiedBy>
  <cp:revision>物理备课大师【全免费】</cp:revision>
  <dcterms:created xsi:type="dcterms:W3CDTF">2014-10-27T02:28:17Z</dcterms:created>
  <dcterms:modified xsi:type="dcterms:W3CDTF">2017-10-15T16:08:33Z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物理备课大师【全免费】</vt:lpwstr>
  </property>
</Properties>
</file>