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3" r:id="rId2"/>
    <p:sldId id="294" r:id="rId3"/>
    <p:sldId id="295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  <p:sldId id="319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1791">
          <p15:clr>
            <a:srgbClr val="A4A3A4"/>
          </p15:clr>
        </p15:guide>
        <p15:guide id="3" pos="46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B95F"/>
    <a:srgbClr val="E8E8E8"/>
    <a:srgbClr val="F7F7F7"/>
    <a:srgbClr val="017DC7"/>
    <a:srgbClr val="F5F5F5"/>
    <a:srgbClr val="4F81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88" y="-102"/>
      </p:cViewPr>
      <p:guideLst>
        <p:guide orient="horz" pos="2160"/>
        <p:guide pos="1791"/>
        <p:guide pos="46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A383CF-BE04-4D93-BA51-EC3B92CCBE7A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15FC6-FC40-408A-BC9E-821973BCEE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8594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CDEDA-21B6-41CC-9B95-00C7E597437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574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仅标题"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 userDrawn="1"/>
        </p:nvSpPr>
        <p:spPr>
          <a:xfrm>
            <a:off x="971600" y="2708920"/>
            <a:ext cx="7338738" cy="1008112"/>
          </a:xfrm>
          <a:prstGeom prst="round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2708920"/>
            <a:ext cx="6696744" cy="1008112"/>
          </a:xfrm>
          <a:prstGeom prst="rect">
            <a:avLst/>
          </a:prstGeom>
        </p:spPr>
        <p:txBody>
          <a:bodyPr anchor="ctr"/>
          <a:lstStyle>
            <a:lvl1pPr algn="l">
              <a:defRPr sz="2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723" y="3140968"/>
            <a:ext cx="161925" cy="1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2607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380305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3240278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3414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>
            <a:off x="4564207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7834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 userDrawn="1"/>
        </p:nvSpPr>
        <p:spPr>
          <a:xfrm>
            <a:off x="5886639" y="358080"/>
            <a:ext cx="1250217" cy="318612"/>
          </a:xfrm>
          <a:prstGeom prst="round2SameRect">
            <a:avLst/>
          </a:prstGeom>
          <a:gradFill flip="none" rotWithShape="1">
            <a:gsLst>
              <a:gs pos="0">
                <a:schemeClr val="accent4">
                  <a:lumMod val="60000"/>
                  <a:lumOff val="40000"/>
                  <a:shade val="30000"/>
                  <a:satMod val="115000"/>
                </a:schemeClr>
              </a:gs>
              <a:gs pos="50000">
                <a:schemeClr val="accent4">
                  <a:lumMod val="60000"/>
                  <a:lumOff val="40000"/>
                  <a:shade val="67500"/>
                  <a:satMod val="115000"/>
                </a:schemeClr>
              </a:gs>
              <a:gs pos="100000">
                <a:schemeClr val="accent4">
                  <a:lumMod val="60000"/>
                  <a:lumOff val="40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考法探究突破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1818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10244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BBF117-8A62-484E-B1A1-19B301F9787F}" type="datetimeFigureOut">
              <a:rPr lang="zh-CN" altLang="en-US" smtClean="0"/>
              <a:pPr/>
              <a:t>2017-10-16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D1088F-7570-48BA-BC40-D11F25FB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91866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82053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173171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646101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www.zhyh.org/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88356"/>
            <a:ext cx="9144000" cy="391264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746488"/>
            <a:ext cx="9144000" cy="138896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12" tooltip="点击访问志鸿优化网"/>
          </p:cNvPr>
          <p:cNvSpPr/>
          <p:nvPr/>
        </p:nvSpPr>
        <p:spPr>
          <a:xfrm>
            <a:off x="7380312" y="476672"/>
            <a:ext cx="1296144" cy="288032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9280" y="6567025"/>
            <a:ext cx="504056" cy="304159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chemeClr val="bg1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chemeClr val="bg1"/>
              </a:solidFill>
            </a:endParaRPr>
          </a:p>
        </p:txBody>
      </p:sp>
      <p:sp>
        <p:nvSpPr>
          <p:cNvPr id="3" name="同侧圆角矩形 2">
            <a:hlinkClick r:id="rId13" action="ppaction://hlinksldjump"/>
          </p:cNvPr>
          <p:cNvSpPr/>
          <p:nvPr/>
        </p:nvSpPr>
        <p:spPr>
          <a:xfrm>
            <a:off x="3240278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基础自主导学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同侧圆角矩形 11">
            <a:hlinkClick r:id="rId14" action="ppaction://hlinksldjump"/>
          </p:cNvPr>
          <p:cNvSpPr/>
          <p:nvPr/>
        </p:nvSpPr>
        <p:spPr>
          <a:xfrm>
            <a:off x="4563590" y="373440"/>
            <a:ext cx="1250217" cy="306180"/>
          </a:xfrm>
          <a:prstGeom prst="round2Same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17DC7"/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突破核心考点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549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slide2.xml"/><Relationship Id="rId7" Type="http://schemas.openxmlformats.org/officeDocument/2006/relationships/slide" Target="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2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slide" Target="slid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slide" Target="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image" Target="../media/image24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slide" Target="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 b="1"/>
              <a:t>7</a:t>
            </a:r>
            <a:r>
              <a:rPr lang="zh-CN" altLang="zh-CN"/>
              <a:t>课时　力</a:t>
            </a:r>
          </a:p>
        </p:txBody>
      </p:sp>
    </p:spTree>
    <p:extLst>
      <p:ext uri="{BB962C8B-B14F-4D97-AF65-F5344CB8AC3E}">
        <p14:creationId xmlns:p14="http://schemas.microsoft.com/office/powerpoint/2010/main" xmlns="" val="33704785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6832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图中表示静止在斜面上的物体所受的重力是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因为重力的作用点在重心上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方向竖直向下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符合这一条件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164A.eps" descr="id:2147494692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059832" y="2531309"/>
            <a:ext cx="3184840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7891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把弹簧测力计的一端固定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另一端用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的力拉它时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弹簧测力计的示数为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若将弹簧测力计的固定端取下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两端各施加一个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N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的拉力而使弹簧测力计静止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如图乙所示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此时弹簧测力计的示数是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A.0	B.3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C.6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165.eps" descr="id:2147494699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237663" y="2420888"/>
            <a:ext cx="217818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7566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由于题图乙中弹簧测力计的两端均受力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因此对同学们的正确判断造成了困扰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使用弹簧测力计时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弹簧测力计应保持静止。把弹簧测力计一端固定在墙面上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的力拉它的另一端时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墙面对弹簧测力计的作用力也是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把墙面换为另一个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的力拉弹簧测力计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与墙面对弹簧测力计的力等效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使弹簧测力计保持静止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示数也是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56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在探究物体所受的重力跟它的质量的关系的实验中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李明把相同质量的钩码逐个挂在弹簧测力计上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每个钩码的质量是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100 g),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读出弹簧测力计相应的读数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根据每次实验中钩码重力和质量的记录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的坐标系中先描点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后连线所得图象如图所示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N166.eps" descr="id:2147494706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796207" y="3068960"/>
            <a:ext cx="2964329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8078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206047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根据图象可以得出钩码的重力与它的质量成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比。所以钩码的重力与它的质量的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应是定值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这个定值等于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如果把这个实验移到月球上做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方法步骤不变。请把所得的大致图象在图中的坐标系中表示出来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20336903"/>
              </p:ext>
            </p:extLst>
          </p:nvPr>
        </p:nvGraphicFramePr>
        <p:xfrm>
          <a:off x="4682961" y="3806978"/>
          <a:ext cx="1657350" cy="560388"/>
        </p:xfrm>
        <a:graphic>
          <a:graphicData uri="http://schemas.openxmlformats.org/presentationml/2006/ole">
            <p:oleObj spid="_x0000_s28674" name="文档" r:id="rId8" imgW="800009" imgH="2653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5538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3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4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椭圆 17">
            <a:hlinkClick r:id="rId4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椭圆 18">
            <a:hlinkClick r:id="rId5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椭圆 19">
            <a:hlinkClick r:id="rId6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椭圆 20">
            <a:hlinkClick r:id="rId7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7312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比值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effectLst/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图象是一条过原点的直线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得出钩码的重力与它的质量成正比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钩码的重力与它的质量的比值应是定值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由图象知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kg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所以比值等于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N/kg;(2)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把物体移到月球上后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重力均减小为原来</a:t>
            </a:r>
            <a:r>
              <a:rPr lang="zh-CN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图象如答案图所示。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16N60.eps" descr="id:2147494713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345169" y="1905946"/>
            <a:ext cx="2563935" cy="2376264"/>
          </a:xfrm>
          <a:prstGeom prst="rect">
            <a:avLst/>
          </a:prstGeom>
        </p:spPr>
      </p:pic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7616985"/>
              </p:ext>
            </p:extLst>
          </p:nvPr>
        </p:nvGraphicFramePr>
        <p:xfrm>
          <a:off x="5076056" y="5445224"/>
          <a:ext cx="421857" cy="532383"/>
        </p:xfrm>
        <a:graphic>
          <a:graphicData uri="http://schemas.openxmlformats.org/presentationml/2006/ole">
            <p:oleObj spid="_x0000_s29698" name="文档" r:id="rId9" imgW="257008" imgH="31361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29667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如何正确理解力的概念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力的概念是物理学中非常重要的概念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物体间的相互作用力应重点把握以下几个方面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任何物体间力的作用都是相互的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施力物体一定是受力物体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受力物体也一定是施力物体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作用力和反作用力是同时发生的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没有先后之分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作用力和反作用力的受力物体不同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施力物体也不同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作用力和反作用力的大小相等、方向相反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作用力和反作用力的作用效果可能不同。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970634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24744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小铁球从斜面上滚下沿直线运动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当经过磁铁附近时方向发生了改变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此现象说明力可以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放有磁铁的两个小车用细线相连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剪断细线后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小车向相反的方向运动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此现象说明物体间力的作用是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小铁球受磁铁作用后运动方向发生了变化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说明了力可以改变物体的运动状态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两辆车上的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极相互靠近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由于同名磁极相互排斥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剪断细线后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两小车向相反方向运动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说明两小车受到相互排斥的力。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61331799"/>
              </p:ext>
            </p:extLst>
          </p:nvPr>
        </p:nvGraphicFramePr>
        <p:xfrm>
          <a:off x="508000" y="3277189"/>
          <a:ext cx="8128000" cy="1304369"/>
        </p:xfrm>
        <a:graphic>
          <a:graphicData uri="http://schemas.openxmlformats.org/presentationml/2006/ole">
            <p:oleObj spid="_x0000_s30722" name="文档" r:id="rId6" imgW="3847376" imgH="6175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3417782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88432"/>
            <a:ext cx="455284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改变物体的运动状态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9245166"/>
              </p:ext>
            </p:extLst>
          </p:nvPr>
        </p:nvGraphicFramePr>
        <p:xfrm>
          <a:off x="508000" y="2636912"/>
          <a:ext cx="8128000" cy="1767103"/>
        </p:xfrm>
        <a:graphic>
          <a:graphicData uri="http://schemas.openxmlformats.org/presentationml/2006/ole">
            <p:oleObj spid="_x0000_s31746" name="文档" r:id="rId6" imgW="3847376" imgH="83738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45723409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4659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一只小船上的人用力推开另一只小船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结果发现两只小船同时向相反方向运动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该现象说明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力的作用是</a:t>
            </a:r>
            <a:r>
              <a:rPr lang="zh-CN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相互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力的作用效果有两个方面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力可以改变物体运动状态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力可以改变物体的形状。从题图可以看出小船受力后发生运动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这说明力能改变物体的运动状态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两只小船向相反的方向运动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说明力的作用是相互的。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1H.eps" descr="id:214749284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196752"/>
            <a:ext cx="1584176" cy="275339"/>
          </a:xfrm>
          <a:prstGeom prst="rect">
            <a:avLst/>
          </a:prstGeom>
        </p:spPr>
      </p:pic>
      <p:pic>
        <p:nvPicPr>
          <p:cNvPr id="7" name="N09.eps" descr="id:2147494727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555776" y="2420888"/>
            <a:ext cx="3096344" cy="177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2740843"/>
      </p:ext>
    </p:extLst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定义及单位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物体对物体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牛顿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力的作用效果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力能改变物体的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使它发生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力可以改变物体的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运动状态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力的三要素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叫作力的三要素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它们都影响力的作用效果。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30858" y="2545510"/>
            <a:ext cx="141295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5819" y="2545510"/>
            <a:ext cx="1007383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31841" y="3347857"/>
            <a:ext cx="592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282" y="3358743"/>
            <a:ext cx="592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25310" y="3758760"/>
            <a:ext cx="114669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30858" y="4559356"/>
            <a:ext cx="592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51744" y="4559356"/>
            <a:ext cx="592064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99438" y="4559356"/>
            <a:ext cx="935375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185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780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区分质量和重力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由于对质量和重力的区别和联系理解不透彻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导致在解答有关重力和质量关系的问题时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时常出现错误。解决此类问题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首先应明确质量与重力的区别和联系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下表为二者的区别与联系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1157023"/>
              </p:ext>
            </p:extLst>
          </p:nvPr>
        </p:nvGraphicFramePr>
        <p:xfrm>
          <a:off x="508000" y="2852936"/>
          <a:ext cx="8128000" cy="3683256"/>
        </p:xfrm>
        <a:graphic>
          <a:graphicData uri="http://schemas.openxmlformats.org/presentationml/2006/ole">
            <p:oleObj spid="_x0000_s32770" name="文档" r:id="rId6" imgW="3948631" imgH="17884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1197837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3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17990355"/>
              </p:ext>
            </p:extLst>
          </p:nvPr>
        </p:nvGraphicFramePr>
        <p:xfrm>
          <a:off x="508000" y="1894124"/>
          <a:ext cx="8128000" cy="3323752"/>
        </p:xfrm>
        <a:graphic>
          <a:graphicData uri="http://schemas.openxmlformats.org/presentationml/2006/ole">
            <p:oleObj spid="_x0000_s33794" name="文档" r:id="rId6" imgW="3948631" imgH="16148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775937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18414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法国科学家发现行星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葛利斯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581d”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较适合地球生命居住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且同一物体在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葛利斯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581d”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行星表面所受重力大小是在地球表面的两倍。设想宇航员从地球携带标有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“100 g”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字样的方便面、天平和弹簧测力计飞至行星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葛利斯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581d”,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测得方便面的示数是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N/kg)(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天平示数为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弹簧测力计示数为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N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质量是物体的物理属性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与其位置、状态、形状无关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在地球上质量为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的方便面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在行星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葛利斯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581d”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上质量仍然是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但重力变成原来的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995514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626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图象能正确反映物体所受的重力跟它的质量的关系的是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由重力公式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G=mg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物体的重力和质量成正比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2H.eps" descr="id:21474930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44100" y="1621747"/>
            <a:ext cx="1584176" cy="275339"/>
          </a:xfrm>
          <a:prstGeom prst="rect">
            <a:avLst/>
          </a:prstGeom>
        </p:spPr>
      </p:pic>
      <p:pic>
        <p:nvPicPr>
          <p:cNvPr id="7" name="N10.eps" descr="id:214749475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36188" y="2526386"/>
            <a:ext cx="5569368" cy="156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78686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关于力的示意图的画法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正确画出力的示意图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应明确以下几点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确定受力物体、力的作用点和力的方向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从力的作用点沿力的方向画力的作用线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用箭头表示力的方向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力的作用点可用线段的起点表示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也可用终点表示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表示力的方向的箭头必须画在线段的末端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线段的长短大致表示力的大小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同一幅图上的线段越长表示力越大。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2597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在下图中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画出以初速度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沿斜面减速上滑的物体所受的重力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的示意图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重力的方向是竖直向下的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且要画在物体重心上。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168.eps" descr="id:2147494763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275856" y="2132856"/>
            <a:ext cx="1837904" cy="1224136"/>
          </a:xfrm>
          <a:prstGeom prst="rect">
            <a:avLst/>
          </a:prstGeom>
        </p:spPr>
      </p:pic>
      <p:pic>
        <p:nvPicPr>
          <p:cNvPr id="7" name="N169.eps" descr="id:214749477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270459" y="4365104"/>
            <a:ext cx="1866808" cy="125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17676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000" y="2451469"/>
            <a:ext cx="8128000" cy="220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763590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>
            <a:hlinkClick r:id="rId2" action="ppaction://hlinksldjump"/>
          </p:cNvPr>
          <p:cNvSpPr/>
          <p:nvPr/>
        </p:nvSpPr>
        <p:spPr>
          <a:xfrm>
            <a:off x="257041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3" action="ppaction://hlinksldjump"/>
          </p:cNvPr>
          <p:cNvSpPr/>
          <p:nvPr/>
        </p:nvSpPr>
        <p:spPr>
          <a:xfrm>
            <a:off x="907580" y="764704"/>
            <a:ext cx="504056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圆角矩形 10">
            <a:hlinkClick r:id="rId4" action="ppaction://hlinksldjump"/>
          </p:cNvPr>
          <p:cNvSpPr/>
          <p:nvPr/>
        </p:nvSpPr>
        <p:spPr>
          <a:xfrm>
            <a:off x="1558119" y="764704"/>
            <a:ext cx="504056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图中画出小球受力的示意图。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小球受到重力和拉力的作用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所受的重力竖直向下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拉力的方向沿绳向上。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触类旁通3H.eps" descr="id:2147493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15056" y="1088584"/>
            <a:ext cx="1613220" cy="280387"/>
          </a:xfrm>
          <a:prstGeom prst="rect">
            <a:avLst/>
          </a:prstGeom>
        </p:spPr>
      </p:pic>
      <p:pic>
        <p:nvPicPr>
          <p:cNvPr id="7" name="N170.eps" descr="id:214749478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2843808" y="1628800"/>
            <a:ext cx="1863452" cy="1789392"/>
          </a:xfrm>
          <a:prstGeom prst="rect">
            <a:avLst/>
          </a:prstGeom>
        </p:spPr>
      </p:pic>
      <p:pic>
        <p:nvPicPr>
          <p:cNvPr id="8" name="N171.eps" descr="id:214749479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3059832" y="3679449"/>
            <a:ext cx="1886148" cy="178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431193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力的示意图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在物理学中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通常用一根带箭头的线段形象地表示力。在受力物体上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沿力的方向画一条线段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在线段的末端画一个箭头表示力的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用线段的起点或终点表示力的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力的作用是相互的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一个物体对另一个物体施力时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另一个物体也同时对它施加力的作用。也就是说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物体间力的作用是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相互的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3156" y="3321551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1804" y="3324334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81804" y="4526294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35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000" y="2233421"/>
            <a:ext cx="8128000" cy="264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6739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圆角矩形 25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圆角矩形 26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二、弹力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物体由于发生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弹性形变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而产生的力。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弹簧测力计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弹簧在弹性限度内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所受到的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拉力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它的伸长就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使用前观察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分度值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以及指针是否指在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零刻度线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估测力的大小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选择适当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的测力计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读数时视线要与刻度面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垂直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要使测力计内弹簧的轴线方向跟所测力的方向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被测量的力不能超过测力计的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量程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4004" y="2348880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41844" y="311919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13306" y="3119197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42319" y="3523341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19900" y="3522780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76348" y="3523341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5823" y="39221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67591" y="392217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32605" y="4321560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432605" y="513122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79502" y="5131226"/>
            <a:ext cx="57511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7183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三、重力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地球的吸引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而使物体受到的力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用符号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重力的三要素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物体所受的重力跟它的质量成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g=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 N/kg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质量是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 kg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的物体所受到的重力是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8 N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重力的方向总是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用细线把重物悬挂起来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静止时线的方向就是竖直方向。利用重力的方向竖直向下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可以制成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重垂线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水平仪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用来检验墙壁等是否竖直或窗台桌面等是否水平。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2146120"/>
            <a:ext cx="144016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61924" y="2108927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46982" y="2946358"/>
            <a:ext cx="626300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97428" y="3357640"/>
            <a:ext cx="41027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69157" y="3357640"/>
            <a:ext cx="1009726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58600" y="3357640"/>
            <a:ext cx="287739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449" y="3749690"/>
            <a:ext cx="2301335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76056" y="4149080"/>
            <a:ext cx="1093669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332898" y="4929634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3443" y="4929634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084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重力在物体上的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作用点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叫作重心。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重心的位置与物体的形状及密度分布有关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形状规则、质地均匀的物体的重心在其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几何中心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如均匀直棒的重心在其中点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均匀球体的重心在球心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方形板的重心在其对角线的交点。在对物体进行受力分析时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一般都把力的作用点画在重心上。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5819" y="2532019"/>
            <a:ext cx="81511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706" y="3369629"/>
            <a:ext cx="1124918" cy="329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503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328458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820645" y="764704"/>
            <a:ext cx="439319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圆角矩形 17">
            <a:hlinkClick r:id="rId5" action="ppaction://hlinksldjump"/>
          </p:cNvPr>
          <p:cNvSpPr/>
          <p:nvPr/>
        </p:nvSpPr>
        <p:spPr>
          <a:xfrm>
            <a:off x="4356705" y="764704"/>
            <a:ext cx="439319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endParaRPr lang="en-US" altLang="zh-CN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5" name="组合 4"/>
          <p:cNvGrpSpPr>
            <a:grpSpLocks noChangeAspect="1"/>
          </p:cNvGrpSpPr>
          <p:nvPr/>
        </p:nvGrpSpPr>
        <p:grpSpPr>
          <a:xfrm>
            <a:off x="508000" y="1265108"/>
            <a:ext cx="8128000" cy="4612164"/>
            <a:chOff x="9525" y="2257425"/>
            <a:chExt cx="9181873" cy="521017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525" y="2257425"/>
              <a:ext cx="9124950" cy="2343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873" y="4600575"/>
              <a:ext cx="9153525" cy="2867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965321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>
            <a:hlinkClick r:id="rId2" action="ppaction://hlinksldjump"/>
          </p:cNvPr>
          <p:cNvSpPr/>
          <p:nvPr/>
        </p:nvSpPr>
        <p:spPr>
          <a:xfrm>
            <a:off x="251520" y="764704"/>
            <a:ext cx="964608" cy="288032"/>
          </a:xfrm>
          <a:prstGeom prst="roundRect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259632" y="764704"/>
            <a:ext cx="964608" cy="288032"/>
          </a:xfrm>
          <a:prstGeom prst="roundRect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自主测试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椭圆 12">
            <a:hlinkClick r:id="rId3" action="ppaction://hlinksldjump"/>
          </p:cNvPr>
          <p:cNvSpPr/>
          <p:nvPr/>
        </p:nvSpPr>
        <p:spPr>
          <a:xfrm>
            <a:off x="3304402" y="764704"/>
            <a:ext cx="270000" cy="270000"/>
          </a:xfrm>
          <a:prstGeom prst="ellipse">
            <a:avLst/>
          </a:prstGeom>
          <a:solidFill>
            <a:srgbClr val="59B9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椭圆 13">
            <a:hlinkClick r:id="rId4" action="ppaction://hlinksldjump"/>
          </p:cNvPr>
          <p:cNvSpPr/>
          <p:nvPr/>
        </p:nvSpPr>
        <p:spPr>
          <a:xfrm>
            <a:off x="3719946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椭圆 14">
            <a:hlinkClick r:id="rId5" action="ppaction://hlinksldjump"/>
          </p:cNvPr>
          <p:cNvSpPr/>
          <p:nvPr/>
        </p:nvSpPr>
        <p:spPr>
          <a:xfrm>
            <a:off x="4135490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椭圆 15">
            <a:hlinkClick r:id="rId6" action="ppaction://hlinksldjump"/>
          </p:cNvPr>
          <p:cNvSpPr/>
          <p:nvPr/>
        </p:nvSpPr>
        <p:spPr>
          <a:xfrm>
            <a:off x="4551034" y="764704"/>
            <a:ext cx="270000" cy="270000"/>
          </a:xfrm>
          <a:prstGeom prst="ellipse">
            <a:avLst/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下列过程中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有一个力的作用效果与其他三个不同类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水总是由高处向低处流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进站的火车受阻力缓缓停下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橡皮泥上留下漂亮指印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小铁球受旁边磁铁吸引会转弯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都属于力改变物体的运动状态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橡皮泥上留下漂亮指印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橡皮泥的形状发生变化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所以选项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属于力改变物体的形状。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1195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初中总复习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初中总复习模板</Template>
  <TotalTime>53</TotalTime>
  <Words>1815</Words>
  <Application>Microsoft Office PowerPoint</Application>
  <PresentationFormat>全屏显示(4:3)</PresentationFormat>
  <Paragraphs>245</Paragraphs>
  <Slides>27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初中总复习模板</vt:lpstr>
      <vt:lpstr>文档</vt:lpstr>
      <vt:lpstr>第7课时　力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物理备课大师【全免费】</dc:title>
  <dc:creator>物理备课大师【全免费】</dc:creator>
  <dc:description>物理备课大师【全免费】</dc:description>
  <cp:lastModifiedBy>china</cp:lastModifiedBy>
  <cp:revision>物理备课大师【全免费】</cp:revision>
  <dcterms:created xsi:type="dcterms:W3CDTF">2014-10-27T02:28:17Z</dcterms:created>
  <dcterms:modified xsi:type="dcterms:W3CDTF">2017-10-15T16:08:29Z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物理备课大师【全免费】</vt:lpwstr>
  </property>
</Properties>
</file>