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1791">
          <p15:clr>
            <a:srgbClr val="A4A3A4"/>
          </p15:clr>
        </p15:guide>
        <p15:guide id="3" pos="46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88" y="-102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383CF-BE04-4D93-BA51-EC3B92CCBE7A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15FC6-FC40-408A-BC9E-821973BCEE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8594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2607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考法探究突破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BBF117-8A62-484E-B1A1-19B301F9787F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186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://www.zhyh.org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12" tooltip="点击访问志鸿优化网"/>
          </p:cNvPr>
          <p:cNvSpPr/>
          <p:nvPr/>
        </p:nvSpPr>
        <p:spPr>
          <a:xfrm>
            <a:off x="7380312" y="476672"/>
            <a:ext cx="1296144" cy="28803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chemeClr val="bg1"/>
              </a:solidFill>
            </a:endParaRPr>
          </a:p>
        </p:txBody>
      </p:sp>
      <p:sp>
        <p:nvSpPr>
          <p:cNvPr id="3" name="同侧圆角矩形 2">
            <a:hlinkClick r:id="rId13" action="ppaction://hlinksldjump"/>
          </p:cNvPr>
          <p:cNvSpPr/>
          <p:nvPr/>
        </p:nvSpPr>
        <p:spPr>
          <a:xfrm>
            <a:off x="324027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同侧圆角矩形 11">
            <a:hlinkClick r:id="rId14" action="ppaction://hlinksldjump"/>
          </p:cNvPr>
          <p:cNvSpPr/>
          <p:nvPr/>
        </p:nvSpPr>
        <p:spPr>
          <a:xfrm>
            <a:off x="456359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.docx"/><Relationship Id="rId3" Type="http://schemas.openxmlformats.org/officeDocument/2006/relationships/slide" Target="slide3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.docx"/><Relationship Id="rId3" Type="http://schemas.openxmlformats.org/officeDocument/2006/relationships/slide" Target="slide3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slide" Target="slide3.xml"/><Relationship Id="rId7" Type="http://schemas.openxmlformats.org/officeDocument/2006/relationships/slide" Target="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7.docx"/><Relationship Id="rId3" Type="http://schemas.openxmlformats.org/officeDocument/2006/relationships/slide" Target="slide3.xml"/><Relationship Id="rId7" Type="http://schemas.openxmlformats.org/officeDocument/2006/relationships/slide" Target="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slide" Target="slide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2.jpeg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6.jpeg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13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8.jpeg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slide" Target="slide18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1.jpeg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.docx"/><Relationship Id="rId3" Type="http://schemas.openxmlformats.org/officeDocument/2006/relationships/slide" Target="slide3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1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slide" Target="slide3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.docx"/><Relationship Id="rId3" Type="http://schemas.openxmlformats.org/officeDocument/2006/relationships/slide" Target="slide3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/>
              <a:t>第二单元</a:t>
            </a:r>
            <a:r>
              <a:rPr lang="zh-CN" altLang="zh-CN"/>
              <a:t>　</a:t>
            </a:r>
            <a:r>
              <a:rPr lang="zh-CN" altLang="zh-CN" b="1"/>
              <a:t>密度</a:t>
            </a:r>
            <a:r>
              <a:rPr lang="zh-CN" altLang="zh-CN"/>
              <a:t>　</a:t>
            </a:r>
            <a:r>
              <a:rPr lang="zh-CN" altLang="zh-CN" b="1"/>
              <a:t>力</a:t>
            </a:r>
            <a:r>
              <a:rPr lang="zh-CN" altLang="zh-CN"/>
              <a:t>　</a:t>
            </a:r>
            <a:r>
              <a:rPr lang="zh-CN" altLang="zh-CN" b="1"/>
              <a:t>压强</a:t>
            </a:r>
            <a:r>
              <a:rPr lang="zh-CN" altLang="zh-CN"/>
              <a:t>　</a:t>
            </a:r>
            <a:r>
              <a:rPr lang="zh-CN" altLang="zh-CN" b="1"/>
              <a:t>浮力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71461476"/>
              </p:ext>
            </p:extLst>
          </p:nvPr>
        </p:nvGraphicFramePr>
        <p:xfrm>
          <a:off x="508000" y="2147550"/>
          <a:ext cx="8128000" cy="2816900"/>
        </p:xfrm>
        <a:graphic>
          <a:graphicData uri="http://schemas.openxmlformats.org/presentationml/2006/ole">
            <p:oleObj spid="_x0000_s31746" name="文档" r:id="rId8" imgW="3839157" imgH="1330797" progId="Word.Document.12">
              <p:embed/>
            </p:oleObj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1679945" y="3068960"/>
            <a:ext cx="5769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680794" y="2584190"/>
            <a:ext cx="815114" cy="443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3156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四、密度与社会生活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密度与温度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温度能够改变物质的密度。常见的物质中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的热胀冷缩最为显著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它的密度受温度的影响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最大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一般固体、液体的热胀冷缩不像气体那样明显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因而它们的密度受温度的影响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较小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78420" y="3321549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02434" y="373238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29544" y="4133937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6311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36733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水的反常膨胀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的体积与温度的关系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水的反常膨胀现象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缩小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膨胀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水的密度与温度的关系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温度高于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随着温度的升高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水的密度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降低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温度低于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随着温度的降低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水的密度也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降低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。由此可见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的水的密度最大。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16N22.eps" descr="id:2147494480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793361" y="1916832"/>
            <a:ext cx="3434823" cy="190073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877202" y="426463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25484" y="466402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43491" y="546280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52320" y="546280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81806" y="5859522"/>
            <a:ext cx="4953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8801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749277"/>
            <a:ext cx="8128000" cy="16158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密度与物质鉴别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zh-CN" sz="2200" smtClean="0">
                <a:solidFill>
                  <a:srgbClr val="FF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依据同种物质的密度相同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不同物质密度一般不同来鉴别物质。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8627358"/>
              </p:ext>
            </p:extLst>
          </p:nvPr>
        </p:nvGraphicFramePr>
        <p:xfrm>
          <a:off x="1979712" y="3272914"/>
          <a:ext cx="8128000" cy="460518"/>
        </p:xfrm>
        <a:graphic>
          <a:graphicData uri="http://schemas.openxmlformats.org/presentationml/2006/ole">
            <p:oleObj spid="_x0000_s32770" name="文档" r:id="rId8" imgW="3839157" imgH="216759" progId="Word.Document.12">
              <p:embed/>
            </p:oleObj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2051720" y="3789040"/>
            <a:ext cx="7920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051093" y="3272914"/>
            <a:ext cx="815114" cy="494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8585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椭圆 12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椭圆 13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下列事例中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物体的质量发生变化的是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由热变冷的铝锅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烧杯中正在沸腾的水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铁球被压成铁饼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从地球带到太空的食品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铝锅由热变冷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物质多少没有变化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所以物体质量没有变化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正在沸腾的水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部分水汽化成为水蒸气进入空气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水的质量减少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铁球被压成铁饼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形状发生变化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物质多少没有变化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所以物体质量没有变化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宇航员从地球带到太空的食品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位置发生变化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物质多少没有变化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所以食品的质量没有变化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195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下列关于密度的说法正确的是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拍电影时倒塌的房屋用密度大的材料制作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空气密度的变化引起空气的流动从而形成风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由密度公式可知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物质的密度与质量成正比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与体积成反比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一块冰化成水后质量不变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密度不变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为避免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房屋倒塌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对演员造成伤害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作为道具的房屋应采用密度较小的材料制成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体积一定时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质量较小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不会伤害演员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风是流动的空气形成的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空气受热体积膨胀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密度变小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向上运动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周围空气过来补充形成风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密度是物质本身的特性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与物体的质量、体积无关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一块冰化成水后质量不变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密度变大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891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38597"/>
            <a:ext cx="8128000" cy="30377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小明探究甲、乙、丙三种物质的质量与体积关系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根据实验数据绘出的图象如图所示。由图象可知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当体积相同时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质量越大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密度越大。由题图可知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当体积相同时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&gt;m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&gt;m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59480693"/>
              </p:ext>
            </p:extLst>
          </p:nvPr>
        </p:nvGraphicFramePr>
        <p:xfrm>
          <a:off x="1691680" y="4189239"/>
          <a:ext cx="692897" cy="535905"/>
        </p:xfrm>
        <a:graphic>
          <a:graphicData uri="http://schemas.openxmlformats.org/presentationml/2006/ole">
            <p:oleObj spid="_x0000_s33794" name="文档" r:id="rId8" imgW="281880" imgH="2164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7566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4323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用调节好的托盘天平测量物体的质量时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应将砝码放在天平的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天平平衡时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所用砝码及游码在标尺上的位置如图所示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则所测物体的质量为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用调节好的托盘天平测量物体的质量时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应将砝码放在天平的右盘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将物体放在天平的左盘中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天平标尺上的分度值为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被测物体的质量为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g+20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g+1.2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g=71.2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61811906"/>
              </p:ext>
            </p:extLst>
          </p:nvPr>
        </p:nvGraphicFramePr>
        <p:xfrm>
          <a:off x="508000" y="2636912"/>
          <a:ext cx="8128000" cy="1334548"/>
        </p:xfrm>
        <a:graphic>
          <a:graphicData uri="http://schemas.openxmlformats.org/presentationml/2006/ole">
            <p:oleObj spid="_x0000_s34818" name="文档" r:id="rId8" imgW="3847376" imgH="6315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8078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如何正确理解质量和密度的概念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密度是物质的一种特性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其大小不随物体的质量、体积和位置的变化而变化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但与温度和状态有关。质量是物质的一种属性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它不随物体位置、形状、状态而变化。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密度与物体的质量成正比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与物体的体积成反比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密度是物质的特性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与物体的质量和体积无关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密度与物体的状态无关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密度与物体的温度无关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70634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4740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密度是物质的一种特性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在温度和状态不变时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某种物质的密度是一定的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不随物体的质量和体积而改变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当物体所处的状态改变时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密度也改变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如水和冰的密度不同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由于温度改变时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物体的质量不变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但物体的体积改变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所以物体的密度会改变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3717032"/>
            <a:ext cx="8128000" cy="21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9916343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6</a:t>
            </a:r>
            <a:r>
              <a:rPr lang="zh-CN" altLang="zh-CN"/>
              <a:t>课时　质量与密度</a:t>
            </a:r>
          </a:p>
        </p:txBody>
      </p:sp>
    </p:spTree>
    <p:extLst>
      <p:ext uri="{BB962C8B-B14F-4D97-AF65-F5344CB8AC3E}">
        <p14:creationId xmlns:p14="http://schemas.microsoft.com/office/powerpoint/2010/main" xmlns="" val="38989110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222366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中的蜡从液态变成固体时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中间会凹陷下去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蜡的质量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蜡的密度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因为质量是物体本身的一种属性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不随物体的形状、状态、位置、温度的改变而改变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所以蜡的质量不变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由于质量不变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体积变小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公式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蜡由液态变成固态时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密度变大。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触类旁通1H.eps" descr="id:214749284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844100" y="2284502"/>
            <a:ext cx="1584176" cy="275339"/>
          </a:xfrm>
          <a:prstGeom prst="rect">
            <a:avLst/>
          </a:prstGeom>
        </p:spPr>
      </p:pic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80147008"/>
              </p:ext>
            </p:extLst>
          </p:nvPr>
        </p:nvGraphicFramePr>
        <p:xfrm>
          <a:off x="1979712" y="4273123"/>
          <a:ext cx="699875" cy="541302"/>
        </p:xfrm>
        <a:graphic>
          <a:graphicData uri="http://schemas.openxmlformats.org/presentationml/2006/ole">
            <p:oleObj spid="_x0000_s35842" name="文档" r:id="rId7" imgW="281880" imgH="2164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00568246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299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巧用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等量代换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的方法测量物质的密度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密度的测量是我们学习的重点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通过对物体密度的测量过程考查天平的使用、实验误差的分析等有关知识。测量物体密度的基本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质量可用天平测量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液体体积利用量筒直接测量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固体体积多利用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排水法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通过等量代换间接测量。另外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在缺少量筒或量杯的条件下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利用空瓶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或空烧杯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的等容性或固体物质排水的等积性进行设计或创新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并解决一些实际问题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也是今后考试的一大走向。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92972626"/>
              </p:ext>
            </p:extLst>
          </p:nvPr>
        </p:nvGraphicFramePr>
        <p:xfrm>
          <a:off x="1061698" y="3075258"/>
          <a:ext cx="699875" cy="541302"/>
        </p:xfrm>
        <a:graphic>
          <a:graphicData uri="http://schemas.openxmlformats.org/presentationml/2006/ole">
            <p:oleObj spid="_x0000_s36866" name="文档" r:id="rId6" imgW="281880" imgH="2164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119783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小丽爸爸有一枚印章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小丽想知道印章的密度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于是在实验室进行了以下操作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08778521"/>
              </p:ext>
            </p:extLst>
          </p:nvPr>
        </p:nvGraphicFramePr>
        <p:xfrm>
          <a:off x="508000" y="2445760"/>
          <a:ext cx="8128000" cy="3071472"/>
        </p:xfrm>
        <a:graphic>
          <a:graphicData uri="http://schemas.openxmlformats.org/presentationml/2006/ole">
            <p:oleObj spid="_x0000_s37890" name="文档" r:id="rId6" imgW="3847376" imgH="14548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291964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将天平放在水平桌面上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将游码移至标尺左端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调节平衡螺母使指针指在分度盘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用调节好的天平测印章的质量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平衡时砝码的质量和游码在标尺上的位置如图甲所示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印章的质量是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用量筒测量印章的体积情况如图乙所示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则印章的体积是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通过计算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得出印章的密度是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23860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当调节天平横梁平衡时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将游码移至标尺左端零刻度线处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调节平衡螺母使指针指到分度盘的中央位置。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标尺每一个大格代表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每一个小格代表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游码对应的示数是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3.6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物体的质量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砝码的质量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游码对应的刻度值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印章的体积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mL-20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mL=20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mL=20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印章的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密度</a:t>
            </a: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零刻度线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中央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(2)43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(3)20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84125456"/>
              </p:ext>
            </p:extLst>
          </p:nvPr>
        </p:nvGraphicFramePr>
        <p:xfrm>
          <a:off x="107504" y="3815071"/>
          <a:ext cx="8128000" cy="502970"/>
        </p:xfrm>
        <a:graphic>
          <a:graphicData uri="http://schemas.openxmlformats.org/presentationml/2006/ole">
            <p:oleObj spid="_x0000_s38914" name="文档" r:id="rId6" imgW="3847376" imgH="2382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889116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8945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天平、空瓶和水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怎样测牛奶的密度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用天平称出空瓶的质量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将瓶中装满水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测出总质量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则水的质量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将瓶中的水倒出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将瓶中装满牛奶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测出总质量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则牛奶的质量为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由此可得牛奶的体积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在没有量筒的情况下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可利用空瓶的等容性来测量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即牛奶的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用水的体积来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替代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触类旁通2H.eps" descr="id:214749305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844100" y="1868403"/>
            <a:ext cx="1584176" cy="275339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0529205"/>
              </p:ext>
            </p:extLst>
          </p:nvPr>
        </p:nvGraphicFramePr>
        <p:xfrm>
          <a:off x="508000" y="3429000"/>
          <a:ext cx="8128000" cy="897510"/>
        </p:xfrm>
        <a:graphic>
          <a:graphicData uri="http://schemas.openxmlformats.org/presentationml/2006/ole">
            <p:oleObj spid="_x0000_s39938" name="文档" r:id="rId7" imgW="3839157" imgH="42451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647362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30197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图象类密度问题解法探究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物质密度的数学表达式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对同一种物质来说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成正比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图象就可以反映这种物质质量与体积的关系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在如图所示的图象中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横坐标表示体积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纵坐标表示质量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就表示了两种物质的密度大小以及它们各自质量与体积的关系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不难看出直线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与横轴的夹角大小就表示了它们各自密度的大小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的斜率就是物质的密度。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1778891"/>
              </p:ext>
            </p:extLst>
          </p:nvPr>
        </p:nvGraphicFramePr>
        <p:xfrm>
          <a:off x="699996" y="1859540"/>
          <a:ext cx="699875" cy="541302"/>
        </p:xfrm>
        <a:graphic>
          <a:graphicData uri="http://schemas.openxmlformats.org/presentationml/2006/ole">
            <p:oleObj spid="_x0000_s40962" name="文档" r:id="rId6" imgW="281880" imgH="216469" progId="Word.Document.12">
              <p:embed/>
            </p:oleObj>
          </a:graphicData>
        </a:graphic>
      </p:graphicFrame>
      <p:pic>
        <p:nvPicPr>
          <p:cNvPr id="17" name="N03.eps" descr="id:2147494522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594735" y="3994680"/>
            <a:ext cx="2197808" cy="196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52597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55112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两种物质的质量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的关系图象如图所示。由图象可知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两种物质的密度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和水的密度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之间的关系是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g,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可以得出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故正确的选项是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N04.eps" descr="id:214749452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059832" y="1999726"/>
            <a:ext cx="2767826" cy="2088232"/>
          </a:xfrm>
          <a:prstGeom prst="rect">
            <a:avLst/>
          </a:prstGeom>
        </p:spPr>
      </p:pic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0860367"/>
              </p:ext>
            </p:extLst>
          </p:nvPr>
        </p:nvGraphicFramePr>
        <p:xfrm>
          <a:off x="6876256" y="5146306"/>
          <a:ext cx="699875" cy="541302"/>
        </p:xfrm>
        <a:graphic>
          <a:graphicData uri="http://schemas.openxmlformats.org/presentationml/2006/ole">
            <p:oleObj spid="_x0000_s41986" name="文档" r:id="rId7" imgW="281880" imgH="2164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316402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178942"/>
            <a:ext cx="8128000" cy="275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1450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3984" y="1206028"/>
            <a:ext cx="8456488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、乙两种物质的质量与体积的关系图象如图所示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其中密度较大的是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。甲的密度是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g/cm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从题中图象上可以看出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当甲、乙的体积都是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&gt;m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触类旁通3H.eps" descr="id:214749306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671040" y="1309093"/>
            <a:ext cx="1613220" cy="280387"/>
          </a:xfrm>
          <a:prstGeom prst="rect">
            <a:avLst/>
          </a:prstGeom>
        </p:spPr>
      </p:pic>
      <p:pic>
        <p:nvPicPr>
          <p:cNvPr id="7" name="N05.eps" descr="id:2147494543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422693" y="2101181"/>
            <a:ext cx="1970810" cy="1872208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00966896"/>
              </p:ext>
            </p:extLst>
          </p:nvPr>
        </p:nvGraphicFramePr>
        <p:xfrm>
          <a:off x="107504" y="4581532"/>
          <a:ext cx="8128000" cy="1727788"/>
        </p:xfrm>
        <a:graphic>
          <a:graphicData uri="http://schemas.openxmlformats.org/presentationml/2006/ole">
            <p:oleObj spid="_x0000_s43010" name="文档" r:id="rId8" imgW="3839157" imgH="81662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973949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一、质量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质量的概念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物体所含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物质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的多少。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质量的基本单位是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(kg),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常用单位还有吨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、毫克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(mg),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它们的换算关系是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t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kg,1 kg=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g,1 g=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质量是物体的一种属性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它不随物体的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形状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的改变而改变。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质量的测量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在实验室中测量质量的工具主要是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天平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日常生活中常用的工具主要有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案秤、杆秤、台秤、电子秤等。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15816" y="211108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52136" y="250378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31640" y="33067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84105" y="33067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94583" y="331401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52592" y="371034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589170" y="371034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400934" y="371034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44525" y="493028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1857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天平的使用方法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把天平放在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水平台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把游码放在标尺左端的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零刻度线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调节横梁的平衡螺母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使指针指在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分度盘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此时天平横梁水平平衡。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被测物体放在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镊子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盘中加减砝码并调节游码在标尺上的位置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直到横梁恢复水平平衡。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记录测量结果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被测物体质量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右盘中砝码质量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游码在标尺上的示数。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59360" y="2320416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15606" y="2343752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38008" y="2719806"/>
            <a:ext cx="83149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04833" y="3533666"/>
            <a:ext cx="2870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06040" y="3533666"/>
            <a:ext cx="6099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65683" y="3533666"/>
            <a:ext cx="2870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0070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526114"/>
            <a:ext cx="8128000" cy="405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6269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圆角矩形 27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二、密度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密度的概念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某种物质组成的物体的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与它的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体积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之比叫作这种物质的密度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用符号</a:t>
            </a:r>
            <a:r>
              <a:rPr lang="en-US" altLang="zh-CN" sz="220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+mn-ea"/>
                <a:cs typeface="Times New Roman" panose="02020603050405020304" pitchFamily="18" charset="0"/>
              </a:rPr>
              <a:t>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密度是物质的一种特性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每种物质都有自己的密度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不同物质的密度一般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密度跟物质的质量、体积、形状、运动状态无关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但同种物质在不同状态、不同温度时的密度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23182" y="289228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13106" y="289228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52193" y="3295870"/>
            <a:ext cx="2636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55776" y="411642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516216" y="450912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7183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圆角矩形 27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公式和推导式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密度的基本单位是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常用单位是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g/cm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它们的换算关系是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g/cm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9177578"/>
              </p:ext>
            </p:extLst>
          </p:nvPr>
        </p:nvGraphicFramePr>
        <p:xfrm>
          <a:off x="328613" y="2462213"/>
          <a:ext cx="8096250" cy="1487487"/>
        </p:xfrm>
        <a:graphic>
          <a:graphicData uri="http://schemas.openxmlformats.org/presentationml/2006/ole">
            <p:oleObj spid="_x0000_s28674" name="文档" r:id="rId8" imgW="3839157" imgH="706446" progId="Word.Document.12">
              <p:embed/>
            </p:oleObj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1475656" y="2986066"/>
            <a:ext cx="5769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497921" y="2359766"/>
            <a:ext cx="5751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03798" y="2975180"/>
            <a:ext cx="4112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2507161" y="3356992"/>
            <a:ext cx="32995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089144" y="4048608"/>
            <a:ext cx="6948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49387" y="4741787"/>
            <a:ext cx="386309" cy="275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7232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3882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三、密度的测量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测量液体体积的工具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36945086"/>
              </p:ext>
            </p:extLst>
          </p:nvPr>
        </p:nvGraphicFramePr>
        <p:xfrm>
          <a:off x="508000" y="2564904"/>
          <a:ext cx="8128000" cy="3565601"/>
        </p:xfrm>
        <a:graphic>
          <a:graphicData uri="http://schemas.openxmlformats.org/presentationml/2006/ole">
            <p:oleObj spid="_x0000_s29698" name="文档" r:id="rId8" imgW="3948631" imgH="1732629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936681" y="3502064"/>
            <a:ext cx="575118" cy="30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61897" y="3494388"/>
            <a:ext cx="856693" cy="316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91171" y="4342669"/>
            <a:ext cx="856693" cy="316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24240" y="5187741"/>
            <a:ext cx="575118" cy="30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18590" y="5187741"/>
            <a:ext cx="575118" cy="30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084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76341558"/>
              </p:ext>
            </p:extLst>
          </p:nvPr>
        </p:nvGraphicFramePr>
        <p:xfrm>
          <a:off x="508000" y="1451728"/>
          <a:ext cx="8128000" cy="4208543"/>
        </p:xfrm>
        <a:graphic>
          <a:graphicData uri="http://schemas.openxmlformats.org/presentationml/2006/ole">
            <p:oleObj spid="_x0000_s30722" name="文档" r:id="rId8" imgW="3839157" imgH="1986834" progId="Word.Document.12">
              <p:embed/>
            </p:oleObj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1647287" y="2370652"/>
            <a:ext cx="5769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691680" y="1844824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9894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53</TotalTime>
  <Words>2042</Words>
  <Application>Microsoft Office PowerPoint</Application>
  <PresentationFormat>全屏显示(4:3)</PresentationFormat>
  <Paragraphs>242</Paragraphs>
  <Slides>29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初中总复习模板</vt:lpstr>
      <vt:lpstr>文档</vt:lpstr>
      <vt:lpstr>第二单元　密度　力　压强　浮力</vt:lpstr>
      <vt:lpstr>第6课时　质量与密度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china</cp:lastModifiedBy>
  <cp:revision>物理备课大师【全免费】</cp:revision>
  <dcterms:created xsi:type="dcterms:W3CDTF">2014-10-27T02:28:17Z</dcterms:created>
  <dcterms:modified xsi:type="dcterms:W3CDTF">2017-10-15T16:08:25Z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物理备课大师【全免费】</vt:lpwstr>
  </property>
</Properties>
</file>