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wdp" ContentType="image/vnd.ms-photo"/>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3"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 id="328" r:id="rId37"/>
    <p:sldId id="329" r:id="rId38"/>
    <p:sldId id="330"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6" d="100"/>
          <a:sy n="66" d="100"/>
        </p:scale>
        <p:origin x="-1488" y="-102"/>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A383CF-BE04-4D93-BA51-EC3B92CCBE7A}" type="datetimeFigureOut">
              <a:rPr lang="zh-CN" altLang="en-US" smtClean="0"/>
              <a:pPr/>
              <a:t>2017-10-16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15FC6-FC40-408A-BC9E-821973BCEE45}" type="slidenum">
              <a:rPr lang="zh-CN" altLang="en-US" smtClean="0"/>
              <a:pPr/>
              <a:t>‹#›</a:t>
            </a:fld>
            <a:endParaRPr lang="zh-CN" altLang="en-US"/>
          </a:p>
        </p:txBody>
      </p:sp>
    </p:spTree>
    <p:extLst>
      <p:ext uri="{BB962C8B-B14F-4D97-AF65-F5344CB8AC3E}">
        <p14:creationId xmlns="" xmlns:p14="http://schemas.microsoft.com/office/powerpoint/2010/main" val="3185944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 xmlns:p14="http://schemas.microsoft.com/office/powerpoint/2010/main" val="562607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380305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同侧圆角矩形 2"/>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43414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1478344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518180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0244996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96BBF117-8A62-484E-B1A1-19B301F9787F}" type="datetimeFigureOut">
              <a:rPr lang="zh-CN" altLang="en-US" smtClean="0"/>
              <a:pPr/>
              <a:t>2017-10-16</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C2D1088F-7570-48BA-BC40-D11F25FB6C22}" type="slidenum">
              <a:rPr lang="zh-CN" altLang="en-US" smtClean="0"/>
              <a:pPr/>
              <a:t>‹#›</a:t>
            </a:fld>
            <a:endParaRPr lang="zh-CN" altLang="en-US"/>
          </a:p>
        </p:txBody>
      </p:sp>
    </p:spTree>
    <p:extLst>
      <p:ext uri="{BB962C8B-B14F-4D97-AF65-F5344CB8AC3E}">
        <p14:creationId xmlns="" xmlns:p14="http://schemas.microsoft.com/office/powerpoint/2010/main" val="149186656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820534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731710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6461012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zhyh.or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12" tooltip="点击访问志鸿优化网"/>
          </p:cNvPr>
          <p:cNvSpPr/>
          <p:nvPr/>
        </p:nvSpPr>
        <p:spPr>
          <a:xfrm>
            <a:off x="7380312" y="476672"/>
            <a:ext cx="1296144" cy="28803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chemeClr val="bg1"/>
              </a:solidFill>
            </a:endParaRPr>
          </a:p>
        </p:txBody>
      </p:sp>
      <p:sp>
        <p:nvSpPr>
          <p:cNvPr id="3" name="同侧圆角矩形 2">
            <a:hlinkClick r:id="rId13" action="ppaction://hlinksldjump"/>
          </p:cNvPr>
          <p:cNvSpPr/>
          <p:nvPr/>
        </p:nvSpPr>
        <p:spPr>
          <a:xfrm>
            <a:off x="3240278"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基础自主导学</a:t>
            </a:r>
            <a:endParaRPr lang="zh-CN" altLang="en-US" sz="1200" dirty="0">
              <a:latin typeface="微软雅黑" panose="020B0503020204020204" pitchFamily="34" charset="-122"/>
              <a:ea typeface="微软雅黑" panose="020B0503020204020204" pitchFamily="34" charset="-122"/>
            </a:endParaRPr>
          </a:p>
        </p:txBody>
      </p:sp>
      <p:sp>
        <p:nvSpPr>
          <p:cNvPr id="12" name="同侧圆角矩形 11">
            <a:hlinkClick r:id="rId14" action="ppaction://hlinksldjump"/>
          </p:cNvPr>
          <p:cNvSpPr/>
          <p:nvPr/>
        </p:nvSpPr>
        <p:spPr>
          <a:xfrm>
            <a:off x="456359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1.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2.xml"/><Relationship Id="rId7" Type="http://schemas.openxmlformats.org/officeDocument/2006/relationships/slide" Target="slide15.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 Target="slide11.xml"/><Relationship Id="rId7" Type="http://schemas.openxmlformats.org/officeDocument/2006/relationships/image" Target="../media/image14.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16.xml"/><Relationship Id="rId7" Type="http://schemas.openxmlformats.org/officeDocument/2006/relationships/slide" Target="slide34.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30.xml"/><Relationship Id="rId5" Type="http://schemas.openxmlformats.org/officeDocument/2006/relationships/slide" Target="slide26.xml"/><Relationship Id="rId4" Type="http://schemas.openxmlformats.org/officeDocument/2006/relationships/slide" Target="slide20.xml"/><Relationship Id="rId9" Type="http://schemas.openxmlformats.org/officeDocument/2006/relationships/package" Target="../embeddings/Microsoft_Office_Word___6.docx"/></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 Target="slide20.xml"/><Relationship Id="rId7" Type="http://schemas.openxmlformats.org/officeDocument/2006/relationships/image" Target="../media/image18.pn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16.xml"/><Relationship Id="rId7" Type="http://schemas.openxmlformats.org/officeDocument/2006/relationships/slide" Target="slide34.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30.xml"/><Relationship Id="rId5" Type="http://schemas.openxmlformats.org/officeDocument/2006/relationships/slide" Target="slide26.xml"/><Relationship Id="rId10" Type="http://schemas.openxmlformats.org/officeDocument/2006/relationships/package" Target="../embeddings/Microsoft_Office_Word___9.docx"/><Relationship Id="rId4" Type="http://schemas.openxmlformats.org/officeDocument/2006/relationships/slide" Target="slide20.xml"/><Relationship Id="rId9" Type="http://schemas.openxmlformats.org/officeDocument/2006/relationships/package" Target="../embeddings/Microsoft_Office_Word___8.docx"/></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22.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23.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24.pn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 Target="slide20.xml"/><Relationship Id="rId7" Type="http://schemas.openxmlformats.org/officeDocument/2006/relationships/image" Target="../media/image25.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 Id="rId9"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28.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slide" Target="slide20.xml"/><Relationship Id="rId7" Type="http://schemas.openxmlformats.org/officeDocument/2006/relationships/image" Target="../media/image29.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31.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32.pn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slide" Target="slide20.xml"/><Relationship Id="rId7" Type="http://schemas.openxmlformats.org/officeDocument/2006/relationships/image" Target="../media/image33.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35.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 Target="slide20.xml"/><Relationship Id="rId7" Type="http://schemas.openxmlformats.org/officeDocument/2006/relationships/image" Target="../media/image36.pn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slide" Target="slide20.xml"/><Relationship Id="rId7" Type="http://schemas.openxmlformats.org/officeDocument/2006/relationships/image" Target="../media/image37.pn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38.jpeg"/><Relationship Id="rId2" Type="http://schemas.openxmlformats.org/officeDocument/2006/relationships/slide" Target="slide16.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30.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3.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 Target="slide11.xml"/><Relationship Id="rId7"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slide" Target="slide2.xml"/><Relationship Id="rId7" Type="http://schemas.openxmlformats.org/officeDocument/2006/relationships/slide" Target="slide10.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11.xml"/><Relationship Id="rId7"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slide" Target="slide2.xml"/><Relationship Id="rId7" Type="http://schemas.openxmlformats.org/officeDocument/2006/relationships/slide" Target="slide1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2.xml"/><Relationship Id="rId7" Type="http://schemas.openxmlformats.org/officeDocument/2006/relationships/slide" Target="slide1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11.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a:t>
            </a:r>
            <a:r>
              <a:rPr lang="en-US" altLang="zh-CN" b="1"/>
              <a:t>5</a:t>
            </a:r>
            <a:r>
              <a:rPr lang="zh-CN" altLang="zh-CN"/>
              <a:t>课时　透镜及其应用</a:t>
            </a:r>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489276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四</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四、显微镜和望远镜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显微镜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凸透镜</a:t>
            </a:r>
            <a:r>
              <a:rPr lang="zh-CN" altLang="zh-CN" sz="2200">
                <a:solidFill>
                  <a:srgbClr val="000000"/>
                </a:solidFill>
                <a:latin typeface="Times New Roman" panose="02020603050405020304" pitchFamily="18" charset="0"/>
                <a:cs typeface="Times New Roman" panose="02020603050405020304" pitchFamily="18" charset="0"/>
              </a:rPr>
              <a:t>成像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放大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物镜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放大</a:t>
            </a:r>
            <a:r>
              <a:rPr lang="zh-CN" altLang="zh-CN" sz="2200">
                <a:solidFill>
                  <a:srgbClr val="000000"/>
                </a:solidFill>
                <a:latin typeface="Times New Roman" panose="02020603050405020304" pitchFamily="18" charset="0"/>
                <a:cs typeface="Times New Roman" panose="02020603050405020304" pitchFamily="18" charset="0"/>
              </a:rPr>
              <a:t>的实像。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目镜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正立、放大</a:t>
            </a:r>
            <a:r>
              <a:rPr lang="zh-CN" altLang="zh-CN" sz="2200">
                <a:solidFill>
                  <a:srgbClr val="000000"/>
                </a:solidFill>
                <a:latin typeface="Times New Roman" panose="02020603050405020304" pitchFamily="18" charset="0"/>
                <a:cs typeface="Times New Roman" panose="02020603050405020304" pitchFamily="18" charset="0"/>
              </a:rPr>
              <a:t>的虚像。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望远镜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二次成像。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物镜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焦距大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成像在焦点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倒立、缩小的实</a:t>
            </a:r>
            <a:r>
              <a:rPr lang="zh-CN" altLang="zh-CN" sz="2200">
                <a:solidFill>
                  <a:srgbClr val="000000"/>
                </a:solidFill>
                <a:latin typeface="Times New Roman" panose="02020603050405020304" pitchFamily="18" charset="0"/>
                <a:cs typeface="Times New Roman" panose="02020603050405020304" pitchFamily="18" charset="0"/>
              </a:rPr>
              <a:t>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目镜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焦距小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正立、放大</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虚</a:t>
            </a:r>
            <a:r>
              <a:rPr lang="zh-CN" altLang="zh-CN" sz="2200">
                <a:solidFill>
                  <a:srgbClr val="000000"/>
                </a:solidFill>
                <a:latin typeface="Times New Roman" panose="02020603050405020304" pitchFamily="18" charset="0"/>
                <a:cs typeface="Times New Roman" panose="02020603050405020304" pitchFamily="18" charset="0"/>
              </a:rPr>
              <a:t>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862906" y="2514668"/>
            <a:ext cx="81511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42417" y="251561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02902" y="2914058"/>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17188" y="3310576"/>
            <a:ext cx="14215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18180" y="4520006"/>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44452" y="4520006"/>
            <a:ext cx="197582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038059" y="4920083"/>
            <a:ext cx="1379475"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64731" y="4930282"/>
            <a:ext cx="334505"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763113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椭圆 12">
            <a:hlinkClick r:id="rId3" action="ppaction://hlinksldjump"/>
          </p:cNvPr>
          <p:cNvSpPr/>
          <p:nvPr/>
        </p:nvSpPr>
        <p:spPr>
          <a:xfrm>
            <a:off x="3304402"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4" name="椭圆 13">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5" name="椭圆 14">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6" name="椭圆 15">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4076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是透镜的焦点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其中光路图正确的是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N126.eps" descr="id:2147493900;FounderCES"/>
          <p:cNvPicPr/>
          <p:nvPr/>
        </p:nvPicPr>
        <p:blipFill>
          <a:blip r:embed="rId7"/>
          <a:stretch>
            <a:fillRect/>
          </a:stretch>
        </p:blipFill>
        <p:spPr>
          <a:xfrm>
            <a:off x="2591415" y="1916832"/>
            <a:ext cx="3628149" cy="3384376"/>
          </a:xfrm>
          <a:prstGeom prst="rect">
            <a:avLst/>
          </a:prstGeom>
        </p:spPr>
      </p:pic>
    </p:spTree>
    <p:extLst>
      <p:ext uri="{BB962C8B-B14F-4D97-AF65-F5344CB8AC3E}">
        <p14:creationId xmlns:p14="http://schemas.microsoft.com/office/powerpoint/2010/main" xmlns="" val="38811959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Effect transition="in" filter="wipe(down)">
                                      <p:cBhvr>
                                        <p:cTn id="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椭圆 12">
            <a:hlinkClick r:id="rId3" action="ppaction://hlinksldjump"/>
          </p:cNvPr>
          <p:cNvSpPr/>
          <p:nvPr/>
        </p:nvSpPr>
        <p:spPr>
          <a:xfrm>
            <a:off x="3304402"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4" name="椭圆 13">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5" name="椭圆 14">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6" name="椭圆 15">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跟主光轴平行的光线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经凸透镜折射后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其出射光线经过凸透镜的焦点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通过凸透镜焦点的光线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经凸透镜折射后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其出射光线跟主光轴平行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跟主光轴平行的光线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经凹透镜折射后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其出射光线的反向延长线通过凹透镜的虚焦点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经过凹透镜虚焦点的光线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经凹透镜折射后变得更发散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588302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9117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杨大爷眼睛看物体时的成像情况如图所示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则他的眼睛类型及矫正需要选用的透镜分别是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远视眼　凸透镜</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远视眼　凹透镜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近视眼　凹透镜</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近视眼　凸透镜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从题图可以看出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近处的光线通过晶状体后成像在视网膜后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这是远视眼的特征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应戴凸透镜把光线会聚在视网膜上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N127A.eps" descr="id:2147493907;FounderCES"/>
          <p:cNvPicPr/>
          <p:nvPr/>
        </p:nvPicPr>
        <p:blipFill>
          <a:blip r:embed="rId7"/>
          <a:stretch>
            <a:fillRect/>
          </a:stretch>
        </p:blipFill>
        <p:spPr>
          <a:xfrm>
            <a:off x="5580112" y="2535450"/>
            <a:ext cx="2160240" cy="935083"/>
          </a:xfrm>
          <a:prstGeom prst="rect">
            <a:avLst/>
          </a:prstGeom>
        </p:spPr>
      </p:pic>
    </p:spTree>
    <p:extLst>
      <p:ext uri="{BB962C8B-B14F-4D97-AF65-F5344CB8AC3E}">
        <p14:creationId xmlns:p14="http://schemas.microsoft.com/office/powerpoint/2010/main" xmlns="" val="1278915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animEffect transition="in" filter="wipe(down)">
                                      <p:cBhvr>
                                        <p:cTn id="7" dur="500"/>
                                        <p:tgtEl>
                                          <p:spTgt spid="1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4" end="4"/>
                                            </p:txEl>
                                          </p:spTgt>
                                        </p:tgtEl>
                                        <p:attrNameLst>
                                          <p:attrName>style.visibility</p:attrName>
                                        </p:attrNameLst>
                                      </p:cBhvr>
                                      <p:to>
                                        <p:strVal val="visible"/>
                                      </p:to>
                                    </p:set>
                                    <p:animEffect transition="in" filter="wipe(down)">
                                      <p:cBhvr>
                                        <p:cTn id="1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5895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如图所示的实验装置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可以用来研究光从水中斜射到水面时所发生的光现象。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使入射角</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cs typeface="Times New Roman" panose="02020603050405020304" pitchFamily="18" charset="0"/>
              </a:rPr>
              <a:t>在一定范围内由小变大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会发现折射角</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γ</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填写变化规律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且折射角总是大于相应的入射角。</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当入射角</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cs typeface="Times New Roman" panose="02020603050405020304" pitchFamily="18" charset="0"/>
              </a:rPr>
              <a:t>增大到某一值时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折射角</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γ</a:t>
            </a:r>
            <a:r>
              <a:rPr lang="zh-CN" altLang="zh-CN" sz="2200">
                <a:solidFill>
                  <a:srgbClr val="000000"/>
                </a:solidFill>
                <a:latin typeface="Times New Roman" panose="02020603050405020304" pitchFamily="18" charset="0"/>
                <a:cs typeface="Times New Roman" panose="02020603050405020304" pitchFamily="18" charset="0"/>
              </a:rPr>
              <a:t>会达到最大值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该最大值是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若继续增大入射角</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将会发现不再有</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而只存在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光线。</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变大</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(2)90°</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折射</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反射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3"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4"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5"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6" action="ppaction://hlinksldjump"/>
          </p:cNvPr>
          <p:cNvSpPr/>
          <p:nvPr/>
        </p:nvSpPr>
        <p:spPr>
          <a:xfrm>
            <a:off x="4135490"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1" name="椭圆 20">
            <a:hlinkClick r:id="rId7" action="ppaction://hlinksldjump"/>
          </p:cNvPr>
          <p:cNvSpPr/>
          <p:nvPr/>
        </p:nvSpPr>
        <p:spPr>
          <a:xfrm>
            <a:off x="4551034"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70804233"/>
              </p:ext>
            </p:extLst>
          </p:nvPr>
        </p:nvGraphicFramePr>
        <p:xfrm>
          <a:off x="877455" y="1217637"/>
          <a:ext cx="7389091" cy="1661325"/>
        </p:xfrm>
        <a:graphic>
          <a:graphicData uri="http://schemas.openxmlformats.org/presentationml/2006/ole">
            <p:oleObj spid="_x0000_s31746" name="文档" r:id="rId8" imgW="3847376" imgH="865808" progId="Word.Document.12">
              <p:embed/>
            </p:oleObj>
          </a:graphicData>
        </a:graphic>
      </p:graphicFrame>
    </p:spTree>
    <p:extLst>
      <p:ext uri="{BB962C8B-B14F-4D97-AF65-F5344CB8AC3E}">
        <p14:creationId xmlns:p14="http://schemas.microsoft.com/office/powerpoint/2010/main" xmlns="" val="57566949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知识梳理</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solidFill>
                <a:latin typeface="黑体" panose="02010600030101010101" pitchFamily="2" charset="-122"/>
                <a:ea typeface="黑体" panose="02010600030101010101" pitchFamily="2" charset="-122"/>
              </a:rPr>
              <a:t>自主测试</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椭圆 17">
            <a:hlinkClick r:id="rId3" action="ppaction://hlinksldjump"/>
          </p:cNvPr>
          <p:cNvSpPr/>
          <p:nvPr/>
        </p:nvSpPr>
        <p:spPr>
          <a:xfrm>
            <a:off x="3304402"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椭圆 18">
            <a:hlinkClick r:id="rId4" action="ppaction://hlinksldjump"/>
          </p:cNvPr>
          <p:cNvSpPr/>
          <p:nvPr/>
        </p:nvSpPr>
        <p:spPr>
          <a:xfrm>
            <a:off x="3719946"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椭圆 19">
            <a:hlinkClick r:id="rId5" action="ppaction://hlinksldjump"/>
          </p:cNvPr>
          <p:cNvSpPr/>
          <p:nvPr/>
        </p:nvSpPr>
        <p:spPr>
          <a:xfrm>
            <a:off x="4135490" y="764704"/>
            <a:ext cx="270000" cy="270000"/>
          </a:xfrm>
          <a:prstGeom prst="ellipse">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1" name="椭圆 20">
            <a:hlinkClick r:id="rId6" action="ppaction://hlinksldjump"/>
          </p:cNvPr>
          <p:cNvSpPr/>
          <p:nvPr/>
        </p:nvSpPr>
        <p:spPr>
          <a:xfrm>
            <a:off x="4551034" y="764704"/>
            <a:ext cx="270000" cy="270000"/>
          </a:xfrm>
          <a:prstGeom prst="ellipse">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967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是从点光源</a:t>
            </a:r>
            <a:r>
              <a:rPr lang="en-US" altLang="zh-CN" sz="2200" i="1">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发出的、经透镜折射后的两条光线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在图中完成光路并标出点光源</a:t>
            </a:r>
            <a:r>
              <a:rPr lang="en-US" altLang="zh-CN" sz="2200" i="1">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的位置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a:t>
            </a:r>
            <a:r>
              <a:rPr lang="zh-CN" altLang="zh-CN" sz="2200" smtClean="0">
                <a:solidFill>
                  <a:srgbClr val="000000"/>
                </a:solidFill>
                <a:latin typeface="Times New Roman" panose="02020603050405020304" pitchFamily="18" charset="0"/>
                <a:cs typeface="Times New Roman" panose="02020603050405020304" pitchFamily="18" charset="0"/>
              </a:rPr>
              <a:t>示</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平行于主光轴的光线经过凸透镜后经过另一侧的焦点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经过光心的光线方向不发生改变。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128.eps" descr="id:2147493914;FounderCES"/>
          <p:cNvPicPr/>
          <p:nvPr/>
        </p:nvPicPr>
        <p:blipFill>
          <a:blip r:embed="rId7"/>
          <a:stretch>
            <a:fillRect/>
          </a:stretch>
        </p:blipFill>
        <p:spPr>
          <a:xfrm>
            <a:off x="2926260" y="2060848"/>
            <a:ext cx="3249547" cy="1296144"/>
          </a:xfrm>
          <a:prstGeom prst="rect">
            <a:avLst/>
          </a:prstGeom>
        </p:spPr>
      </p:pic>
      <p:pic>
        <p:nvPicPr>
          <p:cNvPr id="14" name="N129.eps" descr="id:2147493921;FounderCES"/>
          <p:cNvPicPr/>
          <p:nvPr/>
        </p:nvPicPr>
        <p:blipFill>
          <a:blip r:embed="rId8"/>
          <a:stretch>
            <a:fillRect/>
          </a:stretch>
        </p:blipFill>
        <p:spPr>
          <a:xfrm>
            <a:off x="2926260" y="3933056"/>
            <a:ext cx="3249547" cy="1296144"/>
          </a:xfrm>
          <a:prstGeom prst="rect">
            <a:avLst/>
          </a:prstGeom>
        </p:spPr>
      </p:pic>
    </p:spTree>
    <p:extLst>
      <p:ext uri="{BB962C8B-B14F-4D97-AF65-F5344CB8AC3E}">
        <p14:creationId xmlns:p14="http://schemas.microsoft.com/office/powerpoint/2010/main" xmlns="" val="268078038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animEffect transition="in" filter="wipe(down)">
                                      <p:cBhvr>
                                        <p:cTn id="15"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1302338"/>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透镜作图的关键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透镜作图是光学作图的一个重要方面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主要考查对通过凸透镜和凹透镜三条特殊光线的理解和运用</a:t>
            </a:r>
            <a:r>
              <a:rPr lang="zh-CN" altLang="zh-CN" sz="2200" smtClean="0">
                <a:solidFill>
                  <a:srgbClr val="000000"/>
                </a:solidFill>
                <a:latin typeface="Times New Roman" panose="02020603050405020304" pitchFamily="18" charset="0"/>
                <a:cs typeface="Times New Roman" panose="02020603050405020304" pitchFamily="18" charset="0"/>
              </a:rPr>
              <a:t>。我们</a:t>
            </a:r>
            <a:r>
              <a:rPr lang="zh-CN" altLang="zh-CN" sz="2200">
                <a:solidFill>
                  <a:srgbClr val="000000"/>
                </a:solidFill>
                <a:latin typeface="Times New Roman" panose="02020603050405020304" pitchFamily="18" charset="0"/>
                <a:cs typeface="Times New Roman" panose="02020603050405020304" pitchFamily="18" charset="0"/>
              </a:rPr>
              <a:t>把凸透镜和凹透镜这三条光线的传播特点记得很熟练后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无论什么样的作图题都不会觉得困难了。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通过透镜的三条特殊光线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穿过光心的入射光线经过透镜不改变方向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平行于主光轴入射的光线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经过凸透镜的光线穿过另一侧焦点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经过凹透镜的光线反向延长线通过同侧焦点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穿过凸透镜焦点的入射光线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经透镜后平行于主光轴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延长线穿过凹透镜另一侧焦点的入射光线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经过透镜后平行于主光轴。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下面我们通过例题来进一步探讨透镜作图的方法。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9706344"/>
      </p:ext>
    </p:extLst>
  </p:cSld>
  <p:clrMapOvr>
    <a:masterClrMapping/>
  </p:clrMapOvr>
  <p:transition spd="med">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08546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请在图中作出两条入射光线经凹透镜折射后的折射光线</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延长线过另一侧焦点的光线经凹透镜折射后将平行于主光轴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过光心的光线经凹透镜折射后传播方向不改变。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4185688487"/>
              </p:ext>
            </p:extLst>
          </p:nvPr>
        </p:nvGraphicFramePr>
        <p:xfrm>
          <a:off x="508000" y="1568009"/>
          <a:ext cx="8128000" cy="1860991"/>
        </p:xfrm>
        <a:graphic>
          <a:graphicData uri="http://schemas.openxmlformats.org/presentationml/2006/ole">
            <p:oleObj spid="_x0000_s32770" name="文档" r:id="rId8" imgW="3847376" imgH="880562"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2725416895"/>
              </p:ext>
            </p:extLst>
          </p:nvPr>
        </p:nvGraphicFramePr>
        <p:xfrm>
          <a:off x="508000" y="4581128"/>
          <a:ext cx="8128000" cy="1860991"/>
        </p:xfrm>
        <a:graphic>
          <a:graphicData uri="http://schemas.openxmlformats.org/presentationml/2006/ole">
            <p:oleObj spid="_x0000_s32771" name="文档" r:id="rId9" imgW="3847376" imgH="881642" progId="Word.Document.12">
              <p:embed/>
            </p:oleObj>
          </a:graphicData>
        </a:graphic>
      </p:graphicFrame>
    </p:spTree>
    <p:extLst>
      <p:ext uri="{BB962C8B-B14F-4D97-AF65-F5344CB8AC3E}">
        <p14:creationId xmlns:p14="http://schemas.microsoft.com/office/powerpoint/2010/main" xmlns="" val="4062304934"/>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animEffect transition="in" filter="wipe(down)">
                                      <p:cBhvr>
                                        <p:cTn id="7" dur="500"/>
                                        <p:tgtEl>
                                          <p:spTgt spid="1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6" end="6"/>
                                            </p:txEl>
                                          </p:spTgt>
                                        </p:tgtEl>
                                        <p:attrNameLst>
                                          <p:attrName>style.visibility</p:attrName>
                                        </p:attrNameLst>
                                      </p:cBhvr>
                                      <p:to>
                                        <p:strVal val="visible"/>
                                      </p:to>
                                    </p:set>
                                    <p:animEffect transition="in" filter="wipe(down)">
                                      <p:cBhvr>
                                        <p:cTn id="12" dur="500"/>
                                        <p:tgtEl>
                                          <p:spTgt spid="1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圆角矩形 4">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8" name="图片 7"/>
          <p:cNvPicPr>
            <a:picLocks noChangeAspect="1"/>
          </p:cNvPicPr>
          <p:nvPr/>
        </p:nvPicPr>
        <p:blipFill>
          <a:blip r:embed="rId7">
            <a:extLst>
              <a:ext uri="{BEBA8EAE-BF5A-486C-A8C5-ECC9F3942E4B}">
                <a14:imgProps xmlns:a14="http://schemas.microsoft.com/office/drawing/2010/main" xmlns="">
                  <a14:imgLayer r:embed="rId8">
                    <a14:imgEffect>
                      <a14:sharpenSoften amount="25000"/>
                    </a14:imgEffect>
                  </a14:imgLayer>
                </a14:imgProps>
              </a:ext>
            </a:extLst>
          </a:blip>
          <a:stretch>
            <a:fillRect/>
          </a:stretch>
        </p:blipFill>
        <p:spPr>
          <a:xfrm>
            <a:off x="508000" y="2440901"/>
            <a:ext cx="8128000" cy="2230199"/>
          </a:xfrm>
          <a:prstGeom prst="rect">
            <a:avLst/>
          </a:prstGeom>
        </p:spPr>
      </p:pic>
    </p:spTree>
    <p:extLst>
      <p:ext uri="{BB962C8B-B14F-4D97-AF65-F5344CB8AC3E}">
        <p14:creationId xmlns:p14="http://schemas.microsoft.com/office/powerpoint/2010/main" xmlns="" val="3717589665"/>
      </p:ext>
    </p:extLst>
  </p:cSld>
  <p:clrMapOvr>
    <a:masterClrMapping/>
  </p:clrMapOvr>
  <p:transition spd="med">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7041"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solidFill>
                <a:latin typeface="黑体" panose="02010600030101010101" pitchFamily="2" charset="-122"/>
                <a:ea typeface="黑体" panose="02010600030101010101" pitchFamily="2" charset="-122"/>
              </a:rPr>
              <a:t>1</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5" name="圆角矩形 4">
            <a:hlinkClick r:id="rId6"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7"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997191104"/>
              </p:ext>
            </p:extLst>
          </p:nvPr>
        </p:nvGraphicFramePr>
        <p:xfrm>
          <a:off x="218862" y="1445434"/>
          <a:ext cx="8128000" cy="325253"/>
        </p:xfrm>
        <a:graphic>
          <a:graphicData uri="http://schemas.openxmlformats.org/presentationml/2006/ole">
            <p:oleObj spid="_x0000_s33794" name="文档" r:id="rId8" imgW="3847376" imgH="153298" progId="Word.Document.12">
              <p:embed/>
            </p:oleObj>
          </a:graphicData>
        </a:graphic>
      </p:graphicFrame>
      <p:sp>
        <p:nvSpPr>
          <p:cNvPr id="14" name="矩形 13"/>
          <p:cNvSpPr>
            <a:spLocks noChangeAspect="1"/>
          </p:cNvSpPr>
          <p:nvPr/>
        </p:nvSpPr>
        <p:spPr>
          <a:xfrm>
            <a:off x="508000" y="1412776"/>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在图中画出经过透镜折射后的光线。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a:t>
            </a:r>
            <a:r>
              <a:rPr lang="zh-CN" altLang="zh-CN" sz="2200" smtClean="0">
                <a:solidFill>
                  <a:srgbClr val="000000"/>
                </a:solidFill>
                <a:latin typeface="Times New Roman" panose="02020603050405020304" pitchFamily="18" charset="0"/>
                <a:cs typeface="Times New Roman" panose="02020603050405020304" pitchFamily="18" charset="0"/>
              </a:rPr>
              <a:t>示</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跟主光轴平行的光线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经凸透镜后光线经过凸透镜的焦点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通过凸透镜焦点的光线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镜头经折射后光线跟主光轴平行。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2498270073"/>
              </p:ext>
            </p:extLst>
          </p:nvPr>
        </p:nvGraphicFramePr>
        <p:xfrm>
          <a:off x="508000" y="2070367"/>
          <a:ext cx="8128000" cy="912053"/>
        </p:xfrm>
        <a:graphic>
          <a:graphicData uri="http://schemas.openxmlformats.org/presentationml/2006/ole">
            <p:oleObj spid="_x0000_s33795" name="文档" r:id="rId9" imgW="3847376" imgH="431105" progId="Word.Document.12">
              <p:embed/>
            </p:oleObj>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xmlns="" val="926110825"/>
              </p:ext>
            </p:extLst>
          </p:nvPr>
        </p:nvGraphicFramePr>
        <p:xfrm>
          <a:off x="508000" y="3681405"/>
          <a:ext cx="8128000" cy="881876"/>
        </p:xfrm>
        <a:graphic>
          <a:graphicData uri="http://schemas.openxmlformats.org/presentationml/2006/ole">
            <p:oleObj spid="_x0000_s33796" name="文档" r:id="rId10" imgW="3847376" imgH="418150" progId="Word.Document.12">
              <p:embed/>
            </p:oleObj>
          </a:graphicData>
        </a:graphic>
      </p:graphicFrame>
    </p:spTree>
    <p:extLst>
      <p:ext uri="{BB962C8B-B14F-4D97-AF65-F5344CB8AC3E}">
        <p14:creationId xmlns:p14="http://schemas.microsoft.com/office/powerpoint/2010/main" xmlns="" val="2112282139"/>
      </p:ext>
    </p:extLst>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animEffect transition="in" filter="wipe(down)">
                                      <p:cBhvr>
                                        <p:cTn id="7" dur="500"/>
                                        <p:tgtEl>
                                          <p:spTgt spid="14">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4">
                                            <p:txEl>
                                              <p:pRg st="8" end="8"/>
                                            </p:txEl>
                                          </p:spTgt>
                                        </p:tgtEl>
                                        <p:attrNameLst>
                                          <p:attrName>style.visibility</p:attrName>
                                        </p:attrNameLst>
                                      </p:cBhvr>
                                      <p:to>
                                        <p:strVal val="visible"/>
                                      </p:to>
                                    </p:set>
                                    <p:animEffect transition="in" filter="wipe(down)">
                                      <p:cBhvr>
                                        <p:cTn id="15"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一、透镜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透镜、主光轴和光心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中间</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厚</a:t>
            </a:r>
            <a:r>
              <a:rPr lang="zh-CN" altLang="zh-CN" sz="2200">
                <a:solidFill>
                  <a:srgbClr val="000000"/>
                </a:solidFill>
                <a:latin typeface="Times New Roman" panose="02020603050405020304" pitchFamily="18" charset="0"/>
                <a:cs typeface="Times New Roman" panose="02020603050405020304" pitchFamily="18" charset="0"/>
              </a:rPr>
              <a:t>、边缘</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薄</a:t>
            </a:r>
            <a:r>
              <a:rPr lang="zh-CN" altLang="zh-CN" sz="2200">
                <a:solidFill>
                  <a:srgbClr val="000000"/>
                </a:solidFill>
                <a:latin typeface="Times New Roman" panose="02020603050405020304" pitchFamily="18" charset="0"/>
                <a:cs typeface="Times New Roman" panose="02020603050405020304" pitchFamily="18" charset="0"/>
              </a:rPr>
              <a:t>的透镜叫凸透镜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薄</a:t>
            </a:r>
            <a:r>
              <a:rPr lang="zh-CN" altLang="zh-CN" sz="2200">
                <a:solidFill>
                  <a:srgbClr val="000000"/>
                </a:solidFill>
                <a:latin typeface="Times New Roman" panose="02020603050405020304" pitchFamily="18" charset="0"/>
                <a:cs typeface="Times New Roman" panose="02020603050405020304" pitchFamily="18" charset="0"/>
              </a:rPr>
              <a:t>、边缘</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厚</a:t>
            </a:r>
            <a:r>
              <a:rPr lang="zh-CN" altLang="zh-CN" sz="2200">
                <a:solidFill>
                  <a:srgbClr val="000000"/>
                </a:solidFill>
                <a:latin typeface="Times New Roman" panose="02020603050405020304" pitchFamily="18" charset="0"/>
                <a:cs typeface="Times New Roman" panose="02020603050405020304" pitchFamily="18" charset="0"/>
              </a:rPr>
              <a:t>的透镜叫凹透镜。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通过两个球面球心的直线叫透镜的主光轴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简称主轴。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主光轴上有个特殊的点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通过它的光线传播方向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这个点叫透镜的光心。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透镜对光的作用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凸透镜对光线有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会聚</a:t>
            </a:r>
            <a:r>
              <a:rPr lang="zh-CN" altLang="zh-CN" sz="2200">
                <a:solidFill>
                  <a:srgbClr val="000000"/>
                </a:solidFill>
                <a:latin typeface="Times New Roman" panose="02020603050405020304" pitchFamily="18" charset="0"/>
                <a:cs typeface="Times New Roman" panose="02020603050405020304" pitchFamily="18" charset="0"/>
              </a:rPr>
              <a:t>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凹透镜对光线有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发散</a:t>
            </a:r>
            <a:r>
              <a:rPr lang="zh-CN" altLang="zh-CN" sz="2200">
                <a:solidFill>
                  <a:srgbClr val="000000"/>
                </a:solidFill>
                <a:latin typeface="Times New Roman" panose="02020603050405020304" pitchFamily="18" charset="0"/>
                <a:cs typeface="Times New Roman" panose="02020603050405020304" pitchFamily="18" charset="0"/>
              </a:rPr>
              <a:t>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753748" y="2309530"/>
            <a:ext cx="28708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54694" y="2309530"/>
            <a:ext cx="28708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50012" y="2309530"/>
            <a:ext cx="28708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77646" y="2309530"/>
            <a:ext cx="287086"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39578" y="3520941"/>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0798" y="472514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30798" y="5135319"/>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18577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正确理解透镜的会聚作用和发散作用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正确理解透镜对光线的作用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应注意以下两点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对光线的会聚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作用是指从透镜射出的光线相对入射光线加大了会聚程度或减小了发散程度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加大了发散程度或减小了会聚程度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即光线经过凸透镜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后并不一定会聚到一点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只不过比原来的传播方向更靠近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主光轴</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1978372"/>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会聚作用与会聚光线是不同的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发散作用与发散光线是不同的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要区别开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即会聚作用射出的不一定是会聚光线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发散作用射出的不一定是发散光线。如图甲是会聚作用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图乙是发散作用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图乙的出射光线是会聚光线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图甲的出射光线是发散光线。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Q38.eps" descr="id:2147493970;FounderCES"/>
          <p:cNvPicPr/>
          <p:nvPr/>
        </p:nvPicPr>
        <p:blipFill>
          <a:blip r:embed="rId7"/>
          <a:stretch>
            <a:fillRect/>
          </a:stretch>
        </p:blipFill>
        <p:spPr>
          <a:xfrm>
            <a:off x="1907704" y="3208250"/>
            <a:ext cx="4985544" cy="2304256"/>
          </a:xfrm>
          <a:prstGeom prst="rect">
            <a:avLst/>
          </a:prstGeom>
        </p:spPr>
      </p:pic>
    </p:spTree>
    <p:extLst>
      <p:ext uri="{BB962C8B-B14F-4D97-AF65-F5344CB8AC3E}">
        <p14:creationId xmlns:p14="http://schemas.microsoft.com/office/powerpoint/2010/main" xmlns="" val="2177422444"/>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7421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下图中画出了光线通过透镜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图中未画出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的情形。其中凸透镜是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	B.b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	C.c	D.a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Q39.eps" descr="id:2147493977;FounderCES"/>
          <p:cNvPicPr/>
          <p:nvPr/>
        </p:nvPicPr>
        <p:blipFill>
          <a:blip r:embed="rId7"/>
          <a:stretch>
            <a:fillRect/>
          </a:stretch>
        </p:blipFill>
        <p:spPr>
          <a:xfrm>
            <a:off x="2195736" y="1988840"/>
            <a:ext cx="5027841" cy="3528392"/>
          </a:xfrm>
          <a:prstGeom prst="rect">
            <a:avLst/>
          </a:prstGeom>
        </p:spPr>
      </p:pic>
    </p:spTree>
    <p:extLst>
      <p:ext uri="{BB962C8B-B14F-4D97-AF65-F5344CB8AC3E}">
        <p14:creationId xmlns:p14="http://schemas.microsoft.com/office/powerpoint/2010/main" xmlns="" val="1043524258"/>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凸透镜是中间厚、边缘薄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光路经透镜两次折射后都是向靠近主光轴方向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所以它具有会聚作用。凹透镜是中心薄、边缘厚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光路经透镜两次折射后都是向远离主光轴方向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所以它有发散作用。从</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四个图可以看出对光有会聚作用的只有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253466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7"/>
          <a:stretch>
            <a:fillRect/>
          </a:stretch>
        </p:blipFill>
        <p:spPr>
          <a:xfrm>
            <a:off x="508000" y="2480603"/>
            <a:ext cx="8128000" cy="2150794"/>
          </a:xfrm>
          <a:prstGeom prst="rect">
            <a:avLst/>
          </a:prstGeom>
        </p:spPr>
      </p:pic>
    </p:spTree>
    <p:extLst>
      <p:ext uri="{BB962C8B-B14F-4D97-AF65-F5344CB8AC3E}">
        <p14:creationId xmlns:p14="http://schemas.microsoft.com/office/powerpoint/2010/main" xmlns="" val="4023145499"/>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907580"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2</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8" name="圆角矩形 17">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9" name="圆角矩形 18">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0551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在图中的方框内画出合适的透镜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a:t>
            </a:r>
            <a:r>
              <a:rPr lang="zh-CN" altLang="zh-CN" sz="2200" smtClean="0">
                <a:solidFill>
                  <a:srgbClr val="000000"/>
                </a:solidFill>
                <a:latin typeface="Times New Roman" panose="02020603050405020304" pitchFamily="18" charset="0"/>
                <a:cs typeface="Times New Roman" panose="02020603050405020304" pitchFamily="18" charset="0"/>
              </a:rPr>
              <a:t>示</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从题图可以看出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平行光线通过透镜后会聚在一起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说明该透镜对光有会聚作用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所以是凸透镜。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40.eps" descr="id:2147493991;FounderCES"/>
          <p:cNvPicPr/>
          <p:nvPr/>
        </p:nvPicPr>
        <p:blipFill>
          <a:blip r:embed="rId7"/>
          <a:stretch>
            <a:fillRect/>
          </a:stretch>
        </p:blipFill>
        <p:spPr>
          <a:xfrm>
            <a:off x="2859197" y="1700808"/>
            <a:ext cx="2126282" cy="1364060"/>
          </a:xfrm>
          <a:prstGeom prst="rect">
            <a:avLst/>
          </a:prstGeom>
        </p:spPr>
      </p:pic>
      <p:pic>
        <p:nvPicPr>
          <p:cNvPr id="10" name="Q41.eps" descr="id:2147493998;FounderCES"/>
          <p:cNvPicPr/>
          <p:nvPr/>
        </p:nvPicPr>
        <p:blipFill>
          <a:blip r:embed="rId8"/>
          <a:stretch>
            <a:fillRect/>
          </a:stretch>
        </p:blipFill>
        <p:spPr>
          <a:xfrm>
            <a:off x="2986234" y="3789040"/>
            <a:ext cx="1872208" cy="1364060"/>
          </a:xfrm>
          <a:prstGeom prst="rect">
            <a:avLst/>
          </a:prstGeom>
        </p:spPr>
      </p:pic>
      <p:pic>
        <p:nvPicPr>
          <p:cNvPr id="11" name="触类旁通2H.eps" descr="id:2147493055;FounderCES"/>
          <p:cNvPicPr/>
          <p:nvPr/>
        </p:nvPicPr>
        <p:blipFill>
          <a:blip r:embed="rId9"/>
          <a:stretch>
            <a:fillRect/>
          </a:stretch>
        </p:blipFill>
        <p:spPr>
          <a:xfrm>
            <a:off x="844100" y="1340768"/>
            <a:ext cx="1584176" cy="275339"/>
          </a:xfrm>
          <a:prstGeom prst="rect">
            <a:avLst/>
          </a:prstGeom>
        </p:spPr>
      </p:pic>
    </p:spTree>
    <p:extLst>
      <p:ext uri="{BB962C8B-B14F-4D97-AF65-F5344CB8AC3E}">
        <p14:creationId xmlns:p14="http://schemas.microsoft.com/office/powerpoint/2010/main" xmlns="" val="421429182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animEffect transition="in" filter="wipe(down)">
                                      <p:cBhvr>
                                        <p:cTn id="1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凸透镜成像规律及其应用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对于凸透镜成像规律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应明确以下几个方面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实像总是倒立的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虚像总是正立的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成实像时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物、像位于凸透镜两侧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成虚像时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物、像位于凸透镜一侧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在焦点以外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物体离焦点越远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则所成的实像越小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像距也越小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这个规律用于照相机和幻灯机的调节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在焦点以内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物体离焦点越近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所成的虚像越大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可用于放大镜的调节。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5259763"/>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5273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右</a:t>
            </a:r>
            <a:r>
              <a:rPr lang="zh-CN" altLang="zh-CN" sz="2200">
                <a:solidFill>
                  <a:srgbClr val="000000"/>
                </a:solidFill>
                <a:latin typeface="Times New Roman" panose="02020603050405020304" pitchFamily="18" charset="0"/>
                <a:cs typeface="Times New Roman" panose="02020603050405020304" pitchFamily="18" charset="0"/>
              </a:rPr>
              <a:t>图是用来探究凸透镜成像规律的实验装置示意图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屏未画出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当蜡烛和透镜放在图示位置时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通过移动光屏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可以在光屏上得到与物体等大的像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若透镜位置不变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将蜡烛移到刻度为</a:t>
            </a:r>
            <a:r>
              <a:rPr lang="en-US" altLang="zh-CN" sz="2200">
                <a:solidFill>
                  <a:srgbClr val="000000"/>
                </a:solidFill>
                <a:latin typeface="Times New Roman" panose="02020603050405020304" pitchFamily="18" charset="0"/>
                <a:cs typeface="Times New Roman" panose="02020603050405020304" pitchFamily="18" charset="0"/>
              </a:rPr>
              <a:t>40 cm</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移动光屏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可以在屏上得到倒立、放大的像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移动光屏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可以在屏上得到倒立、缩小的像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移动光屏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可以在屏上得到正立、放大的像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不论光屏移到什么位置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都不能在屏上得到蜡烛的像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物距为</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成倒立等大的实像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所以凸透镜的焦距为</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。若透镜位置不变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将蜡烛移到刻度为</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此时物距为</a:t>
            </a:r>
            <a:r>
              <a:rPr lang="en-US" altLang="zh-CN" sz="2200" i="1">
                <a:solidFill>
                  <a:srgbClr val="000000"/>
                </a:solidFill>
                <a:latin typeface="Times New Roman" panose="02020603050405020304" pitchFamily="18" charset="0"/>
                <a:cs typeface="Times New Roman" panose="02020603050405020304" pitchFamily="18" charset="0"/>
              </a:rPr>
              <a:t>u=</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i="1">
                <a:solidFill>
                  <a:srgbClr val="000000"/>
                </a:solidFill>
                <a:latin typeface="Times New Roman" panose="02020603050405020304" pitchFamily="18" charset="0"/>
                <a:cs typeface="Times New Roman" panose="02020603050405020304" pitchFamily="18" charset="0"/>
              </a:rPr>
              <a:t>u&lt;f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成正立、放大的虚像。因为是虚像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所以不论光屏移到什么位置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都不能在屏上得到蜡烛的像。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17A20.eps" descr="id:2147494206;FounderCES"/>
          <p:cNvPicPr/>
          <p:nvPr/>
        </p:nvPicPr>
        <p:blipFill>
          <a:blip r:embed="rId7"/>
          <a:stretch>
            <a:fillRect/>
          </a:stretch>
        </p:blipFill>
        <p:spPr>
          <a:xfrm>
            <a:off x="6300192" y="2636912"/>
            <a:ext cx="2448272" cy="782908"/>
          </a:xfrm>
          <a:prstGeom prst="rect">
            <a:avLst/>
          </a:prstGeom>
        </p:spPr>
      </p:pic>
    </p:spTree>
    <p:extLst>
      <p:ext uri="{BB962C8B-B14F-4D97-AF65-F5344CB8AC3E}">
        <p14:creationId xmlns:p14="http://schemas.microsoft.com/office/powerpoint/2010/main" xmlns="" val="1316693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6979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是距凸透镜不同距离的四个点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为焦点。下列几种光学仪器的成像原理与物体在不同点时的成像情况相对应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照相机是根据物体放在</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点时的成像特点制成的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幻灯机是根据物体放在</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点时的成像特点制成的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使用放大镜时的成像情况与物体放在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点时的成像情况相似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人眼看物体时的成像情况与物体放在</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点时的成像情况相似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Q43.eps" descr="id:2147494012;FounderCES"/>
          <p:cNvPicPr/>
          <p:nvPr/>
        </p:nvPicPr>
        <p:blipFill>
          <a:blip r:embed="rId7"/>
          <a:stretch>
            <a:fillRect/>
          </a:stretch>
        </p:blipFill>
        <p:spPr>
          <a:xfrm>
            <a:off x="2062175" y="2621926"/>
            <a:ext cx="4094001" cy="1377206"/>
          </a:xfrm>
          <a:prstGeom prst="rect">
            <a:avLst/>
          </a:prstGeom>
        </p:spPr>
      </p:pic>
      <p:pic>
        <p:nvPicPr>
          <p:cNvPr id="14" name="触类旁通3H.eps" descr="id:2147493069;FounderCES"/>
          <p:cNvPicPr/>
          <p:nvPr/>
        </p:nvPicPr>
        <p:blipFill>
          <a:blip r:embed="rId8"/>
          <a:stretch>
            <a:fillRect/>
          </a:stretch>
        </p:blipFill>
        <p:spPr>
          <a:xfrm>
            <a:off x="815056" y="1395198"/>
            <a:ext cx="1613220" cy="280387"/>
          </a:xfrm>
          <a:prstGeom prst="rect">
            <a:avLst/>
          </a:prstGeom>
        </p:spPr>
      </p:pic>
    </p:spTree>
    <p:extLst>
      <p:ext uri="{BB962C8B-B14F-4D97-AF65-F5344CB8AC3E}">
        <p14:creationId xmlns:p14="http://schemas.microsoft.com/office/powerpoint/2010/main" xmlns="" val="29731017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3</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物体放在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点时成倒立、缩小的实像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照相机是根据这个特点制成的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物体放在</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成倒立、放大的实像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幻灯机和投影仪是根据这个原理制成的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物体放在</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成正立、放大的虚像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使用放大镜时的成像情况与此一样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人眼的晶状体和角膜的共同作用相当于凸透镜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成倒立、缩小的实像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与物体放在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点时的成像情况相似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所以正确的选项是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1920556"/>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62880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焦点和</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焦距</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平行于主光轴的</a:t>
            </a:r>
            <a:r>
              <a:rPr lang="zh-CN" altLang="zh-CN" sz="2200" smtClean="0">
                <a:solidFill>
                  <a:srgbClr val="000000"/>
                </a:solidFill>
                <a:latin typeface="Times New Roman" panose="02020603050405020304" pitchFamily="18" charset="0"/>
                <a:cs typeface="Times New Roman" panose="02020603050405020304" pitchFamily="18" charset="0"/>
              </a:rPr>
              <a:t>光线经</a:t>
            </a:r>
            <a:r>
              <a:rPr lang="zh-CN" altLang="zh-CN" sz="2200">
                <a:solidFill>
                  <a:srgbClr val="000000"/>
                </a:solidFill>
                <a:latin typeface="Times New Roman" panose="02020603050405020304" pitchFamily="18" charset="0"/>
                <a:cs typeface="Times New Roman" panose="02020603050405020304" pitchFamily="18" charset="0"/>
              </a:rPr>
              <a:t>凸透镜折射后会聚于主光轴上的一点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这个点叫</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该点是实际光线会聚而成的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因此叫实焦点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焦点到光心的距离叫</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焦距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表示。如图所示。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32.eps" descr="id:2147493855;FounderCES"/>
          <p:cNvPicPr/>
          <p:nvPr/>
        </p:nvPicPr>
        <p:blipFill>
          <a:blip r:embed="rId7"/>
          <a:stretch>
            <a:fillRect/>
          </a:stretch>
        </p:blipFill>
        <p:spPr>
          <a:xfrm>
            <a:off x="3059832" y="1916832"/>
            <a:ext cx="2902997" cy="1991326"/>
          </a:xfrm>
          <a:prstGeom prst="rect">
            <a:avLst/>
          </a:prstGeom>
        </p:spPr>
      </p:pic>
      <p:sp>
        <p:nvSpPr>
          <p:cNvPr id="10" name="矩形 9"/>
          <p:cNvSpPr/>
          <p:nvPr/>
        </p:nvSpPr>
        <p:spPr>
          <a:xfrm>
            <a:off x="1415480" y="445469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16128" y="4858274"/>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0505383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关于照相机、投影仪问题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照相机和投影仪是凸透镜成像规律的重要应用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近几年中考中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关于照相机和投影仪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常常会出现这样的问题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根据像的大小来判断照相机的镜头到物体及镜头到底片的距离变化情况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进行投影仪的调节等问题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下面通过例题探究解决此类问题的方法。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9586064"/>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474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小华用相机拍摄的桂林市杉湖上的双塔照片如图所示。下面说法正确的是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双塔在湖中的倒影是实像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要使塔的像更大些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小华或相机镜头应向塔靠近些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要使塔的像更大些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小华或相机镜头应离塔更远些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要使塔的像更小些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小华或相机镜头应离塔更近些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水面相当于平面镜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水中的倒影是平面镜所成的虚像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照相机的成像原理是当物距大于</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倍焦距时凸透镜成倒立、缩小的实像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要使塔的像更大些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需要减小物距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增大像距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Q44.eps" descr="id:2147494026;FounderCES"/>
          <p:cNvPicPr/>
          <p:nvPr/>
        </p:nvPicPr>
        <p:blipFill>
          <a:blip r:embed="rId7"/>
          <a:stretch>
            <a:fillRect/>
          </a:stretch>
        </p:blipFill>
        <p:spPr>
          <a:xfrm>
            <a:off x="3707904" y="1687656"/>
            <a:ext cx="1842367" cy="1296144"/>
          </a:xfrm>
          <a:prstGeom prst="rect">
            <a:avLst/>
          </a:prstGeom>
        </p:spPr>
      </p:pic>
    </p:spTree>
    <p:extLst>
      <p:ext uri="{BB962C8B-B14F-4D97-AF65-F5344CB8AC3E}">
        <p14:creationId xmlns:p14="http://schemas.microsoft.com/office/powerpoint/2010/main" xmlns="" val="110168904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7"/>
          <a:stretch>
            <a:fillRect/>
          </a:stretch>
        </p:blipFill>
        <p:spPr>
          <a:xfrm>
            <a:off x="508000" y="2649157"/>
            <a:ext cx="8128000" cy="1813686"/>
          </a:xfrm>
          <a:prstGeom prst="rect">
            <a:avLst/>
          </a:prstGeom>
        </p:spPr>
      </p:pic>
    </p:spTree>
    <p:extLst>
      <p:ext uri="{BB962C8B-B14F-4D97-AF65-F5344CB8AC3E}">
        <p14:creationId xmlns:p14="http://schemas.microsoft.com/office/powerpoint/2010/main" xmlns="" val="3026631276"/>
      </p:ext>
    </p:extLst>
  </p:cSld>
  <p:clrMapOvr>
    <a:masterClrMapping/>
  </p:clrMapOvr>
  <p:transition spd="slow">
    <p:randomBar dir="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4</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5</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34076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城市</a:t>
            </a:r>
            <a:r>
              <a:rPr lang="zh-CN" altLang="zh-CN" sz="2200">
                <a:solidFill>
                  <a:srgbClr val="000000"/>
                </a:solidFill>
                <a:latin typeface="Times New Roman" panose="02020603050405020304" pitchFamily="18" charset="0"/>
                <a:cs typeface="Times New Roman" panose="02020603050405020304" pitchFamily="18" charset="0"/>
              </a:rPr>
              <a:t>很多路口安装的一种监控摄像头如图所示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它可以拍摄违章行驶或发生交通事故时的现场照片。摄像头的镜头相当于一个凸透镜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它的工作原理与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相似。</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照相机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摄像头拍摄的像是一个倒立、缩小的实像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这与照相机的原理是相同的。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Q45.eps" descr="id:2147494033;FounderCES"/>
          <p:cNvPicPr/>
          <p:nvPr/>
        </p:nvPicPr>
        <p:blipFill>
          <a:blip r:embed="rId7"/>
          <a:stretch>
            <a:fillRect/>
          </a:stretch>
        </p:blipFill>
        <p:spPr>
          <a:xfrm>
            <a:off x="3111225" y="2708920"/>
            <a:ext cx="2415268" cy="1656184"/>
          </a:xfrm>
          <a:prstGeom prst="rect">
            <a:avLst/>
          </a:prstGeom>
        </p:spPr>
      </p:pic>
      <p:pic>
        <p:nvPicPr>
          <p:cNvPr id="15" name="触类旁通4H.eps" descr="id:2147493091;FounderCES"/>
          <p:cNvPicPr/>
          <p:nvPr/>
        </p:nvPicPr>
        <p:blipFill>
          <a:blip r:embed="rId8"/>
          <a:stretch>
            <a:fillRect/>
          </a:stretch>
        </p:blipFill>
        <p:spPr>
          <a:xfrm>
            <a:off x="809412" y="1484784"/>
            <a:ext cx="1618863" cy="281367"/>
          </a:xfrm>
          <a:prstGeom prst="rect">
            <a:avLst/>
          </a:prstGeom>
        </p:spPr>
      </p:pic>
    </p:spTree>
    <p:extLst>
      <p:ext uri="{BB962C8B-B14F-4D97-AF65-F5344CB8AC3E}">
        <p14:creationId xmlns:p14="http://schemas.microsoft.com/office/powerpoint/2010/main" xmlns="" val="29379117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down)">
                                      <p:cBhvr>
                                        <p:cTn id="7" dur="500"/>
                                        <p:tgtEl>
                                          <p:spTgt spid="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wipe(down)">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5</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近视眼、远视眼及其矫正问题透析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此类问题主要考查</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近视眼和远视眼的成因</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近视眼和远视眼的矫正</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实验探究近视眼和远视眼的成因及矫正。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51223"/>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5</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435992" y="1173337"/>
            <a:ext cx="8312472"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在如图所示的四幅小图中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正确表示远视眼成像情况的是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其矫正做法是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远视眼是因为近处物体反射来的光线通过晶状体折射后形成的物像落在视网膜的后方。远视眼矫正方法</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凸透镜。由题意可知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正确表示远视眼成像情况的是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其矫正做法正确的是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Q46.eps" descr="id:2147494047;FounderCES"/>
          <p:cNvPicPr/>
          <p:nvPr/>
        </p:nvPicPr>
        <p:blipFill>
          <a:blip r:embed="rId7"/>
          <a:stretch>
            <a:fillRect/>
          </a:stretch>
        </p:blipFill>
        <p:spPr>
          <a:xfrm>
            <a:off x="2411422" y="2084222"/>
            <a:ext cx="3672746" cy="2592288"/>
          </a:xfrm>
          <a:prstGeom prst="rect">
            <a:avLst/>
          </a:prstGeom>
        </p:spPr>
      </p:pic>
    </p:spTree>
    <p:extLst>
      <p:ext uri="{BB962C8B-B14F-4D97-AF65-F5344CB8AC3E}">
        <p14:creationId xmlns:p14="http://schemas.microsoft.com/office/powerpoint/2010/main" xmlns="" val="5353433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5</a:t>
            </a:r>
            <a:endParaRPr lang="zh-CN" altLang="en-US" sz="1600" dirty="0">
              <a:solidFill>
                <a:schemeClr val="bg1"/>
              </a:solidFill>
              <a:latin typeface="黑体" panose="02010600030101010101" pitchFamily="2" charset="-122"/>
              <a:ea typeface="黑体" panose="02010600030101010101" pitchFamily="2" charset="-122"/>
            </a:endParaRPr>
          </a:p>
        </p:txBody>
      </p:sp>
      <p:pic>
        <p:nvPicPr>
          <p:cNvPr id="3" name="图片 2"/>
          <p:cNvPicPr>
            <a:picLocks noChangeAspect="1"/>
          </p:cNvPicPr>
          <p:nvPr/>
        </p:nvPicPr>
        <p:blipFill>
          <a:blip r:embed="rId7">
            <a:extLst>
              <a:ext uri="{BEBA8EAE-BF5A-486C-A8C5-ECC9F3942E4B}">
                <a14:imgProps xmlns:a14="http://schemas.microsoft.com/office/drawing/2010/main" xmlns="">
                  <a14:imgLayer r:embed="rId8">
                    <a14:imgEffect>
                      <a14:sharpenSoften amount="25000"/>
                    </a14:imgEffect>
                  </a14:imgLayer>
                </a14:imgProps>
              </a:ext>
            </a:extLst>
          </a:blip>
          <a:stretch>
            <a:fillRect/>
          </a:stretch>
        </p:blipFill>
        <p:spPr>
          <a:xfrm>
            <a:off x="508000" y="1512937"/>
            <a:ext cx="8128000" cy="4086127"/>
          </a:xfrm>
          <a:prstGeom prst="rect">
            <a:avLst/>
          </a:prstGeom>
        </p:spPr>
      </p:pic>
    </p:spTree>
    <p:extLst>
      <p:ext uri="{BB962C8B-B14F-4D97-AF65-F5344CB8AC3E}">
        <p14:creationId xmlns:p14="http://schemas.microsoft.com/office/powerpoint/2010/main" xmlns="" val="3028218260"/>
      </p:ext>
    </p:extLst>
  </p:cSld>
  <p:clrMapOvr>
    <a:masterClrMapping/>
  </p:clrMapOvr>
  <p:transition spd="slow">
    <p:randomBa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5</a:t>
            </a:r>
            <a:endParaRPr lang="zh-CN" altLang="en-US" sz="1600" dirty="0">
              <a:solidFill>
                <a:schemeClr val="bg1"/>
              </a:solidFill>
              <a:latin typeface="黑体" panose="02010600030101010101" pitchFamily="2" charset="-122"/>
              <a:ea typeface="黑体" panose="02010600030101010101" pitchFamily="2" charset="-122"/>
            </a:endParaRPr>
          </a:p>
        </p:txBody>
      </p:sp>
      <p:pic>
        <p:nvPicPr>
          <p:cNvPr id="3" name="图片 2"/>
          <p:cNvPicPr>
            <a:picLocks noChangeAspect="1"/>
          </p:cNvPicPr>
          <p:nvPr/>
        </p:nvPicPr>
        <p:blipFill>
          <a:blip r:embed="rId7">
            <a:extLst>
              <a:ext uri="{BEBA8EAE-BF5A-486C-A8C5-ECC9F3942E4B}">
                <a14:imgProps xmlns:a14="http://schemas.microsoft.com/office/drawing/2010/main" xmlns="">
                  <a14:imgLayer r:embed="rId8">
                    <a14:imgEffect>
                      <a14:sharpenSoften amount="25000"/>
                    </a14:imgEffect>
                  </a14:imgLayer>
                </a14:imgProps>
              </a:ext>
            </a:extLst>
          </a:blip>
          <a:stretch>
            <a:fillRect/>
          </a:stretch>
        </p:blipFill>
        <p:spPr>
          <a:xfrm>
            <a:off x="508000" y="2180205"/>
            <a:ext cx="8128000" cy="2751589"/>
          </a:xfrm>
          <a:prstGeom prst="rect">
            <a:avLst/>
          </a:prstGeom>
        </p:spPr>
      </p:pic>
    </p:spTree>
    <p:extLst>
      <p:ext uri="{BB962C8B-B14F-4D97-AF65-F5344CB8AC3E}">
        <p14:creationId xmlns:p14="http://schemas.microsoft.com/office/powerpoint/2010/main" xmlns="" val="2586342922"/>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257041"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lumMod val="65000"/>
                  </a:schemeClr>
                </a:solidFill>
                <a:latin typeface="黑体" panose="02010600030101010101" pitchFamily="2" charset="-122"/>
                <a:ea typeface="黑体" panose="02010600030101010101" pitchFamily="2" charset="-122"/>
              </a:rPr>
              <a:t>1</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0" name="圆角矩形 9">
            <a:hlinkClick r:id="rId3" action="ppaction://hlinksldjump"/>
          </p:cNvPr>
          <p:cNvSpPr/>
          <p:nvPr/>
        </p:nvSpPr>
        <p:spPr>
          <a:xfrm>
            <a:off x="907580"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2</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1" name="圆角矩形 10">
            <a:hlinkClick r:id="rId4" action="ppaction://hlinksldjump"/>
          </p:cNvPr>
          <p:cNvSpPr/>
          <p:nvPr/>
        </p:nvSpPr>
        <p:spPr>
          <a:xfrm>
            <a:off x="1558119"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3</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2" name="圆角矩形 11">
            <a:hlinkClick r:id="rId5" action="ppaction://hlinksldjump"/>
          </p:cNvPr>
          <p:cNvSpPr/>
          <p:nvPr/>
        </p:nvSpPr>
        <p:spPr>
          <a:xfrm>
            <a:off x="2208658" y="764704"/>
            <a:ext cx="50405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smtClean="0">
                <a:solidFill>
                  <a:schemeClr val="bg1">
                    <a:lumMod val="65000"/>
                  </a:schemeClr>
                </a:solidFill>
                <a:latin typeface="黑体" panose="02010600030101010101" pitchFamily="2" charset="-122"/>
                <a:ea typeface="黑体" panose="02010600030101010101" pitchFamily="2" charset="-122"/>
              </a:rPr>
              <a:t>4</a:t>
            </a:r>
            <a:endParaRPr lang="zh-CN" altLang="en-US" sz="1600" dirty="0">
              <a:solidFill>
                <a:schemeClr val="bg1">
                  <a:lumMod val="65000"/>
                </a:schemeClr>
              </a:solidFill>
              <a:latin typeface="黑体" panose="02010600030101010101" pitchFamily="2" charset="-122"/>
              <a:ea typeface="黑体" panose="02010600030101010101" pitchFamily="2" charset="-122"/>
            </a:endParaRPr>
          </a:p>
        </p:txBody>
      </p:sp>
      <p:sp>
        <p:nvSpPr>
          <p:cNvPr id="13" name="圆角矩形 12">
            <a:hlinkClick r:id="rId6" action="ppaction://hlinksldjump"/>
          </p:cNvPr>
          <p:cNvSpPr/>
          <p:nvPr/>
        </p:nvSpPr>
        <p:spPr>
          <a:xfrm>
            <a:off x="2859197" y="764704"/>
            <a:ext cx="50405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黑体" panose="02010600030101010101" pitchFamily="2" charset="-122"/>
                <a:ea typeface="黑体" panose="02010600030101010101" pitchFamily="2" charset="-122"/>
              </a:rPr>
              <a:t>5</a:t>
            </a:r>
            <a:endParaRPr lang="zh-CN" altLang="en-US" sz="16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小华为了看清书上的字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眼睛与书的距离和视力正常时相比越来越近了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这说明小华已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患上近视眼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需要戴</a:t>
            </a:r>
            <a:r>
              <a:rPr lang="zh-CN" altLang="zh-CN" sz="2200">
                <a:solidFill>
                  <a:srgbClr val="000000"/>
                </a:solidFill>
                <a:latin typeface="Times New Roman" panose="02020603050405020304" pitchFamily="18" charset="0"/>
                <a:cs typeface="Times New Roman" panose="02020603050405020304" pitchFamily="18" charset="0"/>
              </a:rPr>
              <a:t>用凸透镜制成的眼镜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患上近视眼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需要戴</a:t>
            </a:r>
            <a:r>
              <a:rPr lang="zh-CN" altLang="zh-CN" sz="2200">
                <a:solidFill>
                  <a:srgbClr val="000000"/>
                </a:solidFill>
                <a:latin typeface="Times New Roman" panose="02020603050405020304" pitchFamily="18" charset="0"/>
                <a:cs typeface="Times New Roman" panose="02020603050405020304" pitchFamily="18" charset="0"/>
              </a:rPr>
              <a:t>用凹透镜制成的眼镜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患上远视眼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需要戴</a:t>
            </a:r>
            <a:r>
              <a:rPr lang="zh-CN" altLang="zh-CN" sz="2200">
                <a:solidFill>
                  <a:srgbClr val="000000"/>
                </a:solidFill>
                <a:latin typeface="Times New Roman" panose="02020603050405020304" pitchFamily="18" charset="0"/>
                <a:cs typeface="Times New Roman" panose="02020603050405020304" pitchFamily="18" charset="0"/>
              </a:rPr>
              <a:t>用凸透镜制成的眼镜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患上远视眼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需要戴</a:t>
            </a:r>
            <a:r>
              <a:rPr lang="zh-CN" altLang="zh-CN" sz="2200">
                <a:solidFill>
                  <a:srgbClr val="000000"/>
                </a:solidFill>
                <a:latin typeface="Times New Roman" panose="02020603050405020304" pitchFamily="18" charset="0"/>
                <a:cs typeface="Times New Roman" panose="02020603050405020304" pitchFamily="18" charset="0"/>
              </a:rPr>
              <a:t>用凹透镜制成的眼镜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小华看书越来越近了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说明他看不清远处的物体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这是发生了近视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凹透镜矫正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触类旁通5H.eps" descr="id:2147494054;FounderCES"/>
          <p:cNvPicPr/>
          <p:nvPr/>
        </p:nvPicPr>
        <p:blipFill>
          <a:blip r:embed="rId7"/>
          <a:stretch>
            <a:fillRect/>
          </a:stretch>
        </p:blipFill>
        <p:spPr>
          <a:xfrm>
            <a:off x="809411" y="1801253"/>
            <a:ext cx="1618863" cy="281367"/>
          </a:xfrm>
          <a:prstGeom prst="rect">
            <a:avLst/>
          </a:prstGeom>
        </p:spPr>
      </p:pic>
    </p:spTree>
    <p:extLst>
      <p:ext uri="{BB962C8B-B14F-4D97-AF65-F5344CB8AC3E}">
        <p14:creationId xmlns:p14="http://schemas.microsoft.com/office/powerpoint/2010/main" xmlns="" val="3756962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55679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三条特殊</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光线</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透镜中有三条特殊光线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过光心的光线</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不改变</a:t>
            </a:r>
            <a:r>
              <a:rPr lang="zh-CN" altLang="zh-CN" sz="2200">
                <a:solidFill>
                  <a:srgbClr val="000000"/>
                </a:solidFill>
                <a:latin typeface="Times New Roman" panose="02020603050405020304" pitchFamily="18" charset="0"/>
                <a:cs typeface="Times New Roman" panose="02020603050405020304" pitchFamily="18" charset="0"/>
              </a:rPr>
              <a:t>传播方向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平行于主光轴的光线经折射后过</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它的焦点是虚焦点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折射光线的反向延长线过焦点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过焦点的光线经折射后与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主光轴</a:t>
            </a:r>
            <a:r>
              <a:rPr lang="zh-CN" altLang="zh-CN" sz="2200">
                <a:solidFill>
                  <a:srgbClr val="000000"/>
                </a:solidFill>
                <a:latin typeface="Times New Roman" panose="02020603050405020304" pitchFamily="18" charset="0"/>
                <a:cs typeface="Times New Roman" panose="02020603050405020304" pitchFamily="18" charset="0"/>
              </a:rPr>
              <a:t>平行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入射光线的延长线正对虚焦点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经折射后与主光轴平行。三条光线如图所示。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Q33.eps" descr="id:2147493862;FounderCES"/>
          <p:cNvPicPr/>
          <p:nvPr/>
        </p:nvPicPr>
        <p:blipFill>
          <a:blip r:embed="rId7"/>
          <a:stretch>
            <a:fillRect/>
          </a:stretch>
        </p:blipFill>
        <p:spPr>
          <a:xfrm>
            <a:off x="2224984" y="1958434"/>
            <a:ext cx="4118183" cy="1878982"/>
          </a:xfrm>
          <a:prstGeom prst="rect">
            <a:avLst/>
          </a:prstGeom>
        </p:spPr>
      </p:pic>
      <p:sp>
        <p:nvSpPr>
          <p:cNvPr id="10" name="矩形 9"/>
          <p:cNvSpPr/>
          <p:nvPr/>
        </p:nvSpPr>
        <p:spPr>
          <a:xfrm>
            <a:off x="5423747" y="3975685"/>
            <a:ext cx="83981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60107" y="4379420"/>
            <a:ext cx="57511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27931" y="5178964"/>
            <a:ext cx="839813"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40102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2" action="ppaction://hlinksldjump"/>
          </p:cNvPr>
          <p:cNvSpPr/>
          <p:nvPr/>
        </p:nvSpPr>
        <p:spPr>
          <a:xfrm>
            <a:off x="328458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一</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4"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0" name="圆角矩形 19">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1" name="圆角矩形 20">
            <a:hlinkClick r:id="rId6"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pic>
        <p:nvPicPr>
          <p:cNvPr id="4" name="图片 3"/>
          <p:cNvPicPr>
            <a:picLocks noChangeAspect="1"/>
          </p:cNvPicPr>
          <p:nvPr/>
        </p:nvPicPr>
        <p:blipFill>
          <a:blip r:embed="rId7">
            <a:extLst>
              <a:ext uri="{BEBA8EAE-BF5A-486C-A8C5-ECC9F3942E4B}">
                <a14:imgProps xmlns:a14="http://schemas.microsoft.com/office/drawing/2010/main" xmlns="">
                  <a14:imgLayer r:embed="rId8">
                    <a14:imgEffect>
                      <a14:sharpenSoften amount="25000"/>
                    </a14:imgEffect>
                  </a14:imgLayer>
                </a14:imgProps>
              </a:ext>
            </a:extLst>
          </a:blip>
          <a:stretch>
            <a:fillRect/>
          </a:stretch>
        </p:blipFill>
        <p:spPr>
          <a:xfrm>
            <a:off x="508000" y="2473739"/>
            <a:ext cx="8128000" cy="2164522"/>
          </a:xfrm>
          <a:prstGeom prst="rect">
            <a:avLst/>
          </a:prstGeom>
        </p:spPr>
      </p:pic>
    </p:spTree>
    <p:extLst>
      <p:ext uri="{BB962C8B-B14F-4D97-AF65-F5344CB8AC3E}">
        <p14:creationId xmlns:p14="http://schemas.microsoft.com/office/powerpoint/2010/main" xmlns="" val="5380997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5"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6"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8" name="圆角矩形 27">
            <a:hlinkClick r:id="rId7"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14502"/>
            <a:ext cx="339227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二、凸透镜成像的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74702119"/>
              </p:ext>
            </p:extLst>
          </p:nvPr>
        </p:nvGraphicFramePr>
        <p:xfrm>
          <a:off x="508000" y="2348880"/>
          <a:ext cx="8128000" cy="3441318"/>
        </p:xfrm>
        <a:graphic>
          <a:graphicData uri="http://schemas.openxmlformats.org/presentationml/2006/ole">
            <p:oleObj spid="_x0000_s28674" name="文档" r:id="rId8" imgW="3896414" imgH="1650174" progId="Word.Document.12">
              <p:embed/>
            </p:oleObj>
          </a:graphicData>
        </a:graphic>
      </p:graphicFrame>
      <p:sp>
        <p:nvSpPr>
          <p:cNvPr id="10" name="矩形 9"/>
          <p:cNvSpPr/>
          <p:nvPr/>
        </p:nvSpPr>
        <p:spPr>
          <a:xfrm>
            <a:off x="3504244" y="2873218"/>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35150" y="2873218"/>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04244" y="3379662"/>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35150" y="3379662"/>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04244" y="3875220"/>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35150" y="3875220"/>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04244" y="4808936"/>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335150" y="4808936"/>
            <a:ext cx="57511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71838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圆角矩形 11">
            <a:hlinkClick r:id="rId3"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5" name="圆角矩形 24">
            <a:hlinkClick r:id="rId2"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26" name="圆角矩形 25">
            <a:hlinkClick r:id="rId4" action="ppaction://hlinksldjump"/>
          </p:cNvPr>
          <p:cNvSpPr/>
          <p:nvPr/>
        </p:nvSpPr>
        <p:spPr>
          <a:xfrm>
            <a:off x="382064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圆角矩形 26">
            <a:hlinkClick r:id="rId5" action="ppaction://hlinksldjump"/>
          </p:cNvPr>
          <p:cNvSpPr/>
          <p:nvPr/>
        </p:nvSpPr>
        <p:spPr>
          <a:xfrm>
            <a:off x="435670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三</a:t>
            </a:r>
            <a:endParaRPr lang="en-US" altLang="zh-CN" sz="1400" dirty="0" smtClean="0">
              <a:solidFill>
                <a:schemeClr val="bg1">
                  <a:lumMod val="65000"/>
                </a:schemeClr>
              </a:solidFill>
              <a:latin typeface="黑体" panose="02010600030101010101" pitchFamily="2" charset="-122"/>
              <a:ea typeface="黑体" panose="02010600030101010101" pitchFamily="2" charset="-122"/>
            </a:endParaRPr>
          </a:p>
        </p:txBody>
      </p:sp>
      <p:sp>
        <p:nvSpPr>
          <p:cNvPr id="28" name="圆角矩形 27">
            <a:hlinkClick r:id="rId6"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grpSp>
        <p:nvGrpSpPr>
          <p:cNvPr id="3" name="组合 2"/>
          <p:cNvGrpSpPr/>
          <p:nvPr/>
        </p:nvGrpSpPr>
        <p:grpSpPr>
          <a:xfrm>
            <a:off x="508000" y="1619967"/>
            <a:ext cx="8128000" cy="3912400"/>
            <a:chOff x="508000" y="1619967"/>
            <a:chExt cx="8128000" cy="3912400"/>
          </a:xfrm>
        </p:grpSpPr>
        <p:pic>
          <p:nvPicPr>
            <p:cNvPr id="4" name="图片 3"/>
            <p:cNvPicPr>
              <a:picLocks noChangeAspect="1"/>
            </p:cNvPicPr>
            <p:nvPr/>
          </p:nvPicPr>
          <p:blipFill>
            <a:blip r:embed="rId7"/>
            <a:stretch>
              <a:fillRect/>
            </a:stretch>
          </p:blipFill>
          <p:spPr>
            <a:xfrm>
              <a:off x="508000" y="1619967"/>
              <a:ext cx="8128000" cy="3872066"/>
            </a:xfrm>
            <a:prstGeom prst="rect">
              <a:avLst/>
            </a:prstGeom>
          </p:spPr>
        </p:pic>
        <p:pic>
          <p:nvPicPr>
            <p:cNvPr id="2" name="图片 1"/>
            <p:cNvPicPr>
              <a:picLocks noChangeAspect="1"/>
            </p:cNvPicPr>
            <p:nvPr/>
          </p:nvPicPr>
          <p:blipFill>
            <a:blip r:embed="rId8"/>
            <a:stretch>
              <a:fillRect/>
            </a:stretch>
          </p:blipFill>
          <p:spPr>
            <a:xfrm>
              <a:off x="691148" y="5481402"/>
              <a:ext cx="7827018" cy="50965"/>
            </a:xfrm>
            <a:prstGeom prst="rect">
              <a:avLst/>
            </a:prstGeom>
          </p:spPr>
        </p:pic>
      </p:grpSp>
    </p:spTree>
    <p:extLst>
      <p:ext uri="{BB962C8B-B14F-4D97-AF65-F5344CB8AC3E}">
        <p14:creationId xmlns:p14="http://schemas.microsoft.com/office/powerpoint/2010/main" xmlns="" val="7106358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96752"/>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三、眼睛及视力</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矫正</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539213335"/>
              </p:ext>
            </p:extLst>
          </p:nvPr>
        </p:nvGraphicFramePr>
        <p:xfrm>
          <a:off x="508000" y="1729201"/>
          <a:ext cx="8128000" cy="4940159"/>
        </p:xfrm>
        <a:graphic>
          <a:graphicData uri="http://schemas.openxmlformats.org/presentationml/2006/ole">
            <p:oleObj spid="_x0000_s29698" name="文档" r:id="rId8" imgW="3910459" imgH="2376424" progId="Word.Document.12">
              <p:embed/>
            </p:oleObj>
          </a:graphicData>
        </a:graphic>
      </p:graphicFrame>
      <p:sp>
        <p:nvSpPr>
          <p:cNvPr id="10" name="矩形 9"/>
          <p:cNvSpPr/>
          <p:nvPr/>
        </p:nvSpPr>
        <p:spPr>
          <a:xfrm>
            <a:off x="1865641" y="3234576"/>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81466" y="3234576"/>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61301" y="4051745"/>
            <a:ext cx="282707"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52120" y="3293198"/>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79574" y="3293198"/>
            <a:ext cx="575118" cy="295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608428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64704"/>
            <a:ext cx="964608"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259632" y="764704"/>
            <a:ext cx="964608"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1400" dirty="0">
                <a:solidFill>
                  <a:schemeClr val="bg1">
                    <a:lumMod val="65000"/>
                  </a:schemeClr>
                </a:solidFill>
                <a:latin typeface="黑体" panose="02010600030101010101" pitchFamily="2" charset="-122"/>
                <a:ea typeface="黑体" panose="02010600030101010101" pitchFamily="2" charset="-122"/>
              </a:rPr>
              <a:t>自主测试</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28458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0030101010101" pitchFamily="2" charset="-122"/>
                <a:ea typeface="黑体" panose="02010600030101010101" pitchFamily="2" charset="-122"/>
              </a:rPr>
              <a:t>一</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7" name="圆角矩形 16">
            <a:hlinkClick r:id="rId5" action="ppaction://hlinksldjump"/>
          </p:cNvPr>
          <p:cNvSpPr/>
          <p:nvPr/>
        </p:nvSpPr>
        <p:spPr>
          <a:xfrm>
            <a:off x="382064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二</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18" name="圆角矩形 17">
            <a:hlinkClick r:id="rId6" action="ppaction://hlinksldjump"/>
          </p:cNvPr>
          <p:cNvSpPr/>
          <p:nvPr/>
        </p:nvSpPr>
        <p:spPr>
          <a:xfrm>
            <a:off x="4356705" y="764704"/>
            <a:ext cx="439319"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0030101010101" pitchFamily="2" charset="-122"/>
                <a:ea typeface="黑体" panose="02010600030101010101" pitchFamily="2" charset="-122"/>
              </a:rPr>
              <a:t>三</a:t>
            </a:r>
            <a:endParaRPr lang="en-US" altLang="zh-CN" sz="1400" dirty="0">
              <a:solidFill>
                <a:schemeClr val="bg1"/>
              </a:solidFill>
              <a:latin typeface="黑体" panose="02010600030101010101" pitchFamily="2" charset="-122"/>
              <a:ea typeface="黑体" panose="02010600030101010101" pitchFamily="2" charset="-122"/>
            </a:endParaRPr>
          </a:p>
        </p:txBody>
      </p:sp>
      <p:sp>
        <p:nvSpPr>
          <p:cNvPr id="19" name="圆角矩形 18">
            <a:hlinkClick r:id="rId7" action="ppaction://hlinksldjump"/>
          </p:cNvPr>
          <p:cNvSpPr/>
          <p:nvPr/>
        </p:nvSpPr>
        <p:spPr>
          <a:xfrm>
            <a:off x="4892765" y="764704"/>
            <a:ext cx="439319"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四</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48797710"/>
              </p:ext>
            </p:extLst>
          </p:nvPr>
        </p:nvGraphicFramePr>
        <p:xfrm>
          <a:off x="508000" y="1340768"/>
          <a:ext cx="8128000" cy="2432129"/>
        </p:xfrm>
        <a:graphic>
          <a:graphicData uri="http://schemas.openxmlformats.org/presentationml/2006/ole">
            <p:oleObj spid="_x0000_s30722" name="文档" r:id="rId8" imgW="3910459" imgH="1170209" progId="Word.Document.12">
              <p:embed/>
            </p:oleObj>
          </a:graphicData>
        </a:graphic>
      </p:graphicFrame>
      <p:pic>
        <p:nvPicPr>
          <p:cNvPr id="5" name="图片 4"/>
          <p:cNvPicPr>
            <a:picLocks noChangeAspect="1"/>
          </p:cNvPicPr>
          <p:nvPr/>
        </p:nvPicPr>
        <p:blipFill>
          <a:blip r:embed="rId9"/>
          <a:stretch>
            <a:fillRect/>
          </a:stretch>
        </p:blipFill>
        <p:spPr>
          <a:xfrm>
            <a:off x="508000" y="3444521"/>
            <a:ext cx="8128000" cy="2216727"/>
          </a:xfrm>
          <a:prstGeom prst="rect">
            <a:avLst/>
          </a:prstGeom>
        </p:spPr>
      </p:pic>
      <p:sp>
        <p:nvSpPr>
          <p:cNvPr id="10" name="矩形 9"/>
          <p:cNvSpPr/>
          <p:nvPr/>
        </p:nvSpPr>
        <p:spPr>
          <a:xfrm>
            <a:off x="2148683" y="1997816"/>
            <a:ext cx="317748" cy="2876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58340" y="1997816"/>
            <a:ext cx="317748" cy="2876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21206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初中总复习模板</Template>
  <TotalTime>53</TotalTime>
  <Words>2697</Words>
  <Application>Microsoft Office PowerPoint</Application>
  <PresentationFormat>全屏显示(4:3)</PresentationFormat>
  <Paragraphs>381</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初中总复习模板</vt:lpstr>
      <vt:lpstr>文档</vt:lpstr>
      <vt:lpstr>第5课时　透镜及其应用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物理备课大师【全免费】</dc:title>
  <dc:creator>物理备课大师【全免费】</dc:creator>
  <dc:description>物理备课大师【全免费】</dc:description>
  <cp:lastModifiedBy>china</cp:lastModifiedBy>
  <cp:revision>物理备课大师【全免费】</cp:revision>
  <dcterms:created xsi:type="dcterms:W3CDTF">2014-10-27T02:28:17Z</dcterms:created>
  <dcterms:modified xsi:type="dcterms:W3CDTF">2017-10-15T16:08:22Z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物理备课大师【全免费】</vt:lpwstr>
  </property>
</Properties>
</file>