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93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1791">
          <p15:clr>
            <a:srgbClr val="A4A3A4"/>
          </p15:clr>
        </p15:guide>
        <p15:guide id="3" pos="46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95F"/>
    <a:srgbClr val="E8E8E8"/>
    <a:srgbClr val="F7F7F7"/>
    <a:srgbClr val="017DC7"/>
    <a:srgbClr val="F5F5F5"/>
    <a:srgbClr val="4F81B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88" y="-102"/>
      </p:cViewPr>
      <p:guideLst>
        <p:guide orient="horz" pos="2160"/>
        <p:guide pos="1791"/>
        <p:guide pos="46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383CF-BE04-4D93-BA51-EC3B92CCBE7A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15FC6-FC40-408A-BC9E-821973BCEE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85944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仅标题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971600" y="2708920"/>
            <a:ext cx="7338738" cy="1008112"/>
          </a:xfrm>
          <a:prstGeom prst="round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708920"/>
            <a:ext cx="6696744" cy="1008112"/>
          </a:xfrm>
          <a:prstGeom prst="rect">
            <a:avLst/>
          </a:prstGeom>
        </p:spPr>
        <p:txBody>
          <a:bodyPr anchor="ctr"/>
          <a:lstStyle>
            <a:lvl1pPr algn="l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23" y="3140968"/>
            <a:ext cx="161925" cy="1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2607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38030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34145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456420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7834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5886639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考法探究突破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818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102449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BBF117-8A62-484E-B1A1-19B301F9787F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2D1088F-7570-48BA-BC40-D11F25FB6C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1866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482053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73171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64610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://www.zhyh.org/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8356"/>
            <a:ext cx="9144000" cy="391264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746488"/>
            <a:ext cx="9144000" cy="138896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12" tooltip="点击访问志鸿优化网"/>
          </p:cNvPr>
          <p:cNvSpPr/>
          <p:nvPr/>
        </p:nvSpPr>
        <p:spPr>
          <a:xfrm>
            <a:off x="7380312" y="476672"/>
            <a:ext cx="1296144" cy="28803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9280" y="6567025"/>
            <a:ext cx="504056" cy="304159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chemeClr val="bg1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chemeClr val="bg1"/>
              </a:solidFill>
            </a:endParaRPr>
          </a:p>
        </p:txBody>
      </p:sp>
      <p:sp>
        <p:nvSpPr>
          <p:cNvPr id="3" name="同侧圆角矩形 2">
            <a:hlinkClick r:id="rId13" action="ppaction://hlinksldjump"/>
          </p:cNvPr>
          <p:cNvSpPr/>
          <p:nvPr/>
        </p:nvSpPr>
        <p:spPr>
          <a:xfrm>
            <a:off x="3240278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同侧圆角矩形 11">
            <a:hlinkClick r:id="rId14" action="ppaction://hlinksldjump"/>
          </p:cNvPr>
          <p:cNvSpPr/>
          <p:nvPr/>
        </p:nvSpPr>
        <p:spPr>
          <a:xfrm>
            <a:off x="4563590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549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9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9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9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9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9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9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.docx"/><Relationship Id="rId3" Type="http://schemas.openxmlformats.org/officeDocument/2006/relationships/slide" Target="slide2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.docx"/><Relationship Id="rId3" Type="http://schemas.openxmlformats.org/officeDocument/2006/relationships/slide" Target="slide2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.docx"/><Relationship Id="rId3" Type="http://schemas.openxmlformats.org/officeDocument/2006/relationships/slide" Target="slide2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.docx"/><Relationship Id="rId3" Type="http://schemas.openxmlformats.org/officeDocument/2006/relationships/slide" Target="slide2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 b="1"/>
              <a:t>3</a:t>
            </a:r>
            <a:r>
              <a:rPr lang="zh-CN" altLang="zh-CN"/>
              <a:t>课时　物态变化</a:t>
            </a:r>
          </a:p>
        </p:txBody>
      </p:sp>
    </p:spTree>
    <p:extLst>
      <p:ext uri="{BB962C8B-B14F-4D97-AF65-F5344CB8AC3E}">
        <p14:creationId xmlns:p14="http://schemas.microsoft.com/office/powerpoint/2010/main" xmlns="" val="3370478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四、升华和凝华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升华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物质由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态直接变成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态的过程。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吸收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生产中常用升华获得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低温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来冷藏食物或实施人工降雨。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凝华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物质由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态直接变成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态的过程。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霜、雾凇、雪、冰花的形成等。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72233" y="2719806"/>
            <a:ext cx="3155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28417" y="2719806"/>
            <a:ext cx="3155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36642" y="311879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46036" y="3527727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61347" y="4325754"/>
            <a:ext cx="3155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28632" y="4325754"/>
            <a:ext cx="3155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6311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椭圆 12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椭圆 13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椭圆 16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8" action="ppaction://hlinksldjump"/>
          </p:cNvPr>
          <p:cNvSpPr/>
          <p:nvPr/>
        </p:nvSpPr>
        <p:spPr>
          <a:xfrm>
            <a:off x="538212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68760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用温度计测杯中水的温度的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endParaRPr lang="en-US" altLang="zh-CN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图中的玻璃泡接触了容器底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视线没有与液柱上表面相平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图中的玻璃泡接触了容器壁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图中的温度计放置正确、读数方法规范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图中的视线没有与液柱上表面相平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选项错误。</a:t>
            </a:r>
            <a:endParaRPr lang="zh-CN" altLang="en-US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N93.eps" descr="id:2147493244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1604529" y="1844824"/>
            <a:ext cx="5349344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1195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椭圆 22">
            <a:hlinkClick r:id="rId8" action="ppaction://hlinksldjump"/>
          </p:cNvPr>
          <p:cNvSpPr/>
          <p:nvPr/>
        </p:nvSpPr>
        <p:spPr>
          <a:xfrm>
            <a:off x="538212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77956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铺设柏油马路时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需要把沥青由固态熔化成液态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下列图象能正确表示这一过程的是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根据图象可知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图象中有温度保持不变的线段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图象分别是晶体的熔化、凝固图象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图象表示物质不断吸收热量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温度上升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是非晶体的熔化图象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图象表示物质不断放出热量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温度降低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是非晶体的凝固图象。沥青是非晶体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图象符合沥青由固态熔化为液态的过程。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N94.eps" descr="id:2147493251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1617460" y="1988840"/>
            <a:ext cx="5392372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7891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椭圆 22">
            <a:hlinkClick r:id="rId8" action="ppaction://hlinksldjump"/>
          </p:cNvPr>
          <p:cNvSpPr/>
          <p:nvPr/>
        </p:nvSpPr>
        <p:spPr>
          <a:xfrm>
            <a:off x="538212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47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小孩发烧时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常用湿毛巾敷在小孩额头上来降温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这种方法叫物理降温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湿毛巾上的水分升华吸热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湿毛巾上的水分熔化放热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湿毛巾上的水分液化放热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湿毛巾上的水分蒸发吸热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湿毛巾敷在额头上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水蒸发吸热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使皮肤的温度降低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起到降温作用。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17A06.eps" descr="id:2147493411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4968877" y="2477895"/>
            <a:ext cx="2736304" cy="1803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5669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椭圆 22">
            <a:hlinkClick r:id="rId8" action="ppaction://hlinksldjump"/>
          </p:cNvPr>
          <p:cNvSpPr/>
          <p:nvPr/>
        </p:nvSpPr>
        <p:spPr>
          <a:xfrm>
            <a:off x="538212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07696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在探究蒸发的快慢与哪些因素有关的实验中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如图主要用来探究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蒸发的快慢与液体温度的关系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蒸发的快慢与气压的关系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蒸发的快慢与液体表面积的关系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蒸发的快慢与空气流动速度的关系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影响蒸发快慢的因素有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液体温度、液体表面积、液体表面空气流速。判断本实验是研究和哪个因素的关系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要看清控制不变的量和对比变化的量分别是什么。在本题实验中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两物体具有相同的表面积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在相同的位置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表面空气流速是相同的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树荫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一个在阳光下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所以研究的是与液体温度的关系。故选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N95.eps" descr="id:2147493258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5382120" y="1772816"/>
            <a:ext cx="2036959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0780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椭圆 22">
            <a:hlinkClick r:id="rId8" action="ppaction://hlinksldjump"/>
          </p:cNvPr>
          <p:cNvSpPr/>
          <p:nvPr/>
        </p:nvSpPr>
        <p:spPr>
          <a:xfrm>
            <a:off x="538212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在探究固体熔化时温度的变化规律的实验中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绘制出温度随时间变化的图象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如图所示。分析图象可知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这种物质熔化时的温度是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熔化过程中吸收热量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熔化过程持续了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min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时处于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固液共存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N96.eps" descr="id:2147493265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3439402" y="2925560"/>
            <a:ext cx="2677729" cy="237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807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椭圆 22">
            <a:hlinkClick r:id="rId8" action="ppaction://hlinksldjump"/>
          </p:cNvPr>
          <p:cNvSpPr/>
          <p:nvPr/>
        </p:nvSpPr>
        <p:spPr>
          <a:xfrm>
            <a:off x="538212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不论晶体还是非晶体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在熔化过程中都要吸收热量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从图象上看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有一段是温度不变的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所以该物质有一定的熔点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是晶体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且熔点为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。晶体物质熔化过程中要继续吸收热量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但温度不再升高。该晶体第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开始熔化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熔化完毕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熔化时间为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时是熔化过程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处于固液共存状态。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1161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椭圆 22">
            <a:hlinkClick r:id="rId8" action="ppaction://hlinksldjump"/>
          </p:cNvPr>
          <p:cNvSpPr/>
          <p:nvPr/>
        </p:nvSpPr>
        <p:spPr>
          <a:xfrm>
            <a:off x="5382120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6023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某班同学在做观察水沸腾的实验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三组同学分别从图甲、乙装置中任选一套来完成实验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实验室已准备多套甲、乙装置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两组同学共同选用图甲的实验装置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发现将水加热至沸腾时的时间却不同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他们绘制的温度随时间变化的图象如图丙所示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两种图象不同的原因是水的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N97.eps" descr="id:2147493272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2234425" y="2288841"/>
            <a:ext cx="4833474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8859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椭圆 22">
            <a:hlinkClick r:id="rId8" action="ppaction://hlinksldjump"/>
          </p:cNvPr>
          <p:cNvSpPr/>
          <p:nvPr/>
        </p:nvSpPr>
        <p:spPr>
          <a:xfrm>
            <a:off x="5382120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组同学选择的是图乙装置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他们发现所测水的沸点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”)100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通过分析图丙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归纳出水沸腾的特点是水在沸腾过程中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且不断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高于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保持不变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在同样加热的情况下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的升温较慢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其原因应该是水的质量多于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观察题图可以看出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乙中烧杯上加了盖子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这样在加热时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杯内的气压会增大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水的沸点会升高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有可能超过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图丙可以看出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水沸腾的特点有达到沸点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吸热温度不变等。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6337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熔化和凝固图象问题透析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熔化和凝固图象问题主要考查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图象各段的物理意义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图象每段的温度变化规律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根据图象判断该物质的熔点、凝固点。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探究某物质熔化和凝固规律的实验图象如图所示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min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该物质处于固液共存状态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该物质不吸热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该物质凝固过程持续了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min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该物质的凝固点是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Q09.eps" descr="id:214749328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6012160" y="3525845"/>
            <a:ext cx="2892220" cy="1991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970634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一、温度计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温度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表示物体的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冷热程度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摄氏温度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在标准大气压下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冰水混合物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的温度规定为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沸水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的温度规定为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之间分成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每一等份代表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03848" y="3151854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05130" y="3553499"/>
            <a:ext cx="137903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7820" y="3963898"/>
            <a:ext cx="576064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1857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开始熔化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熔化完毕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该物质处于固液共存状态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该物质不断吸收热量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但温度保持不变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该物质凝固过程持续了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该物质的凝固点为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7634432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8000" y="2032922"/>
            <a:ext cx="8128000" cy="304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3665941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炎热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的夏天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小红从冰箱冷冻室中取出一些冰块放入可乐杯中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经过一段较长时间后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杯中的冰块全部变成了液态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下列图象能正确反映其温度随时间变化过程的是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冰属于晶体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晶体熔化条件是温度达到熔点且要吸收热量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当冰块低于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它吸热升温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状态不变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当温度达到熔点后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继续吸热开始熔化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在熔化过程中吸收热量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而温度保持不变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直到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全部熔化为水后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再从外界吸收热量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所以正确的选项是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Q193.eps" descr="id:214749330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843808" y="2420888"/>
            <a:ext cx="3380442" cy="2386381"/>
          </a:xfrm>
          <a:prstGeom prst="rect">
            <a:avLst/>
          </a:prstGeom>
        </p:spPr>
      </p:pic>
      <p:pic>
        <p:nvPicPr>
          <p:cNvPr id="6" name="触类旁通1H.eps" descr="id:214749284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44100" y="1207140"/>
            <a:ext cx="1584176" cy="27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45529920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6456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物态变化及吸、放热特点的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判断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解决此类问题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应注意两点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物态变化的识别是解决此类问题的关键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只要弄清楚物态变化过程的吸、放热规律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问题便迎刃而解。我们可以把物质的三态分为低能态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、中能态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、高能态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当物质由低能态向高能态变化时要吸热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反之则放热。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题目中对物态的日常化用语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易导致我们判断错误。如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一般由固体小颗粒组成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为固态。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一般由小液滴组成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为液态。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Q10.eps" descr="id:214749330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979712" y="1628800"/>
            <a:ext cx="4876281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119783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同学们都玩过肥皂泡泡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右图是小梦同学在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的室外玩肥皂泡泡时拍摄的照片。他发现肥皂泡泡在很冷的室外会迅速结冰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掉落在地面如同散落的玻璃球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神奇极了。对这一现象包含的物态变化及吸放热情况判断正确的是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这是凝固现象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需要放热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这是凝固现象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需要吸热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这是凝华现象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需要吸热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这是凝华现象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需要放热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肥皂泡泡在很冷的室外会迅速结冰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属于液态的水凝固成固态的冰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凝固需要放热。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7A07.eps" descr="id:214749347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5364088" y="2924944"/>
            <a:ext cx="2062143" cy="1388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0085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1286933"/>
            <a:ext cx="8128000" cy="453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277390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以下的冬天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室外冰冻的衣服也能晾干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在此过程中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夏天的早晨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花草上会出现晶莹剔透的露珠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露珠的形成属于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升华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吸热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室外冰冻的衣服也能晾干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是物质由固态直接变为气态叫升华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该过程吸热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夏天的露珠空气中的水蒸气遇冷液化为液态的小水滴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附着在植被表面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此过程放热。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触类旁通2H.eps" descr="id:214749305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44100" y="2217557"/>
            <a:ext cx="1584176" cy="27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058825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55240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温度计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02600060"/>
              </p:ext>
            </p:extLst>
          </p:nvPr>
        </p:nvGraphicFramePr>
        <p:xfrm>
          <a:off x="508000" y="1653838"/>
          <a:ext cx="8128000" cy="5204162"/>
        </p:xfrm>
        <a:graphic>
          <a:graphicData uri="http://schemas.openxmlformats.org/presentationml/2006/ole">
            <p:oleObj spid="_x0000_s28674" name="文档" r:id="rId8" imgW="3910459" imgH="2502807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2472882" y="2154816"/>
            <a:ext cx="1667070" cy="307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58485" y="2589856"/>
            <a:ext cx="1949162" cy="307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60166" y="294671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62196" y="335699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85266" y="3395504"/>
            <a:ext cx="8500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85266" y="3803647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64106" y="4223466"/>
            <a:ext cx="8500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65998" y="4223466"/>
            <a:ext cx="8500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07095" y="543433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66721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64694080"/>
              </p:ext>
            </p:extLst>
          </p:nvPr>
        </p:nvGraphicFramePr>
        <p:xfrm>
          <a:off x="508000" y="2635289"/>
          <a:ext cx="8128000" cy="1841422"/>
        </p:xfrm>
        <a:graphic>
          <a:graphicData uri="http://schemas.openxmlformats.org/presentationml/2006/ole">
            <p:oleObj spid="_x0000_s29698" name="文档" r:id="rId8" imgW="3910459" imgH="88611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90010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圆角矩形 27">
            <a:hlinkClick r:id="rId7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16158038"/>
              </p:ext>
            </p:extLst>
          </p:nvPr>
        </p:nvGraphicFramePr>
        <p:xfrm>
          <a:off x="508000" y="1484784"/>
          <a:ext cx="8128000" cy="4689860"/>
        </p:xfrm>
        <a:graphic>
          <a:graphicData uri="http://schemas.openxmlformats.org/presentationml/2006/ole">
            <p:oleObj spid="_x0000_s30722" name="文档" r:id="rId8" imgW="3948631" imgH="2278847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2918240" y="2583538"/>
            <a:ext cx="333687" cy="30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36731" y="2594424"/>
            <a:ext cx="308154" cy="30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29876" y="2594424"/>
            <a:ext cx="333687" cy="30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648367" y="2605310"/>
            <a:ext cx="308154" cy="30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87695" y="3048476"/>
            <a:ext cx="575118" cy="292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299426" y="3048476"/>
            <a:ext cx="575118" cy="292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85715" y="3496892"/>
            <a:ext cx="575118" cy="292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685715" y="3891281"/>
            <a:ext cx="575118" cy="292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290252" y="3486006"/>
            <a:ext cx="1137410" cy="292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290252" y="3896282"/>
            <a:ext cx="1137410" cy="292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686345" y="4330298"/>
            <a:ext cx="265663" cy="292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690542" y="4780014"/>
            <a:ext cx="569424" cy="292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7183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圆角矩形 27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1946370"/>
            <a:ext cx="8128000" cy="321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5409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13599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三、汽化和液化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汽化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液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态变成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态的过程。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吸收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热量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60442" y="3327196"/>
            <a:ext cx="27714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87566" y="3327196"/>
            <a:ext cx="27714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10464" y="372791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0842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78588"/>
            <a:ext cx="347242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两种方式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蒸发和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沸腾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03701395"/>
              </p:ext>
            </p:extLst>
          </p:nvPr>
        </p:nvGraphicFramePr>
        <p:xfrm>
          <a:off x="504825" y="1697038"/>
          <a:ext cx="8110538" cy="4716462"/>
        </p:xfrm>
        <a:graphic>
          <a:graphicData uri="http://schemas.openxmlformats.org/presentationml/2006/ole">
            <p:oleObj spid="_x0000_s31746" name="文档" r:id="rId8" imgW="3904756" imgH="22674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08591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69025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液化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态变成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液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态的过程。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放出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使气体液化的方法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降低温度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压缩体积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气体液化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使其体积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缩小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便于储存和运输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煤气罐中的液化气。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3645024"/>
            <a:ext cx="8128000" cy="231519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638670" y="1578564"/>
            <a:ext cx="3382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59198" y="1578564"/>
            <a:ext cx="3382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13560" y="197795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00576" y="2388230"/>
            <a:ext cx="11434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03084" y="2377344"/>
            <a:ext cx="11434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39952" y="278092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381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初中总复习模板">
  <a:themeElements>
    <a:clrScheme name="图钉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初中总复习模板</Template>
  <TotalTime>53</TotalTime>
  <Words>1651</Words>
  <Application>Microsoft Office PowerPoint</Application>
  <PresentationFormat>全屏显示(4:3)</PresentationFormat>
  <Paragraphs>245</Paragraphs>
  <Slides>26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初中总复习模板</vt:lpstr>
      <vt:lpstr>文档</vt:lpstr>
      <vt:lpstr>第3课时　物态变化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物理备课大师【全免费】</dc:title>
  <dc:creator>物理备课大师【全免费】</dc:creator>
  <dc:description>物理备课大师【全免费】</dc:description>
  <cp:lastModifiedBy>china</cp:lastModifiedBy>
  <cp:revision>物理备课大师【全免费】</cp:revision>
  <dcterms:created xsi:type="dcterms:W3CDTF">2014-10-27T02:28:17Z</dcterms:created>
  <dcterms:modified xsi:type="dcterms:W3CDTF">2017-10-15T16:08:15Z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物理备课大师【全免费】</vt:lpwstr>
  </property>
</Properties>
</file>