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2</a:t>
            </a:r>
            <a:r>
              <a:rPr lang="zh-CN" altLang="zh-CN"/>
              <a:t>课时　声现象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每秒内振动次数多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推断此时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音调低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频率描述物体振动的快慢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比琴弦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每秒内振动次数多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说明其频率高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频率决定声音的音调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发出的声音的音调高。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我们通过声音能区分不同的人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主要是依据说话人声音的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我们通过听声音就能判断出是谁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主要是依据声音的音色不同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因为不同人发出声音的音色不同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属于从噪声的产生环节进行防治的是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道路两旁植树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上课时把手机关机或调成静音状态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高架道路两旁建隔音墙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在飞机旁工作的人员戴有耳罩的头盔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中措施都是从传播过程中阻止噪声的传播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中措施是在声源处阻止噪声的产生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中措施是在人耳处阻止噪声进入人耳。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把正在发声的音叉插入水中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会看到如图甲所示的现象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说明声音是由物体的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产生的。如图乙所示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把正在发声的闹钟放在玻璃罩内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逐渐抽出其中的空气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听到的铃声越来越小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由此推理可以得出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不能传声。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Q186.eps" descr="id:2147493034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686036" y="3212976"/>
            <a:ext cx="3700363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把正在发声的音叉插入水中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会看到水花飞溅的现象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说明发生的音叉在振动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由此说明声音是由物体的振动产生的。把正在发声的闹钟放在玻璃罩内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逐渐抽出其中的空气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听到的铃声越来越小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进一步推理得出空气越稀薄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在完全没有空气时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声音也听不到了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可得真空不能传声。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339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某空军基地附近频繁起降的战机对当地居民的生活造成很大干扰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有时还会把附近居民家的玻璃震碎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说明战机起降时产生的声音具有很强的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当地居民建议将基地改迁他处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这是在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控制噪声的体现。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声源处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超低空飞行的战斗机有时会把居民家的玻璃震碎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这是声音将玻璃震碎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说明声音具有能量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当地居民建议将基地改迁他处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这是在声源处减弱噪声。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0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正确区分音调、响度和音色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音调和响度是声音的两个不同的特性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音调高的声音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响度不一定大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响度大的声音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音调也不一定高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当用大小不同的力时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一般改变的是响度。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注意区分日常生活中人们对音调和响度的描述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高奏凯歌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高歌一曲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低声呢喃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中的高低实际是指响度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低音炮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男低音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女高音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中的高低是指音调。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根据音色来分辨不同乐器的声音和不同人的声音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音色是由发声体本身决定的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发声体有变化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音色也将变化。例如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辨别西瓜的生熟、瓷器的好坏、机器运转是否良好等。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吹奏笛子时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演奏者抬起压在不同出气孔的手指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是为了改变乐器所发的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悠扬的笛声是由空气柱振动产生的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抬起不同的手指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就会改变空气柱的长度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长度越短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振动越快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频率越大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从而改变声音的音调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643276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488129"/>
            <a:ext cx="8128000" cy="413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946017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495670"/>
            <a:ext cx="1584176" cy="275339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508000" y="141277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关于声音说法正确的是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声如洪钟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描述的是声音的音色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声音传播的速度一定是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闻其声而知其人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的主要根据是响度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用大小不同的力先后敲击同一音叉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音叉发声的音调是相同的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声如洪钟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是指声音的响度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不是声音的音色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声音在不同的介质中的传播速度不同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因此声音传播的速度不一定是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闻其声而知其人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主要是根据音色来判断的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用大小不同的力先后敲击同一音叉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响度不同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音调相同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834685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一、声音的产生和传播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物体的振动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声音以波的形式传播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我们把它叫作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声波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声音的传播需要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固体、液体和气体都能传播声音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声速的大小等于声音在每秒内传播的距离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声速的大小跟介质的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种类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还跟介质的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;(3)15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时空气中的声速是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340 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声音在传播过程中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如果遇到障碍物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就会被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反射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8826" y="1936788"/>
            <a:ext cx="144016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84168" y="270892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3834" y="311919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59624" y="311919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6366" y="432575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18532" y="432575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5146" y="4707566"/>
            <a:ext cx="90998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66521" y="513139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声现象在生活中的应用问题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结合生活实际问题考查声学知识的应用是声现象的重点问题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声的利用主要体现在三个方面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利用声音挑选商品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在日常生活中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人们常常根据敲打物体时物体发出的声音来鉴别物体质量的好坏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如轻轻敲打瓷器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根据音色判断瓷器是否有裂纹等。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利用声音诊病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医生用听诊器可以听到心脏跳动的声音从而诊断病情。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利用声音辨熟人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这是利用了声音的音色。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声波既能传递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也能传递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下面事例中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主要利用声波传递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用超声波碎石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用声呐探海深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超做体检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利用回声定位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利用超声波碎石是利用声波传递能量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都是利用声波传递信息。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3019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945498"/>
            <a:ext cx="8128000" cy="322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0318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上的电子防盗报警装置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在汽车被撬开时能发出报警声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提醒人们车辆被盗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这是利用了声音可以传递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声音可以传递信息也可以传递能量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汽车报警装置发出声音提醒人们汽车被撞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这是利用了声音可以传递信息。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2636912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52110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关于声现象的实验探究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转换法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探究发声体在振动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用悬挂着的乒乓球接触正在发声的音叉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乒乓球会被多次弹开。这个实验是用来探究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声音能否在真空中传播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声音产生的原因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音调是否与频率有关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声音传播是否需要时间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用悬挂着的乒乓球接触正在发声的音叉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乒乓球会被多次弹开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说明发声的物体在振动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故正确的选项是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Q07.eps" descr="id:214749306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076056" y="2986066"/>
            <a:ext cx="1292483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720915"/>
            <a:ext cx="8128000" cy="367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91182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269636"/>
            <a:ext cx="1613220" cy="28038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敲响右边的音叉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左边完全相同的音叉也会发声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并且把泡沫塑料球弹起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该实验能说明哪些问题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请你写出一个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空气可以传声、声音是由物体的振动产生的、发声体在振动、声音可以传递能量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任选其一即可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由题意结合图示可知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敲响右边的音叉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右边音叉由于振动发声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右边音叉振动引起周围空气的振动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空气振动引起左边音叉的振动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左边音叉振动使得泡沫塑料球不断跳动。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Q187.eps" descr="id:214749307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915815" y="2014362"/>
            <a:ext cx="3064041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39215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6113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探究声音的音调和响度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为探究琴弦振动的音调、响度与什么因素有关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物理科技活动小组开展了一次活动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个小组收集到的一些数据和现象。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9880901"/>
              </p:ext>
            </p:extLst>
          </p:nvPr>
        </p:nvGraphicFramePr>
        <p:xfrm>
          <a:off x="508000" y="2852936"/>
          <a:ext cx="8128000" cy="3199531"/>
        </p:xfrm>
        <a:graphic>
          <a:graphicData uri="http://schemas.openxmlformats.org/presentationml/2006/ole">
            <p:oleObj spid="_x0000_s29698" name="文档" r:id="rId6" imgW="3896414" imgH="153387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60003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组数据和现象可得出的结论是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组数据和现象可得出的结论是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0323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组数据和现象可知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拉力、振幅、长短相同时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声音的响度相同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音调与粗细有关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故可得出的结论为在其他条件相同的情况下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弦越细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振动时发出的声音音调越高。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组数据和现象可知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弦的粗细、长短相同时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声音的音调相同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受到的拉力不同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振幅不同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故可得出的结论为在其他条件相同的情况下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弦受到的拉力越大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振动时振幅越大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发出的声音响度越大。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在其他条件相同的情况下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弦越细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振动时发出声音的音调越高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在其他条件相同的情况下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弦受到的拉力越大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振动时振幅越大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发出的声音响度越大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2913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1988840"/>
            <a:ext cx="8128000" cy="322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55397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251933"/>
            <a:ext cx="8128000" cy="4608134"/>
          </a:xfrm>
          <a:prstGeom prst="rect">
            <a:avLst/>
          </a:prstGeom>
        </p:spPr>
      </p:pic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1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312472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请将下列实验报告中的空缺部分填写完整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探究影响音调高低的因素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钢尺伸出桌边的长度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幅度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或振幅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音调的高低决定于物体振动的频率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振动的频率越高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音调越高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所以在探究影响音调高低与振动频率的关系时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要控制振动的振幅等其他因素相同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只是振动的频率不同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这里运用了控制变量法。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12780655"/>
              </p:ext>
            </p:extLst>
          </p:nvPr>
        </p:nvGraphicFramePr>
        <p:xfrm>
          <a:off x="548456" y="2317044"/>
          <a:ext cx="8128000" cy="2696132"/>
        </p:xfrm>
        <a:graphic>
          <a:graphicData uri="http://schemas.openxmlformats.org/presentationml/2006/ole">
            <p:oleObj spid="_x0000_s30722" name="文档" r:id="rId6" imgW="3910459" imgH="1296951" progId="Word.Document.12">
              <p:embed/>
            </p:oleObj>
          </a:graphicData>
        </a:graphic>
      </p:graphicFrame>
      <p:pic>
        <p:nvPicPr>
          <p:cNvPr id="8" name="触类旁通4H.eps" descr="id:21474930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09412" y="1207643"/>
            <a:ext cx="1618863" cy="28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5927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823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二、声音的特性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三特性的比较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5479277"/>
              </p:ext>
            </p:extLst>
          </p:nvPr>
        </p:nvGraphicFramePr>
        <p:xfrm>
          <a:off x="508000" y="2348880"/>
          <a:ext cx="8128000" cy="3951246"/>
        </p:xfrm>
        <a:graphic>
          <a:graphicData uri="http://schemas.openxmlformats.org/presentationml/2006/ole">
            <p:oleObj spid="_x0000_s28674" name="文档" r:id="rId7" imgW="3948631" imgH="1918782" progId="Word.Document.12">
              <p:embed/>
            </p:oleObj>
          </a:graphicData>
        </a:graphic>
      </p:graphicFrame>
      <p:sp>
        <p:nvSpPr>
          <p:cNvPr id="13" name="圆角矩形 12">
            <a:hlinkClick r:id="rId8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0638" y="29927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53856" y="2854224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47254" y="3259096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50638" y="4105614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17796" y="3691144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84441" y="4105614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453266" y="4105614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68216" y="5150578"/>
            <a:ext cx="575118" cy="292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超声波和次声波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人们感受的声音频率有一定的范围。多数人能够听到的频率范围大约从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20 000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人们把高于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20 000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的声叫作超声波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因为它们超过人类听觉的上限。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把低于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Hz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的声叫作次声波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因为它们低于人类听觉的下限。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69339" y="3108310"/>
            <a:ext cx="3704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3604" y="3108310"/>
            <a:ext cx="7779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86578" y="3518586"/>
            <a:ext cx="8015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28147" y="4325754"/>
            <a:ext cx="3704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7519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246395"/>
            <a:ext cx="8128000" cy="2619210"/>
          </a:xfrm>
          <a:prstGeom prst="rect">
            <a:avLst/>
          </a:prstGeom>
        </p:spPr>
      </p:pic>
      <p:sp>
        <p:nvSpPr>
          <p:cNvPr id="8" name="圆角矩形 7">
            <a:hlinkClick r:id="rId7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725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三、声的利用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声音可以传递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如回声定位、声呐、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声音可以传递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如超声波清洗物体、超声波碎石等。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44626" y="3321549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4626" y="373461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四、噪声的危害和控制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从物理学角度看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发声体做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无规则振动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时会发出噪声。从环境保护角度看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凡是妨碍人们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正常休息、工作、学习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的声音以及对人们要听到的声音产生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干扰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的声音都是噪声。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噪声的等级和危害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分贝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(dB)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为单位来划分声音强弱的等级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分贝是人们刚好能听到的最弱声音。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为了保护听力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应控制噪声不超过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dB,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为了保证工作和学习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应控制噪声不超过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dB,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为了保证休息和睡眠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应控制噪声不超过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控制噪声要从三方面入手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防止噪声的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阻断噪声的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防止噪声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进入耳朵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8532" y="1897438"/>
            <a:ext cx="14175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46192" y="2309530"/>
            <a:ext cx="284311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17574" y="2710736"/>
            <a:ext cx="605441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8644" y="3514272"/>
            <a:ext cx="106576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96136" y="4313052"/>
            <a:ext cx="36004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60605" y="4725144"/>
            <a:ext cx="36004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37388" y="5117842"/>
            <a:ext cx="36004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12615" y="5519610"/>
            <a:ext cx="605441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51238" y="5519610"/>
            <a:ext cx="605441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713452" y="5929886"/>
            <a:ext cx="111500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116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6" action="ppaction://hlinksldjump"/>
          </p:cNvPr>
          <p:cNvSpPr/>
          <p:nvPr/>
        </p:nvSpPr>
        <p:spPr>
          <a:xfrm>
            <a:off x="489276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四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455685"/>
            <a:ext cx="8128000" cy="220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6184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1824</Words>
  <Application>Microsoft Office PowerPoint</Application>
  <PresentationFormat>全屏显示(4:3)</PresentationFormat>
  <Paragraphs>248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初中总复习模板</vt:lpstr>
      <vt:lpstr>文档</vt:lpstr>
      <vt:lpstr>第2课时　声现象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