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9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11" Type="http://schemas.openxmlformats.org/officeDocument/2006/relationships/package" Target="../embeddings/Microsoft_Office_Word___4.docx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3.docx"/><Relationship Id="rId4" Type="http://schemas.openxmlformats.org/officeDocument/2006/relationships/slide" Target="slide11.xml"/><Relationship Id="rId9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5.docx"/><Relationship Id="rId4" Type="http://schemas.openxmlformats.org/officeDocument/2006/relationships/slide" Target="slide11.xml"/><Relationship Id="rId9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9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6.docx"/><Relationship Id="rId4" Type="http://schemas.openxmlformats.org/officeDocument/2006/relationships/slide" Target="slide11.xml"/><Relationship Id="rId9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11.xml"/><Relationship Id="rId9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slide" Target="slide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slide" Target="slide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slide" Target="slide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第一板块</a:t>
            </a:r>
            <a:r>
              <a:rPr lang="zh-CN" altLang="zh-CN"/>
              <a:t>　</a:t>
            </a:r>
            <a:r>
              <a:rPr lang="zh-CN" altLang="zh-CN" b="1"/>
              <a:t>教材知识梳理</a:t>
            </a:r>
            <a:endParaRPr lang="zh-CN" altLang="zh-CN"/>
          </a:p>
        </p:txBody>
      </p:sp>
    </p:spTree>
    <p:extLst>
      <p:ext uri="{BB962C8B-B14F-4D97-AF65-F5344CB8AC3E}">
        <p14:creationId xmlns="" xmlns:p14="http://schemas.microsoft.com/office/powerpoint/2010/main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07765"/>
            <a:ext cx="252024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四、测量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平均速度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95446965"/>
              </p:ext>
            </p:extLst>
          </p:nvPr>
        </p:nvGraphicFramePr>
        <p:xfrm>
          <a:off x="508000" y="2348880"/>
          <a:ext cx="8128000" cy="3791745"/>
        </p:xfrm>
        <a:graphic>
          <a:graphicData uri="http://schemas.openxmlformats.org/presentationml/2006/ole">
            <p:oleObj spid="_x0000_s29698" name="文档" r:id="rId8" imgW="3910459" imgH="18244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724577" y="3191717"/>
            <a:ext cx="575118" cy="417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75246" y="4869160"/>
            <a:ext cx="575118" cy="306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30076" y="4869160"/>
            <a:ext cx="575118" cy="306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6311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下列对一些常见物体的估测最恰当的是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中学生课桌高度约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物理课本长度约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学校教室的长度约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学生用笔直径约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中学生课桌高度小于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物理课本的长度在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达不到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学校教室的长度在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学生用笔的直径接近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cm&lt;4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195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在新型飞机的研制中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将飞机模型放在风洞中固定不动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高速流动的空气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迎面吹来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可以模拟飞机在空中的飞行情况。在此情境中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飞机模型相对于地面是运动的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飞机模型相对于空气是运动的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空气相对于地面是静止的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空气相对于飞机模型是静止的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91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将飞机模型放在风洞中固定不动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飞机模型相对于地面的位置没有发生变化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所以飞机模型相对于地面是静止的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错误。飞机模型放在风洞中固定不动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高速流动的空气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迎面吹来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飞机模型和空气之间的位置发生了变化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故飞机模型相对于空气是运动的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空气相对于飞机模型是运动的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错误。风迎面吹来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空气和地面之间的位置发生了变化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所以空气相对于地面是运动的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612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下列图象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能正确反映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Q177.eps" descr="id:2147492821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2130503" y="1700808"/>
            <a:ext cx="4025673" cy="36314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5669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图表示速度不随时间的变化而变化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图表示速度随时间的增大而增大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物体做加速直线运动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图表示路程随时间的增大而增大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但两者不是成正比关系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速度大小是变化的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是变速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图表示路程随时间的增大而减小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不可能出现这种情况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错误。本题选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46068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9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4115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小亮在长度的测量实验中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图甲中圆的直径是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一条纸带厚薄均匀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他把纸带紧密地环绕在圆柱形铅笔上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直至恰好能套进一个圆环中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纸带环绕了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则纸带厚度是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14826167"/>
              </p:ext>
            </p:extLst>
          </p:nvPr>
        </p:nvGraphicFramePr>
        <p:xfrm>
          <a:off x="508000" y="2102824"/>
          <a:ext cx="8128000" cy="2203009"/>
        </p:xfrm>
        <a:graphic>
          <a:graphicData uri="http://schemas.openxmlformats.org/presentationml/2006/ole">
            <p:oleObj spid="_x0000_s30722" name="文档" r:id="rId10" imgW="3847376" imgH="1042856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266739"/>
              </p:ext>
            </p:extLst>
          </p:nvPr>
        </p:nvGraphicFramePr>
        <p:xfrm>
          <a:off x="548456" y="5601977"/>
          <a:ext cx="8128000" cy="563327"/>
        </p:xfrm>
        <a:graphic>
          <a:graphicData uri="http://schemas.openxmlformats.org/presentationml/2006/ole">
            <p:oleObj spid="_x0000_s30723" name="文档" r:id="rId11" imgW="3847376" imgH="26629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80780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9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16123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此刻度尺的分度值为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圆的左侧与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右侧在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所以圆的直径为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由于纸带的厚度太小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无法直接用刻度尺进行测量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因此要用累积法来完成实验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可将纸带紧密绕在铅笔上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直到刚好套入直径为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的圆环中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然后数出纸带的圈数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圈纸带的厚度为圆环直径与圆柱形铅笔的直径差的二分之一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-D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56269652"/>
              </p:ext>
            </p:extLst>
          </p:nvPr>
        </p:nvGraphicFramePr>
        <p:xfrm>
          <a:off x="5187414" y="4332446"/>
          <a:ext cx="708365" cy="708365"/>
        </p:xfrm>
        <a:graphic>
          <a:graphicData uri="http://schemas.openxmlformats.org/presentationml/2006/ole">
            <p:oleObj spid="_x0000_s31746" name="文档" r:id="rId10" imgW="396839" imgH="39825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865743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在测平均速度的实验中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斜面应选择较小坡度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这样设计是为了实验中便于测量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。若停表的每格为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小车通过全程的平均速度是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小车通过上半程的平均速度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小车通过下半程的平均速度。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16N54.eps" descr="id:2147492828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2568599" y="3284984"/>
            <a:ext cx="3673781" cy="1944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8071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9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14398494"/>
              </p:ext>
            </p:extLst>
          </p:nvPr>
        </p:nvGraphicFramePr>
        <p:xfrm>
          <a:off x="508000" y="2433274"/>
          <a:ext cx="8128000" cy="2245452"/>
        </p:xfrm>
        <a:graphic>
          <a:graphicData uri="http://schemas.openxmlformats.org/presentationml/2006/ole">
            <p:oleObj spid="_x0000_s32770" name="文档" r:id="rId10" imgW="3847376" imgH="106012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250363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第一单元</a:t>
            </a:r>
            <a:r>
              <a:rPr lang="zh-CN" altLang="zh-CN"/>
              <a:t>　</a:t>
            </a:r>
            <a:r>
              <a:rPr lang="zh-CN" altLang="zh-CN" b="1"/>
              <a:t>运动</a:t>
            </a:r>
            <a:r>
              <a:rPr lang="zh-CN" altLang="zh-CN"/>
              <a:t>　</a:t>
            </a:r>
            <a:r>
              <a:rPr lang="zh-CN" altLang="zh-CN" b="1"/>
              <a:t>声</a:t>
            </a:r>
            <a:r>
              <a:rPr lang="zh-CN" altLang="zh-CN"/>
              <a:t>　</a:t>
            </a:r>
            <a:r>
              <a:rPr lang="zh-CN" altLang="zh-CN" b="1"/>
              <a:t>物态变化</a:t>
            </a:r>
            <a:r>
              <a:rPr lang="zh-CN" altLang="zh-CN"/>
              <a:t>　</a:t>
            </a:r>
            <a:r>
              <a:rPr lang="zh-CN" altLang="zh-CN" b="1"/>
              <a:t>光</a:t>
            </a:r>
            <a:endParaRPr lang="zh-CN" altLang="zh-CN"/>
          </a:p>
        </p:txBody>
      </p:sp>
    </p:spTree>
    <p:extLst>
      <p:ext uri="{BB962C8B-B14F-4D97-AF65-F5344CB8AC3E}">
        <p14:creationId xmlns="" xmlns:p14="http://schemas.microsoft.com/office/powerpoint/2010/main" val="246186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9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173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小光从厦门乘坐某次航班到武夷山旅游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在厦门机场起飞的时间是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7:20,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抵达武夷山机场的时间是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8:05,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飞机飞行路程约为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396 km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全程飞行的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全程飞行的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h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(2)528 km/h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全程飞行的时间为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全程飞行的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平均速度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683837240"/>
              </p:ext>
            </p:extLst>
          </p:nvPr>
        </p:nvGraphicFramePr>
        <p:xfrm>
          <a:off x="395536" y="5294323"/>
          <a:ext cx="8128000" cy="510941"/>
        </p:xfrm>
        <a:graphic>
          <a:graphicData uri="http://schemas.openxmlformats.org/presentationml/2006/ole">
            <p:oleObj spid="_x0000_s33794" name="文档" r:id="rId10" imgW="3839157" imgH="24160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8288598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20552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长度和时间的估测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长度的估测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用目测法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木匠估测木条长度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石匠估测石头的长度和宽度等。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如物理课本宽度约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拃。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用步测法估测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如估测教室的长和宽、家到学校的距离等。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借助太阳的东升西落。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借助于脉搏的跳动次数等。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自然界中部分物体的长度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6C01.eps" descr="id:214749284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831106" y="4509120"/>
            <a:ext cx="5405189" cy="17145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利用自己的身体特征进行了下列估测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其中最接近真实值的是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两臂左右平伸时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两手中指尖之间的距离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两脚尖之间的距离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双人课桌长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张开手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拇指尖到中指尖之间的距离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物理课本厚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普通教室的长约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双人课桌长约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物理课本厚约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696433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274635"/>
            <a:ext cx="8128000" cy="25627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339521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符合实际的是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上晚自习时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同学们脉搏跳动的平均时间间隔约为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初三同学一拃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张开的拇指和中指指端之间的距离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一瓶矿泉水的体积约为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L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我们平常使用的笔的质量约为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进行估测时一要善于利用身边的一些物理量作为标准进行比较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二对于一些常见物的长度、质量等要有一定的了解。脉搏跳动的平均时间间隔大约是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一瓶矿泉水的体积是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一支笔的质量大约是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74922" y="1619721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3444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物体的运动和静止、参照物的判断方法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已知研究对象运动或静止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判断所选的参照物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已知研究对象运动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看它相对哪个物体的位置发生改变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则哪个物体就是所选的参照物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已知研究对象静止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看它相对于哪个物体的位置没有改变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则哪个物体就是所选的参照物。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4796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下图是小明同学所拍摄的一幅海边风景照片。由照片所示的情景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可以分析判断出甲船的运动状态是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乙船的运动状态可能是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53487897"/>
              </p:ext>
            </p:extLst>
          </p:nvPr>
        </p:nvGraphicFramePr>
        <p:xfrm>
          <a:off x="508000" y="3429000"/>
          <a:ext cx="8128000" cy="1408317"/>
        </p:xfrm>
        <a:graphic>
          <a:graphicData uri="http://schemas.openxmlformats.org/presentationml/2006/ole">
            <p:oleObj spid="_x0000_s34818" name="文档" r:id="rId6" imgW="3847376" imgH="66716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0662788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山上的小旗向左飘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则风从右往左吹。若甲船静止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若甲船向右行驶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则小旗也向左飘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若甲船向左行驶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且速度小于风速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则小旗也向左飘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若甲船向左行驶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且速度大于风速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则小旗向右飘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故甲船的运动状态是向左行驶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且速度大于风速。同理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若乙船静止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若乙船向右行驶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则小旗也向左飘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若乙船向左行驶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且速度小于风速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则小旗也向左飘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若乙船向左行驶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且速度大于风速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则小旗向右飘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故乙船的运动状态可能是静止、向右行驶、向左行驶且速度小于风速。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且速度大于风速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静止、向右行驶、向左行驶且速度小于风速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41675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舟飞船在太空中高速飞行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而飞船中的航天员认为自己是静止的。这是因为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他所选择的参照物是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以飞船为参照物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航天员和飞船之间的位置没有发生变化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以地球为参照物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航天员相对于地球位置发生了变化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以月球为参照物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航天员和月球之间的位置发生了变化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所以航天员是运动的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以太阳为参照物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航天员和太阳之间的位置发生了变化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航天员是运动的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2H.eps" descr="id:21474928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74922" y="1833087"/>
            <a:ext cx="1536837" cy="2671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99019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判断研究对象的运动或静止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研究对象相对于参照物的位置改变与否。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若没有改变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则研究对象静止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则研究对象运动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位于长沙沿江大道旁的商业大厦建有室外观光电梯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乘客在随电梯上升时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能透过玻璃欣赏到美丽的湘江风光。下列说法正确的是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以地面为参照物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乘客是静止的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以地面为参照物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电梯是静止的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以乘客为参照物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电梯是静止的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以乘客为参照物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地面是向上运动的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42885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</a:t>
            </a:r>
            <a:r>
              <a:rPr lang="zh-CN" altLang="zh-CN"/>
              <a:t>课时　机械运动</a:t>
            </a:r>
          </a:p>
        </p:txBody>
      </p:sp>
    </p:spTree>
    <p:extLst>
      <p:ext uri="{BB962C8B-B14F-4D97-AF65-F5344CB8AC3E}">
        <p14:creationId xmlns="" xmlns:p14="http://schemas.microsoft.com/office/powerpoint/2010/main" val="1530000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以地面为参照物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乘客和电梯的位置都发生了改变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因此乘客和电梯都是运动的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以乘客为参照物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电梯位置没有变化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地面位置发生了变化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是向下运动的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69990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48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加油机在空中给受油机加油时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它们是相对运动的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卡车和收割机联合收割庄稼时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它们是相对运动的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两辆赛车在赛道上行驶时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它们是相对静止的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天宫一号与神舟九号对接成功时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它们是相对静止的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受油机相对于加油机的位置没有发生变化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所以二者是相对静止的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联合收割机在收割庄稼时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收割机和卡车之间的位置没有发生变化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所以二者是相对静止的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两辆赛车在赛道上行驶时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它们之间的相对位置在不断发生变化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所以二者是相对运动的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天宫一号与神舟九号对接成功后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二者之间的相对位置没有变化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所以二者之间相对静止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66115585"/>
              </p:ext>
            </p:extLst>
          </p:nvPr>
        </p:nvGraphicFramePr>
        <p:xfrm>
          <a:off x="251520" y="1180496"/>
          <a:ext cx="8128000" cy="326060"/>
        </p:xfrm>
        <a:graphic>
          <a:graphicData uri="http://schemas.openxmlformats.org/presentationml/2006/ole">
            <p:oleObj spid="_x0000_s35842" name="文档" r:id="rId6" imgW="3839157" imgH="15338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9064251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图象类速度问题透析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从图象中获取信息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然后根据获取的信息解决有关速度问题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是近几年中考中经常见到的一种题型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下面通过例题探究分析解决此类问题的方法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图甲是小车甲运动的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图乙是小车乙运动的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甲、乙都由静止开始运动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甲、乙都以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一定相遇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甲车速度越来越大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乙车速度不变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92551238"/>
              </p:ext>
            </p:extLst>
          </p:nvPr>
        </p:nvGraphicFramePr>
        <p:xfrm>
          <a:off x="508000" y="2099261"/>
          <a:ext cx="8128000" cy="2481320"/>
        </p:xfrm>
        <a:graphic>
          <a:graphicData uri="http://schemas.openxmlformats.org/presentationml/2006/ole">
            <p:oleObj spid="_x0000_s36866" name="文档" r:id="rId6" imgW="3847376" imgH="117492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957566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6687"/>
            <a:ext cx="8128000" cy="43581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小车甲运动的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图象是一条过原点的直线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表示随着时间的推移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甲的路程逐渐变大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所以甲做匀速直线运动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小车乙运动的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图象是一条平行于横轴的直线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表示随着时间的推移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的速度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所以乙做匀速直线运动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甲、乙都以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的速度匀速运动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初始速度大小也都是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正确。不知道甲、乙两车的初始距离、速度方向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无法判定经过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两车是否相遇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错误。甲、乙都以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的速度匀速运动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速度均不变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28905786"/>
              </p:ext>
            </p:extLst>
          </p:nvPr>
        </p:nvGraphicFramePr>
        <p:xfrm>
          <a:off x="620464" y="2056654"/>
          <a:ext cx="8128000" cy="737690"/>
        </p:xfrm>
        <a:graphic>
          <a:graphicData uri="http://schemas.openxmlformats.org/presentationml/2006/ole">
            <p:oleObj spid="_x0000_s37890" name="文档" r:id="rId6" imgW="3847376" imgH="34869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156128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995491"/>
            <a:ext cx="8128000" cy="31210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32435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54191421"/>
              </p:ext>
            </p:extLst>
          </p:nvPr>
        </p:nvGraphicFramePr>
        <p:xfrm>
          <a:off x="323528" y="1734788"/>
          <a:ext cx="8128000" cy="326060"/>
        </p:xfrm>
        <a:graphic>
          <a:graphicData uri="http://schemas.openxmlformats.org/presentationml/2006/ole">
            <p:oleObj spid="_x0000_s38914" name="文档" r:id="rId6" imgW="3839157" imgH="153387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甲、乙两同学沿平直路面步行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他们运动的路程随时间变化的规律如图所示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甲同学比乙同学晚出发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B.4~8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甲、乙两同学都做匀速直线运动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甲、乙两同学运动的路程相等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D.8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甲、乙两同学速度相等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Q02.eps" descr="id:214749289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026868" y="2564904"/>
            <a:ext cx="2721596" cy="2232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3525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36190563"/>
              </p:ext>
            </p:extLst>
          </p:nvPr>
        </p:nvGraphicFramePr>
        <p:xfrm>
          <a:off x="508000" y="1712242"/>
          <a:ext cx="8128000" cy="3687516"/>
        </p:xfrm>
        <a:graphic>
          <a:graphicData uri="http://schemas.openxmlformats.org/presentationml/2006/ole">
            <p:oleObj spid="_x0000_s39938" name="文档" r:id="rId6" imgW="3847376" imgH="174061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193312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一、长度和时间的测量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长度的测量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单位及换算。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在国际单位制中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长度的基本单位是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、分米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、厘米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、毫米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、微米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、纳米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(nm)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它们同米的换算关系是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km=10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dm=10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cm=10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mm=10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nm=10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4092" y="2719806"/>
            <a:ext cx="680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2772" y="5135420"/>
            <a:ext cx="867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1857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刻度尺的使用。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使用前要观察刻度尺的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及零刻度线。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对准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被测物体的一端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有刻度线的一边要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紧靠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被测物体且与被测边保持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不能歪斜。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视线要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要注意区分大格及小格数目。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不但要记录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还必须注明测量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时间的测量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在国际单位制中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时间的基本单位是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。其他单位有小时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、毫秒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(ms)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、微秒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单位间的换算关系是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min;1 min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s;1 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ms;1 ms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测量时间所用的工具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钟表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停表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946" y="171169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25056" y="1711694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99052" y="210689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40352" y="210689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73960" y="251138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99725" y="291072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74843" y="332185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45900" y="332185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08914" y="4109730"/>
            <a:ext cx="3273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0362" y="4919396"/>
            <a:ext cx="3273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66184" y="4919396"/>
            <a:ext cx="3273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9912" y="533386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605206" y="533386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22342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596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测量值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真实值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之间的差异叫误差。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误差的产生与测量方法、测量的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、测量的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减小误差的方法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选用更精密的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测量工具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多次测量求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平均值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改进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测量方法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误差只能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避免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错误是可以避免的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也应该避免。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3717032"/>
            <a:ext cx="8128000" cy="22521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95263" y="1638742"/>
            <a:ext cx="867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4822" y="1638742"/>
            <a:ext cx="867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13968" y="2042326"/>
            <a:ext cx="5450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56959" y="2039076"/>
            <a:ext cx="3026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5642" y="2438840"/>
            <a:ext cx="11345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69135" y="2433903"/>
            <a:ext cx="5450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0870" y="2849724"/>
            <a:ext cx="8717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73907" y="2849724"/>
            <a:ext cx="11233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95237" y="3251615"/>
            <a:ext cx="5450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64644" y="3251615"/>
            <a:ext cx="5450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81965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二、运动的描述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运动和静止的相对性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在研究一个物体是运动还是静止时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被选作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标准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的物体叫作参照物。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运动和静止的相对性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一个物体是运动还是静止取决于所选的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参照物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5420" y="2719806"/>
            <a:ext cx="5450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6145" y="3529472"/>
            <a:ext cx="5450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1277" y="4736030"/>
            <a:ext cx="9641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7183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988099"/>
            <a:ext cx="8128000" cy="31358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0703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2613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三、运动的快慢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比较运动快慢的两种方法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经过的路程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相同路程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速度是表示物体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运动快慢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的物理量。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路程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之比叫作速度。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常用单位有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km/h,1 m/s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km/h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两种运动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物体沿着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且速度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的运动。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物体运动速度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的直线运动。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85199460"/>
              </p:ext>
            </p:extLst>
          </p:nvPr>
        </p:nvGraphicFramePr>
        <p:xfrm>
          <a:off x="323528" y="3832578"/>
          <a:ext cx="8128000" cy="460518"/>
        </p:xfrm>
        <a:graphic>
          <a:graphicData uri="http://schemas.openxmlformats.org/presentationml/2006/ole">
            <p:oleObj spid="_x0000_s28674" name="文档" r:id="rId8" imgW="3839157" imgH="216759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6361314" y="2043725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8044" y="2468967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6653" y="2884133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6685" y="325559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46255" y="325559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788372" y="4347526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843814" y="3814515"/>
            <a:ext cx="448460" cy="510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73615" y="4510036"/>
            <a:ext cx="448460" cy="288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52120" y="4510036"/>
            <a:ext cx="448460" cy="288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78830" y="52618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62871" y="52618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621290" y="565561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0842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2884</Words>
  <Application>Microsoft Office PowerPoint</Application>
  <PresentationFormat>全屏显示(4:3)</PresentationFormat>
  <Paragraphs>338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初中总复习模板</vt:lpstr>
      <vt:lpstr>文档</vt:lpstr>
      <vt:lpstr>第一板块　教材知识梳理</vt:lpstr>
      <vt:lpstr>第一单元　运动　声　物态变化　光</vt:lpstr>
      <vt:lpstr>第1课时　机械运动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