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Default Extension="wav" ContentType="audio/wav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6"/>
  </p:notesMasterIdLst>
  <p:sldIdLst>
    <p:sldId id="515" r:id="rId2"/>
    <p:sldId id="516" r:id="rId3"/>
    <p:sldId id="517" r:id="rId4"/>
    <p:sldId id="518" r:id="rId5"/>
    <p:sldId id="519" r:id="rId6"/>
    <p:sldId id="520" r:id="rId7"/>
    <p:sldId id="521" r:id="rId8"/>
    <p:sldId id="522" r:id="rId9"/>
    <p:sldId id="523" r:id="rId10"/>
    <p:sldId id="524" r:id="rId11"/>
    <p:sldId id="525" r:id="rId12"/>
    <p:sldId id="526" r:id="rId13"/>
    <p:sldId id="527" r:id="rId14"/>
    <p:sldId id="528" r:id="rId15"/>
    <p:sldId id="529" r:id="rId16"/>
    <p:sldId id="530" r:id="rId17"/>
    <p:sldId id="531" r:id="rId18"/>
    <p:sldId id="532" r:id="rId19"/>
    <p:sldId id="533" r:id="rId20"/>
    <p:sldId id="534" r:id="rId21"/>
    <p:sldId id="535" r:id="rId22"/>
    <p:sldId id="536" r:id="rId23"/>
    <p:sldId id="537" r:id="rId24"/>
    <p:sldId id="538" r:id="rId25"/>
    <p:sldId id="539" r:id="rId26"/>
    <p:sldId id="540" r:id="rId27"/>
    <p:sldId id="541" r:id="rId28"/>
    <p:sldId id="542" r:id="rId29"/>
    <p:sldId id="543" r:id="rId30"/>
    <p:sldId id="544" r:id="rId31"/>
    <p:sldId id="545" r:id="rId32"/>
    <p:sldId id="546" r:id="rId33"/>
    <p:sldId id="547" r:id="rId34"/>
    <p:sldId id="548" r:id="rId3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EE8640"/>
    <a:srgbClr val="FF9300"/>
    <a:srgbClr val="D2A000"/>
    <a:srgbClr val="0000FF"/>
    <a:srgbClr val="FA12CE"/>
    <a:srgbClr val="800080"/>
    <a:srgbClr val="CC0000"/>
    <a:srgbClr val="30D8DC"/>
    <a:srgbClr val="18898C"/>
    <a:srgbClr val="52BA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220" autoAdjust="0"/>
    <p:restoredTop sz="87630" autoAdjust="0"/>
  </p:normalViewPr>
  <p:slideViewPr>
    <p:cSldViewPr snapToGrid="0" showGuides="1">
      <p:cViewPr>
        <p:scale>
          <a:sx n="75" d="100"/>
          <a:sy n="75" d="100"/>
        </p:scale>
        <p:origin x="-888" y="-144"/>
      </p:cViewPr>
      <p:guideLst>
        <p:guide orient="horz" pos="2160"/>
        <p:guide pos="3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Char char="•"/>
              <a:defRPr sz="1200">
                <a:ea typeface="微软雅黑" panose="020B0503020204020204" pitchFamily="34" charset="-122"/>
              </a:defRPr>
            </a:lvl1pPr>
          </a:lstStyle>
          <a:p>
            <a:fld id="{5501D74B-35EC-4A16-83EE-064CD3683030}" type="slidenum">
              <a:rPr lang="zh-CN" altLang="en-US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1241579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Relationship Id="rId4" Type="http://schemas.openxmlformats.org/officeDocument/2006/relationships/image" Target="../media/image23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png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>
            <a:spLocks noChangeArrowheads="1"/>
          </p:cNvSpPr>
          <p:nvPr/>
        </p:nvSpPr>
        <p:spPr bwMode="auto">
          <a:xfrm>
            <a:off x="2186782" y="2653256"/>
            <a:ext cx="7802562" cy="1200329"/>
          </a:xfrm>
          <a:prstGeom prst="rect">
            <a:avLst/>
          </a:prstGeom>
          <a:noFill/>
          <a:ln>
            <a:noFill/>
          </a:ln>
        </p:spPr>
        <p:txBody>
          <a:bodyPr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压强</a:t>
            </a:r>
            <a:r>
              <a:rPr lang="zh-CN" altLang="en-US" sz="60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　　　</a:t>
            </a:r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　　　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  <a:sym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07676" y="934272"/>
            <a:ext cx="37369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中考一轮复习 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4546983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1437249" y="1125802"/>
            <a:ext cx="8969494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tabLst>
                <a:tab pos="609600" algn="l"/>
              </a:tabLst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．产生原因：液体由于受到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的作用，因而对容器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有压强；液体由于具有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，因而对阻碍它流动的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也有压强．</a:t>
            </a:r>
          </a:p>
        </p:txBody>
      </p:sp>
      <p:cxnSp>
        <p:nvCxnSpPr>
          <p:cNvPr id="11" name="直接连接符 10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785900" y="28459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液体的压强</a:t>
            </a:r>
          </a:p>
        </p:txBody>
      </p:sp>
      <p:sp>
        <p:nvSpPr>
          <p:cNvPr id="13" name="矩形 12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5447957" y="1085145"/>
            <a:ext cx="615553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重力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9239811" y="1066594"/>
            <a:ext cx="615553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底部</a:t>
            </a: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4221418" y="1620592"/>
            <a:ext cx="92333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流动性</a:t>
            </a: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8409709" y="1639143"/>
            <a:ext cx="92333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容器壁</a:t>
            </a:r>
          </a:p>
        </p:txBody>
      </p:sp>
      <p:pic>
        <p:nvPicPr>
          <p:cNvPr id="19" name="Picture 2" descr="yeya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93437" y="3477388"/>
            <a:ext cx="6946374" cy="2658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2140821" y="2791351"/>
            <a:ext cx="7546975" cy="645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98" tIns="45249" rIns="90498" bIns="4524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研究液体内部压强的特点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785900" y="28459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液体的压强</a:t>
            </a:r>
          </a:p>
        </p:txBody>
      </p:sp>
      <p:sp>
        <p:nvSpPr>
          <p:cNvPr id="6" name="矩形 5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742048" y="731558"/>
            <a:ext cx="4675187" cy="645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98" tIns="45249" rIns="90498" bIns="4524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表格分析：</a:t>
            </a:r>
          </a:p>
        </p:txBody>
      </p:sp>
      <p:grpSp>
        <p:nvGrpSpPr>
          <p:cNvPr id="8" name="Group 3"/>
          <p:cNvGrpSpPr>
            <a:grpSpLocks/>
          </p:cNvGrpSpPr>
          <p:nvPr/>
        </p:nvGrpSpPr>
        <p:grpSpPr bwMode="auto">
          <a:xfrm>
            <a:off x="1304234" y="1376938"/>
            <a:ext cx="5066136" cy="5387705"/>
            <a:chOff x="2268" y="572"/>
            <a:chExt cx="3243" cy="3403"/>
          </a:xfrm>
        </p:grpSpPr>
        <p:grpSp>
          <p:nvGrpSpPr>
            <p:cNvPr id="9" name="Group 4"/>
            <p:cNvGrpSpPr>
              <a:grpSpLocks/>
            </p:cNvGrpSpPr>
            <p:nvPr/>
          </p:nvGrpSpPr>
          <p:grpSpPr bwMode="auto">
            <a:xfrm>
              <a:off x="2268" y="572"/>
              <a:ext cx="3243" cy="3403"/>
              <a:chOff x="2570" y="1032"/>
              <a:chExt cx="3243" cy="3403"/>
            </a:xfrm>
          </p:grpSpPr>
          <p:grpSp>
            <p:nvGrpSpPr>
              <p:cNvPr id="11" name="Group 5"/>
              <p:cNvGrpSpPr>
                <a:grpSpLocks/>
              </p:cNvGrpSpPr>
              <p:nvPr/>
            </p:nvGrpSpPr>
            <p:grpSpPr bwMode="auto">
              <a:xfrm>
                <a:off x="2592" y="1056"/>
                <a:ext cx="3221" cy="3379"/>
                <a:chOff x="2592" y="998"/>
                <a:chExt cx="3221" cy="3518"/>
              </a:xfrm>
            </p:grpSpPr>
            <p:sp>
              <p:nvSpPr>
                <p:cNvPr id="22" name="Rectangle 6"/>
                <p:cNvSpPr>
                  <a:spLocks noChangeArrowheads="1"/>
                </p:cNvSpPr>
                <p:nvPr/>
              </p:nvSpPr>
              <p:spPr bwMode="auto">
                <a:xfrm>
                  <a:off x="4979" y="3933"/>
                  <a:ext cx="781" cy="38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en-US" altLang="zh-CN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8.5</a:t>
                  </a:r>
                </a:p>
              </p:txBody>
            </p:sp>
            <p:sp>
              <p:nvSpPr>
                <p:cNvPr id="23" name="Rectangle 7"/>
                <p:cNvSpPr>
                  <a:spLocks noChangeArrowheads="1"/>
                </p:cNvSpPr>
                <p:nvPr/>
              </p:nvSpPr>
              <p:spPr bwMode="auto">
                <a:xfrm>
                  <a:off x="4280" y="4156"/>
                  <a:ext cx="771" cy="36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zh-CN" altLang="en-US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朝上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endParaRPr lang="zh-CN" altLang="en-US" sz="2000" b="1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Rectangle 8"/>
                <p:cNvSpPr>
                  <a:spLocks noChangeArrowheads="1"/>
                </p:cNvSpPr>
                <p:nvPr/>
              </p:nvSpPr>
              <p:spPr bwMode="auto">
                <a:xfrm>
                  <a:off x="3694" y="3933"/>
                  <a:ext cx="643" cy="38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en-US" altLang="zh-CN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9</a:t>
                  </a:r>
                </a:p>
              </p:txBody>
            </p:sp>
            <p:sp>
              <p:nvSpPr>
                <p:cNvPr id="25" name="Rectangle 9"/>
                <p:cNvSpPr>
                  <a:spLocks noChangeArrowheads="1"/>
                </p:cNvSpPr>
                <p:nvPr/>
              </p:nvSpPr>
              <p:spPr bwMode="auto">
                <a:xfrm>
                  <a:off x="3216" y="3933"/>
                  <a:ext cx="478" cy="38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zh-CN" altLang="en-US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盐水</a:t>
                  </a:r>
                </a:p>
              </p:txBody>
            </p:sp>
            <p:sp>
              <p:nvSpPr>
                <p:cNvPr id="26" name="Rectangle 10"/>
                <p:cNvSpPr>
                  <a:spLocks noChangeArrowheads="1"/>
                </p:cNvSpPr>
                <p:nvPr/>
              </p:nvSpPr>
              <p:spPr bwMode="auto">
                <a:xfrm>
                  <a:off x="2592" y="3933"/>
                  <a:ext cx="624" cy="38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en-US" altLang="zh-CN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6</a:t>
                  </a:r>
                </a:p>
              </p:txBody>
            </p:sp>
            <p:sp>
              <p:nvSpPr>
                <p:cNvPr id="27" name="Rectangle 11"/>
                <p:cNvSpPr>
                  <a:spLocks noChangeArrowheads="1"/>
                </p:cNvSpPr>
                <p:nvPr/>
              </p:nvSpPr>
              <p:spPr bwMode="auto">
                <a:xfrm>
                  <a:off x="4979" y="3546"/>
                  <a:ext cx="781" cy="38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en-US" altLang="zh-CN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8.2</a:t>
                  </a:r>
                </a:p>
              </p:txBody>
            </p:sp>
            <p:sp>
              <p:nvSpPr>
                <p:cNvPr id="28" name="Rectangle 12"/>
                <p:cNvSpPr>
                  <a:spLocks noChangeArrowheads="1"/>
                </p:cNvSpPr>
                <p:nvPr/>
              </p:nvSpPr>
              <p:spPr bwMode="auto">
                <a:xfrm>
                  <a:off x="4337" y="3546"/>
                  <a:ext cx="642" cy="38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zh-CN" altLang="en-US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朝上</a:t>
                  </a:r>
                </a:p>
              </p:txBody>
            </p:sp>
            <p:sp>
              <p:nvSpPr>
                <p:cNvPr id="29" name="Rectangle 13"/>
                <p:cNvSpPr>
                  <a:spLocks noChangeArrowheads="1"/>
                </p:cNvSpPr>
                <p:nvPr/>
              </p:nvSpPr>
              <p:spPr bwMode="auto">
                <a:xfrm>
                  <a:off x="3694" y="3546"/>
                  <a:ext cx="643" cy="38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en-US" altLang="zh-CN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9</a:t>
                  </a:r>
                </a:p>
              </p:txBody>
            </p:sp>
            <p:sp>
              <p:nvSpPr>
                <p:cNvPr id="30" name="Rectangle 14"/>
                <p:cNvSpPr>
                  <a:spLocks noChangeArrowheads="1"/>
                </p:cNvSpPr>
                <p:nvPr/>
              </p:nvSpPr>
              <p:spPr bwMode="auto">
                <a:xfrm>
                  <a:off x="3216" y="3546"/>
                  <a:ext cx="478" cy="38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zh-CN" altLang="en-US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水</a:t>
                  </a:r>
                </a:p>
              </p:txBody>
            </p:sp>
            <p:sp>
              <p:nvSpPr>
                <p:cNvPr id="31" name="Rectangle 15"/>
                <p:cNvSpPr>
                  <a:spLocks noChangeArrowheads="1"/>
                </p:cNvSpPr>
                <p:nvPr/>
              </p:nvSpPr>
              <p:spPr bwMode="auto">
                <a:xfrm>
                  <a:off x="2592" y="3546"/>
                  <a:ext cx="624" cy="38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en-US" altLang="zh-CN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5</a:t>
                  </a:r>
                </a:p>
              </p:txBody>
            </p:sp>
            <p:sp>
              <p:nvSpPr>
                <p:cNvPr id="32" name="Rectangle 16"/>
                <p:cNvSpPr>
                  <a:spLocks noChangeArrowheads="1"/>
                </p:cNvSpPr>
                <p:nvPr/>
              </p:nvSpPr>
              <p:spPr bwMode="auto">
                <a:xfrm>
                  <a:off x="4979" y="3159"/>
                  <a:ext cx="781" cy="38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en-US" altLang="zh-CN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5.4</a:t>
                  </a:r>
                </a:p>
              </p:txBody>
            </p:sp>
            <p:sp>
              <p:nvSpPr>
                <p:cNvPr id="33" name="Rectangle 17"/>
                <p:cNvSpPr>
                  <a:spLocks noChangeArrowheads="1"/>
                </p:cNvSpPr>
                <p:nvPr/>
              </p:nvSpPr>
              <p:spPr bwMode="auto">
                <a:xfrm>
                  <a:off x="4337" y="3159"/>
                  <a:ext cx="642" cy="38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zh-CN" altLang="en-US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朝上</a:t>
                  </a:r>
                </a:p>
              </p:txBody>
            </p:sp>
            <p:sp>
              <p:nvSpPr>
                <p:cNvPr id="34" name="Rectangle 18"/>
                <p:cNvSpPr>
                  <a:spLocks noChangeArrowheads="1"/>
                </p:cNvSpPr>
                <p:nvPr/>
              </p:nvSpPr>
              <p:spPr bwMode="auto">
                <a:xfrm>
                  <a:off x="3694" y="3159"/>
                  <a:ext cx="643" cy="38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en-US" altLang="zh-CN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6</a:t>
                  </a:r>
                </a:p>
              </p:txBody>
            </p:sp>
            <p:sp>
              <p:nvSpPr>
                <p:cNvPr id="35" name="Rectangle 19"/>
                <p:cNvSpPr>
                  <a:spLocks noChangeArrowheads="1"/>
                </p:cNvSpPr>
                <p:nvPr/>
              </p:nvSpPr>
              <p:spPr bwMode="auto">
                <a:xfrm>
                  <a:off x="3216" y="3159"/>
                  <a:ext cx="478" cy="38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zh-CN" altLang="en-US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水</a:t>
                  </a:r>
                </a:p>
              </p:txBody>
            </p:sp>
            <p:sp>
              <p:nvSpPr>
                <p:cNvPr id="36" name="Rectangle 20"/>
                <p:cNvSpPr>
                  <a:spLocks noChangeArrowheads="1"/>
                </p:cNvSpPr>
                <p:nvPr/>
              </p:nvSpPr>
              <p:spPr bwMode="auto">
                <a:xfrm>
                  <a:off x="2592" y="3159"/>
                  <a:ext cx="624" cy="38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en-US" altLang="zh-CN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4</a:t>
                  </a:r>
                </a:p>
              </p:txBody>
            </p:sp>
            <p:sp>
              <p:nvSpPr>
                <p:cNvPr id="37" name="Rectangle 21"/>
                <p:cNvSpPr>
                  <a:spLocks noChangeArrowheads="1"/>
                </p:cNvSpPr>
                <p:nvPr/>
              </p:nvSpPr>
              <p:spPr bwMode="auto">
                <a:xfrm>
                  <a:off x="4979" y="2771"/>
                  <a:ext cx="781" cy="388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en-US" altLang="zh-CN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2.6</a:t>
                  </a:r>
                </a:p>
              </p:txBody>
            </p:sp>
            <p:sp>
              <p:nvSpPr>
                <p:cNvPr id="38" name="Rectangle 22"/>
                <p:cNvSpPr>
                  <a:spLocks noChangeArrowheads="1"/>
                </p:cNvSpPr>
                <p:nvPr/>
              </p:nvSpPr>
              <p:spPr bwMode="auto">
                <a:xfrm>
                  <a:off x="4337" y="2771"/>
                  <a:ext cx="642" cy="388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zh-CN" altLang="en-US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侧面</a:t>
                  </a:r>
                </a:p>
              </p:txBody>
            </p:sp>
            <p:sp>
              <p:nvSpPr>
                <p:cNvPr id="39" name="Rectangle 23"/>
                <p:cNvSpPr>
                  <a:spLocks noChangeArrowheads="1"/>
                </p:cNvSpPr>
                <p:nvPr/>
              </p:nvSpPr>
              <p:spPr bwMode="auto">
                <a:xfrm>
                  <a:off x="3694" y="2771"/>
                  <a:ext cx="643" cy="388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en-US" altLang="zh-CN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3</a:t>
                  </a:r>
                </a:p>
              </p:txBody>
            </p:sp>
            <p:sp>
              <p:nvSpPr>
                <p:cNvPr id="40" name="Rectangle 24"/>
                <p:cNvSpPr>
                  <a:spLocks noChangeArrowheads="1"/>
                </p:cNvSpPr>
                <p:nvPr/>
              </p:nvSpPr>
              <p:spPr bwMode="auto">
                <a:xfrm>
                  <a:off x="3216" y="2771"/>
                  <a:ext cx="478" cy="388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zh-CN" altLang="en-US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水</a:t>
                  </a:r>
                </a:p>
              </p:txBody>
            </p:sp>
            <p:sp>
              <p:nvSpPr>
                <p:cNvPr id="41" name="Rectangle 25"/>
                <p:cNvSpPr>
                  <a:spLocks noChangeArrowheads="1"/>
                </p:cNvSpPr>
                <p:nvPr/>
              </p:nvSpPr>
              <p:spPr bwMode="auto">
                <a:xfrm>
                  <a:off x="2592" y="2771"/>
                  <a:ext cx="624" cy="388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en-US" altLang="zh-CN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3</a:t>
                  </a:r>
                </a:p>
              </p:txBody>
            </p:sp>
            <p:sp>
              <p:nvSpPr>
                <p:cNvPr id="42" name="Rectangle 26"/>
                <p:cNvSpPr>
                  <a:spLocks noChangeArrowheads="1"/>
                </p:cNvSpPr>
                <p:nvPr/>
              </p:nvSpPr>
              <p:spPr bwMode="auto">
                <a:xfrm>
                  <a:off x="4979" y="2384"/>
                  <a:ext cx="781" cy="38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en-US" altLang="zh-CN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2.6</a:t>
                  </a:r>
                </a:p>
              </p:txBody>
            </p:sp>
            <p:sp>
              <p:nvSpPr>
                <p:cNvPr id="43" name="Rectangle 27"/>
                <p:cNvSpPr>
                  <a:spLocks noChangeArrowheads="1"/>
                </p:cNvSpPr>
                <p:nvPr/>
              </p:nvSpPr>
              <p:spPr bwMode="auto">
                <a:xfrm>
                  <a:off x="4337" y="2384"/>
                  <a:ext cx="642" cy="38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zh-CN" altLang="en-US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朝下</a:t>
                  </a:r>
                </a:p>
              </p:txBody>
            </p:sp>
            <p:sp>
              <p:nvSpPr>
                <p:cNvPr id="44" name="Rectangle 28"/>
                <p:cNvSpPr>
                  <a:spLocks noChangeArrowheads="1"/>
                </p:cNvSpPr>
                <p:nvPr/>
              </p:nvSpPr>
              <p:spPr bwMode="auto">
                <a:xfrm>
                  <a:off x="3694" y="2384"/>
                  <a:ext cx="643" cy="38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en-US" altLang="zh-CN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3</a:t>
                  </a:r>
                </a:p>
              </p:txBody>
            </p:sp>
            <p:sp>
              <p:nvSpPr>
                <p:cNvPr id="45" name="Rectangle 29"/>
                <p:cNvSpPr>
                  <a:spLocks noChangeArrowheads="1"/>
                </p:cNvSpPr>
                <p:nvPr/>
              </p:nvSpPr>
              <p:spPr bwMode="auto">
                <a:xfrm>
                  <a:off x="3216" y="2384"/>
                  <a:ext cx="478" cy="38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zh-CN" altLang="en-US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水</a:t>
                  </a:r>
                </a:p>
              </p:txBody>
            </p:sp>
            <p:sp>
              <p:nvSpPr>
                <p:cNvPr id="46" name="Rectangle 30"/>
                <p:cNvSpPr>
                  <a:spLocks noChangeArrowheads="1"/>
                </p:cNvSpPr>
                <p:nvPr/>
              </p:nvSpPr>
              <p:spPr bwMode="auto">
                <a:xfrm>
                  <a:off x="2592" y="2384"/>
                  <a:ext cx="624" cy="38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en-US" altLang="zh-CN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</a:t>
                  </a:r>
                </a:p>
              </p:txBody>
            </p:sp>
            <p:sp>
              <p:nvSpPr>
                <p:cNvPr id="47" name="Rectangle 31"/>
                <p:cNvSpPr>
                  <a:spLocks noChangeArrowheads="1"/>
                </p:cNvSpPr>
                <p:nvPr/>
              </p:nvSpPr>
              <p:spPr bwMode="auto">
                <a:xfrm>
                  <a:off x="4979" y="1998"/>
                  <a:ext cx="781" cy="38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en-US" altLang="zh-CN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2.6</a:t>
                  </a:r>
                </a:p>
              </p:txBody>
            </p:sp>
            <p:sp>
              <p:nvSpPr>
                <p:cNvPr id="48" name="Rectangle 32"/>
                <p:cNvSpPr>
                  <a:spLocks noChangeArrowheads="1"/>
                </p:cNvSpPr>
                <p:nvPr/>
              </p:nvSpPr>
              <p:spPr bwMode="auto">
                <a:xfrm>
                  <a:off x="4337" y="1998"/>
                  <a:ext cx="642" cy="38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zh-CN" altLang="en-US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朝上</a:t>
                  </a:r>
                </a:p>
              </p:txBody>
            </p:sp>
            <p:sp>
              <p:nvSpPr>
                <p:cNvPr id="49" name="Rectangle 33"/>
                <p:cNvSpPr>
                  <a:spLocks noChangeArrowheads="1"/>
                </p:cNvSpPr>
                <p:nvPr/>
              </p:nvSpPr>
              <p:spPr bwMode="auto">
                <a:xfrm>
                  <a:off x="3694" y="1998"/>
                  <a:ext cx="643" cy="38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en-US" altLang="zh-CN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3</a:t>
                  </a:r>
                </a:p>
              </p:txBody>
            </p:sp>
            <p:sp>
              <p:nvSpPr>
                <p:cNvPr id="50" name="Rectangle 34"/>
                <p:cNvSpPr>
                  <a:spLocks noChangeArrowheads="1"/>
                </p:cNvSpPr>
                <p:nvPr/>
              </p:nvSpPr>
              <p:spPr bwMode="auto">
                <a:xfrm>
                  <a:off x="3216" y="1998"/>
                  <a:ext cx="478" cy="38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zh-CN" altLang="en-US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水</a:t>
                  </a:r>
                </a:p>
              </p:txBody>
            </p:sp>
            <p:sp>
              <p:nvSpPr>
                <p:cNvPr id="51" name="Rectangle 35"/>
                <p:cNvSpPr>
                  <a:spLocks noChangeArrowheads="1"/>
                </p:cNvSpPr>
                <p:nvPr/>
              </p:nvSpPr>
              <p:spPr bwMode="auto">
                <a:xfrm>
                  <a:off x="2592" y="1998"/>
                  <a:ext cx="624" cy="38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en-US" altLang="zh-CN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</a:t>
                  </a:r>
                </a:p>
              </p:txBody>
            </p:sp>
            <p:sp>
              <p:nvSpPr>
                <p:cNvPr id="52" name="Rectangle 36"/>
                <p:cNvSpPr>
                  <a:spLocks noChangeArrowheads="1"/>
                </p:cNvSpPr>
                <p:nvPr/>
              </p:nvSpPr>
              <p:spPr bwMode="auto">
                <a:xfrm>
                  <a:off x="4901" y="1026"/>
                  <a:ext cx="912" cy="96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en-US" altLang="zh-CN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U</a:t>
                  </a:r>
                  <a:r>
                    <a:rPr lang="zh-CN" altLang="en-US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型管液面高度差（厘米）</a:t>
                  </a:r>
                </a:p>
              </p:txBody>
            </p:sp>
            <p:sp>
              <p:nvSpPr>
                <p:cNvPr id="53" name="Rectangle 37"/>
                <p:cNvSpPr>
                  <a:spLocks noChangeArrowheads="1"/>
                </p:cNvSpPr>
                <p:nvPr/>
              </p:nvSpPr>
              <p:spPr bwMode="auto">
                <a:xfrm>
                  <a:off x="4337" y="1032"/>
                  <a:ext cx="714" cy="96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zh-CN" altLang="en-US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方向（厘米）</a:t>
                  </a:r>
                </a:p>
              </p:txBody>
            </p:sp>
            <p:sp>
              <p:nvSpPr>
                <p:cNvPr id="54" name="Rectangle 38"/>
                <p:cNvSpPr>
                  <a:spLocks noChangeArrowheads="1"/>
                </p:cNvSpPr>
                <p:nvPr/>
              </p:nvSpPr>
              <p:spPr bwMode="auto">
                <a:xfrm>
                  <a:off x="3641" y="998"/>
                  <a:ext cx="767" cy="96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spcBef>
                      <a:spcPct val="20000"/>
                    </a:spcBef>
                  </a:pPr>
                  <a:r>
                    <a:rPr lang="zh-CN" altLang="en-US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深度（厘米）</a:t>
                  </a:r>
                </a:p>
              </p:txBody>
            </p:sp>
            <p:sp>
              <p:nvSpPr>
                <p:cNvPr id="55" name="Rectangle 39"/>
                <p:cNvSpPr>
                  <a:spLocks noChangeArrowheads="1"/>
                </p:cNvSpPr>
                <p:nvPr/>
              </p:nvSpPr>
              <p:spPr bwMode="auto">
                <a:xfrm>
                  <a:off x="3216" y="1032"/>
                  <a:ext cx="478" cy="96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spcBef>
                      <a:spcPct val="20000"/>
                    </a:spcBef>
                  </a:pPr>
                  <a:r>
                    <a:rPr lang="zh-CN" altLang="en-US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所用液体</a:t>
                  </a:r>
                </a:p>
              </p:txBody>
            </p:sp>
            <p:sp>
              <p:nvSpPr>
                <p:cNvPr id="56" name="Rectangle 40"/>
                <p:cNvSpPr>
                  <a:spLocks noChangeArrowheads="1"/>
                </p:cNvSpPr>
                <p:nvPr/>
              </p:nvSpPr>
              <p:spPr bwMode="auto">
                <a:xfrm>
                  <a:off x="2592" y="1032"/>
                  <a:ext cx="624" cy="96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lnSpc>
                      <a:spcPct val="150000"/>
                    </a:lnSpc>
                    <a:spcBef>
                      <a:spcPct val="20000"/>
                    </a:spcBef>
                  </a:pPr>
                  <a:r>
                    <a:rPr lang="zh-CN" altLang="en-US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实验次数</a:t>
                  </a:r>
                </a:p>
              </p:txBody>
            </p:sp>
          </p:grpSp>
          <p:sp>
            <p:nvSpPr>
              <p:cNvPr id="12" name="Line 41"/>
              <p:cNvSpPr>
                <a:spLocks noChangeShapeType="1"/>
              </p:cNvSpPr>
              <p:nvPr/>
            </p:nvSpPr>
            <p:spPr bwMode="auto">
              <a:xfrm>
                <a:off x="2592" y="1998"/>
                <a:ext cx="316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:endPara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Line 42"/>
              <p:cNvSpPr>
                <a:spLocks noChangeShapeType="1"/>
              </p:cNvSpPr>
              <p:nvPr/>
            </p:nvSpPr>
            <p:spPr bwMode="auto">
              <a:xfrm>
                <a:off x="2592" y="2384"/>
                <a:ext cx="316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:endPara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Line 43"/>
              <p:cNvSpPr>
                <a:spLocks noChangeShapeType="1"/>
              </p:cNvSpPr>
              <p:nvPr/>
            </p:nvSpPr>
            <p:spPr bwMode="auto">
              <a:xfrm>
                <a:off x="2592" y="2771"/>
                <a:ext cx="316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:endPara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Line 44"/>
              <p:cNvSpPr>
                <a:spLocks noChangeShapeType="1"/>
              </p:cNvSpPr>
              <p:nvPr/>
            </p:nvSpPr>
            <p:spPr bwMode="auto">
              <a:xfrm>
                <a:off x="2592" y="3159"/>
                <a:ext cx="316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:endPara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Line 45"/>
              <p:cNvSpPr>
                <a:spLocks noChangeShapeType="1"/>
              </p:cNvSpPr>
              <p:nvPr/>
            </p:nvSpPr>
            <p:spPr bwMode="auto">
              <a:xfrm>
                <a:off x="2592" y="3546"/>
                <a:ext cx="316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:endPara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Line 46"/>
              <p:cNvSpPr>
                <a:spLocks noChangeShapeType="1"/>
              </p:cNvSpPr>
              <p:nvPr/>
            </p:nvSpPr>
            <p:spPr bwMode="auto">
              <a:xfrm>
                <a:off x="2570" y="3896"/>
                <a:ext cx="316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:endPara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Line 47"/>
              <p:cNvSpPr>
                <a:spLocks noChangeShapeType="1"/>
              </p:cNvSpPr>
              <p:nvPr/>
            </p:nvSpPr>
            <p:spPr bwMode="auto">
              <a:xfrm>
                <a:off x="3216" y="1032"/>
                <a:ext cx="0" cy="3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:endPara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Line 48"/>
              <p:cNvSpPr>
                <a:spLocks noChangeShapeType="1"/>
              </p:cNvSpPr>
              <p:nvPr/>
            </p:nvSpPr>
            <p:spPr bwMode="auto">
              <a:xfrm>
                <a:off x="3694" y="1032"/>
                <a:ext cx="0" cy="3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:endPara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Line 49"/>
              <p:cNvSpPr>
                <a:spLocks noChangeShapeType="1"/>
              </p:cNvSpPr>
              <p:nvPr/>
            </p:nvSpPr>
            <p:spPr bwMode="auto">
              <a:xfrm>
                <a:off x="4337" y="1032"/>
                <a:ext cx="0" cy="3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:endPara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Line 50"/>
              <p:cNvSpPr>
                <a:spLocks noChangeShapeType="1"/>
              </p:cNvSpPr>
              <p:nvPr/>
            </p:nvSpPr>
            <p:spPr bwMode="auto">
              <a:xfrm>
                <a:off x="4979" y="1032"/>
                <a:ext cx="0" cy="3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:endPara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Rectangle 51"/>
            <p:cNvSpPr>
              <a:spLocks noChangeArrowheads="1"/>
            </p:cNvSpPr>
            <p:nvPr/>
          </p:nvSpPr>
          <p:spPr bwMode="auto">
            <a:xfrm>
              <a:off x="2290" y="572"/>
              <a:ext cx="3175" cy="3312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150000"/>
                </a:lnSpc>
              </a:pP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7" name="Text Box 52"/>
          <p:cNvSpPr txBox="1">
            <a:spLocks noChangeArrowheads="1"/>
          </p:cNvSpPr>
          <p:nvPr/>
        </p:nvSpPr>
        <p:spPr bwMode="auto">
          <a:xfrm>
            <a:off x="6729716" y="1729127"/>
            <a:ext cx="4686552" cy="3969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498" tIns="45249" rIns="90498" bIns="4524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根据上表中的数据：比较</a:t>
            </a:r>
            <a:r>
              <a:rPr lang="en-US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组数据可得：液体的压强随深度增加而增大；比较</a:t>
            </a:r>
            <a:r>
              <a:rPr lang="en-US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组数据可得：在同一深度，液体向各个方向的压强相等；比较</a:t>
            </a:r>
            <a:r>
              <a:rPr lang="en-US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组数据可得：不同液体的压强还跟密度有关．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58927" y="2139613"/>
            <a:ext cx="13676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988991" y="3281010"/>
            <a:ext cx="13676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201822" y="4421286"/>
            <a:ext cx="8707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2" grpId="0"/>
      <p:bldP spid="61" grpId="0"/>
      <p:bldP spid="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391724" y="1561619"/>
            <a:ext cx="7158038" cy="3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2575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液体内部朝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____________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有压强；</a:t>
            </a: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1391724" y="2019005"/>
            <a:ext cx="9744362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在同一深度，液体向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3)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液体密度相同时，液体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，液体的压强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4)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液体的压强还与液体的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有关，在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时，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液体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_________,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_________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1391724" y="4281337"/>
            <a:ext cx="450091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tabLst>
                <a:tab pos="609600" algn="l"/>
              </a:tabLst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．计算公式：</a:t>
            </a:r>
            <a:r>
              <a:rPr lang="en-US" altLang="zh-CN" sz="2400" b="1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b="1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ρ</a:t>
            </a:r>
            <a:r>
              <a:rPr lang="zh-CN" altLang="en-US" sz="2400" b="1" baseline="-25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液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i="1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gh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785900" y="28459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液体的压强</a:t>
            </a:r>
          </a:p>
        </p:txBody>
      </p:sp>
      <p:sp>
        <p:nvSpPr>
          <p:cNvPr id="4" name="矩形 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391724" y="1031861"/>
            <a:ext cx="2117725" cy="3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2575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．特点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582870" y="1536664"/>
            <a:ext cx="123110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各个方向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632310" y="2154167"/>
            <a:ext cx="33178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各方向的压强相等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832191" y="2715550"/>
            <a:ext cx="10604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越深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7334632" y="2715549"/>
            <a:ext cx="61555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越大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9173884" y="3216597"/>
            <a:ext cx="123110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密度越大</a:t>
            </a: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1391724" y="3738770"/>
            <a:ext cx="123110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压强越大</a:t>
            </a: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4767049" y="3141962"/>
            <a:ext cx="8002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密度</a:t>
            </a: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6534413" y="3139654"/>
            <a:ext cx="14157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深度相同</a:t>
            </a:r>
          </a:p>
        </p:txBody>
      </p:sp>
      <p:sp>
        <p:nvSpPr>
          <p:cNvPr id="18" name="矩形 17"/>
          <p:cNvSpPr/>
          <p:nvPr/>
        </p:nvSpPr>
        <p:spPr>
          <a:xfrm>
            <a:off x="1765976" y="4912706"/>
            <a:ext cx="51791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609600" algn="l"/>
              </a:tabLst>
            </a:pPr>
            <a:r>
              <a:rPr lang="en-US" altLang="zh-CN" sz="2000" b="1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ρ</a:t>
            </a:r>
            <a:r>
              <a:rPr lang="zh-CN" altLang="en-US" sz="2000" b="1" baseline="-25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液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液体的密度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kg/m</a:t>
            </a:r>
            <a:r>
              <a:rPr lang="en-US" altLang="zh-CN" sz="2000" b="1" baseline="30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tabLst>
                <a:tab pos="609600" algn="l"/>
              </a:tabLst>
            </a:pPr>
            <a:r>
              <a:rPr lang="en-US" altLang="zh-CN" sz="2000" b="1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 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 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9.8 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N/kg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tabLst>
                <a:tab pos="609600" algn="l"/>
              </a:tabLst>
            </a:pPr>
            <a:r>
              <a:rPr lang="en-US" altLang="zh-CN" sz="2000" b="1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自由液面到研究点的竖直距离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 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/>
      <p:bldP spid="7" grpId="0"/>
      <p:bldP spid="8" grpId="0"/>
      <p:bldP spid="10" grpId="0"/>
      <p:bldP spid="13" grpId="0"/>
      <p:bldP spid="14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785900" y="28459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液体的压强</a:t>
            </a:r>
          </a:p>
        </p:txBody>
      </p:sp>
      <p:sp>
        <p:nvSpPr>
          <p:cNvPr id="4" name="矩形 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1150684" y="1138399"/>
            <a:ext cx="1106093" cy="580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98" tIns="45249" rIns="90498" bIns="4524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连通器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150684" y="1772652"/>
            <a:ext cx="6219673" cy="580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98" tIns="45249" rIns="90498" bIns="45249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．上端开口、下端连通的容器叫做连通器。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8985" y="2629621"/>
            <a:ext cx="1984375" cy="2219512"/>
          </a:xfrm>
          <a:prstGeom prst="rect">
            <a:avLst/>
          </a:prstGeom>
          <a:noFill/>
          <a:ln w="19050" cap="sq">
            <a:solidFill>
              <a:srgbClr val="00000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42998"/>
              </a:srgbClr>
            </a:outerShdw>
          </a:effec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215105" y="5004174"/>
            <a:ext cx="9745916" cy="1199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498" tIns="45249" rIns="90498" bIns="45249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．连通器的特点：连通器里装同种液体，当液体不流动时，连通器个部分中的液面总是相平的。</a:t>
            </a:r>
          </a:p>
        </p:txBody>
      </p:sp>
      <p:pic>
        <p:nvPicPr>
          <p:cNvPr id="9" name="Picture 9" descr="连通器演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53585" y="2775858"/>
            <a:ext cx="2905125" cy="2073275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785900" y="28459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液体的压强</a:t>
            </a:r>
          </a:p>
        </p:txBody>
      </p:sp>
      <p:sp>
        <p:nvSpPr>
          <p:cNvPr id="4" name="矩形 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1671782" y="1088399"/>
            <a:ext cx="2029423" cy="460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98" tIns="45249" rIns="90498" bIns="45249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连通器的应用</a:t>
            </a:r>
          </a:p>
        </p:txBody>
      </p:sp>
      <p:pic>
        <p:nvPicPr>
          <p:cNvPr id="6" name="Picture 18" descr="W020070308376546970529"/>
          <p:cNvPicPr>
            <a:picLocks noChangeAspect="1" noChangeArrowheads="1"/>
          </p:cNvPicPr>
          <p:nvPr/>
        </p:nvPicPr>
        <p:blipFill>
          <a:blip r:embed="rId3" cstate="print"/>
          <a:srcRect l="41872" t="21135" r="37180" b="63199"/>
          <a:stretch>
            <a:fillRect/>
          </a:stretch>
        </p:blipFill>
        <p:spPr bwMode="auto">
          <a:xfrm>
            <a:off x="3454867" y="1515035"/>
            <a:ext cx="2307105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849848" y="1971142"/>
            <a:ext cx="1558925" cy="460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98" tIns="45249" rIns="17815" bIns="45249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水位计</a:t>
            </a: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82129" y="1730188"/>
            <a:ext cx="2060767" cy="253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09826950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95104" y="1945341"/>
            <a:ext cx="2173415" cy="2201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408773" y="5935736"/>
            <a:ext cx="58214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船闸是利用连通器原理工作的</a:t>
            </a:r>
          </a:p>
        </p:txBody>
      </p:sp>
      <p:pic>
        <p:nvPicPr>
          <p:cNvPr id="14" name="Picture 5" descr="船闸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9449" y="4137937"/>
            <a:ext cx="4293908" cy="18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795258" y="1473802"/>
            <a:ext cx="899863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4】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2018•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南充）在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研究影响液体内部压强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的实验中：</a:t>
            </a:r>
          </a:p>
          <a:p>
            <a:pPr>
              <a:lnSpc>
                <a:spcPct val="150000"/>
              </a:lnSpc>
              <a:defRPr/>
            </a:pPr>
            <a:endParaRPr lang="zh-CN" altLang="en-US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85900" y="1127126"/>
            <a:ext cx="46826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探究液体压强的特点</a:t>
            </a:r>
            <a:endParaRPr lang="zh-CN" altLang="en-US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sp>
        <p:nvSpPr>
          <p:cNvPr id="20" name="文本框 7"/>
          <p:cNvSpPr txBox="1">
            <a:spLocks noChangeArrowheads="1"/>
          </p:cNvSpPr>
          <p:nvPr/>
        </p:nvSpPr>
        <p:spPr bwMode="auto">
          <a:xfrm>
            <a:off x="7583020" y="4745504"/>
            <a:ext cx="24256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4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两侧液面高度差</a:t>
            </a:r>
            <a:endParaRPr lang="zh-CN" altLang="en-US" sz="24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85900" y="28459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液体的压强</a:t>
            </a:r>
          </a:p>
        </p:txBody>
      </p:sp>
      <p:sp>
        <p:nvSpPr>
          <p:cNvPr id="10" name="矩形 9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21505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32652" y="2285999"/>
            <a:ext cx="5277678" cy="2345635"/>
          </a:xfrm>
          <a:prstGeom prst="rect">
            <a:avLst/>
          </a:prstGeom>
          <a:noFill/>
        </p:spPr>
      </p:pic>
      <p:sp>
        <p:nvSpPr>
          <p:cNvPr id="12" name="矩形 11"/>
          <p:cNvSpPr/>
          <p:nvPr/>
        </p:nvSpPr>
        <p:spPr>
          <a:xfrm>
            <a:off x="1699591" y="4775609"/>
            <a:ext cx="87663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ea typeface="微软雅黑" panose="020B0503020204020204" pitchFamily="34" charset="-122"/>
              </a:rPr>
              <a:t>1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）压强计是通过观察</a:t>
            </a:r>
            <a:r>
              <a:rPr lang="en-US" altLang="zh-CN" sz="2400" dirty="0" smtClean="0">
                <a:ea typeface="微软雅黑" panose="020B0503020204020204" pitchFamily="34" charset="-122"/>
              </a:rPr>
              <a:t>U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型管的两端液面的</a:t>
            </a:r>
            <a:r>
              <a:rPr lang="zh-CN" altLang="zh-CN" sz="2400" u="sng" dirty="0" smtClean="0">
                <a:ea typeface="微软雅黑" panose="020B0503020204020204" pitchFamily="34" charset="-122"/>
              </a:rPr>
              <a:t>　</a:t>
            </a:r>
            <a:r>
              <a:rPr lang="en-US" altLang="zh-CN" sz="2400" u="sng" dirty="0" smtClean="0">
                <a:ea typeface="微软雅黑" panose="020B0503020204020204" pitchFamily="34" charset="-122"/>
              </a:rPr>
              <a:t>                   </a:t>
            </a:r>
            <a:r>
              <a:rPr lang="zh-CN" altLang="zh-CN" sz="2400" u="sng" dirty="0" smtClean="0">
                <a:ea typeface="微软雅黑" panose="020B0503020204020204" pitchFamily="34" charset="-122"/>
              </a:rPr>
              <a:t>　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来显示橡皮膜所受压强大小。</a:t>
            </a:r>
            <a:endParaRPr lang="zh-CN" altLang="zh-CN" sz="2400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61662" y="1121251"/>
            <a:ext cx="944217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）比较图甲和图乙，可以初步得出结论：在同种液体中，液体内部压强随液体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的增加而增大。</a:t>
            </a: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）如果我们要讨论液体内部压强是否与液体密度有关，应选择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进行比较。</a:t>
            </a: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）已知乙图中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型管左侧液柱高为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4cm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，右侧液柱高为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10cm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，则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型管底部受到的液体的压强为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Pa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ρ</a:t>
            </a:r>
            <a:r>
              <a:rPr lang="zh-CN" altLang="zh-CN" sz="2400" baseline="-25000" dirty="0" smtClean="0">
                <a:latin typeface="微软雅黑" pitchFamily="34" charset="-122"/>
                <a:ea typeface="微软雅黑" pitchFamily="34" charset="-122"/>
              </a:rPr>
              <a:t>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=1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×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en-US" altLang="zh-CN" sz="2400" baseline="300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kg/m</a:t>
            </a:r>
            <a:r>
              <a:rPr lang="en-US" altLang="zh-CN" sz="2400" baseline="300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g=10N/kg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3484155" y="1860986"/>
            <a:ext cx="61555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深度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1645412" y="2964230"/>
            <a:ext cx="92333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乙、丙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5889420" y="4087351"/>
            <a:ext cx="72455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1000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827214" y="1066800"/>
            <a:ext cx="37593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液体压强计算</a:t>
            </a:r>
            <a:endParaRPr lang="zh-CN" altLang="en-US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1381539" y="1657850"/>
            <a:ext cx="9631017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2018•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常德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中考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）背着氧气瓶的潜水员在浅海中可以长时间地停留，若要在深海的海水中工作，就要穿抗压服了，这是由于海水的压强随深度的增加而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（选填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增大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减小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不变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）。设想你在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7km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深的蛟龙号潜水器中把一只脚伸到外面的水里，此时水对你脚背的压强约为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Pa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ρ</a:t>
            </a:r>
            <a:r>
              <a:rPr lang="zh-CN" altLang="zh-CN" sz="2400" baseline="-25000" dirty="0" smtClean="0">
                <a:latin typeface="微软雅黑" pitchFamily="34" charset="-122"/>
                <a:ea typeface="微软雅黑" pitchFamily="34" charset="-122"/>
              </a:rPr>
              <a:t>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=1.03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×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en-US" altLang="zh-CN" sz="2400" baseline="300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kg/m</a:t>
            </a:r>
            <a:r>
              <a:rPr lang="en-US" altLang="zh-CN" sz="2400" baseline="300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）。</a:t>
            </a:r>
          </a:p>
          <a:p>
            <a:pPr>
              <a:lnSpc>
                <a:spcPct val="150000"/>
              </a:lnSpc>
              <a:defRPr/>
            </a:pPr>
            <a:endParaRPr lang="zh-CN" altLang="en-US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15912" y="2849316"/>
            <a:ext cx="929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增大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液体的压强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82442" y="3962499"/>
            <a:ext cx="15457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7.21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×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1785900" y="1397344"/>
            <a:ext cx="9020175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tabLst>
                <a:tab pos="60960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证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明大气压存在的著名实验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4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tabLst>
                <a:tab pos="60960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个测量大气压的实验：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 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实验．</a:t>
            </a:r>
          </a:p>
          <a:p>
            <a:pPr>
              <a:lnSpc>
                <a:spcPct val="150000"/>
              </a:lnSpc>
              <a:tabLst>
                <a:tab pos="609600" algn="l"/>
              </a:tabLst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托里拆利实验中：</a:t>
            </a:r>
          </a:p>
          <a:p>
            <a:pPr>
              <a:lnSpc>
                <a:spcPct val="150000"/>
              </a:lnSpc>
              <a:tabLst>
                <a:tab pos="609600" algn="l"/>
              </a:tabLst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①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水银柱的高度是指管内外水银面的竖直高度差，不是指管倾斜时水银柱的长度．</a:t>
            </a:r>
          </a:p>
          <a:p>
            <a:pPr>
              <a:lnSpc>
                <a:spcPct val="150000"/>
              </a:lnSpc>
              <a:tabLst>
                <a:tab pos="609600" algn="l"/>
              </a:tabLst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②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管内水银柱的高度只随外界大气压的变化而变化，与管的粗细、长度、倾斜程度无关．</a:t>
            </a: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5755251" y="1904457"/>
            <a:ext cx="211613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托里拆利</a:t>
            </a:r>
          </a:p>
        </p:txBody>
      </p:sp>
      <p:cxnSp>
        <p:nvCxnSpPr>
          <p:cNvPr id="17" name="直接连接符 1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785900" y="28459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大气压强</a:t>
            </a:r>
          </a:p>
        </p:txBody>
      </p:sp>
      <p:sp>
        <p:nvSpPr>
          <p:cNvPr id="19" name="矩形 1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04028" y="1476983"/>
            <a:ext cx="264687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马德堡半球实验．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785900" y="28459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大气压强</a:t>
            </a:r>
          </a:p>
        </p:txBody>
      </p:sp>
      <p:sp>
        <p:nvSpPr>
          <p:cNvPr id="4" name="矩形 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185036" y="2726221"/>
            <a:ext cx="2324100" cy="522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98" tIns="45249" rIns="90498" bIns="45249">
            <a:spAutoFit/>
          </a:bodyPr>
          <a:lstStyle/>
          <a:p>
            <a:r>
              <a:rPr lang="en-US" altLang="zh-CN" sz="2800" i="1" dirty="0">
                <a:solidFill>
                  <a:srgbClr val="0000FF"/>
                </a:solidFill>
                <a:latin typeface="Times New Roman" pitchFamily="18" charset="0"/>
                <a:ea typeface="微软雅黑" panose="020B0503020204020204" pitchFamily="34" charset="-122"/>
              </a:rPr>
              <a:t>=</a:t>
            </a:r>
            <a:r>
              <a:rPr lang="en-US" altLang="zh-CN" sz="2800" i="1" dirty="0">
                <a:solidFill>
                  <a:srgbClr val="0000FF"/>
                </a:solidFill>
                <a:latin typeface="Euclid Symbol" pitchFamily="18" charset="2"/>
                <a:ea typeface="微软雅黑" panose="020B0503020204020204" pitchFamily="34" charset="-122"/>
              </a:rPr>
              <a:t>r</a:t>
            </a:r>
            <a:r>
              <a:rPr lang="zh-CN" altLang="en-US" sz="2800" baseline="-25000" dirty="0">
                <a:solidFill>
                  <a:srgbClr val="0000FF"/>
                </a:solidFill>
                <a:latin typeface="Times New Roman" pitchFamily="18" charset="0"/>
                <a:ea typeface="微软雅黑" panose="020B0503020204020204" pitchFamily="34" charset="-122"/>
              </a:rPr>
              <a:t>水银</a:t>
            </a:r>
            <a:r>
              <a:rPr lang="zh-CN" altLang="en-US" sz="2800" i="1" baseline="-25000" dirty="0">
                <a:solidFill>
                  <a:srgbClr val="0000FF"/>
                </a:solidFill>
                <a:latin typeface="Times New Roman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800" i="1" dirty="0" err="1">
                <a:solidFill>
                  <a:srgbClr val="0000FF"/>
                </a:solidFill>
                <a:latin typeface="Times New Roman" pitchFamily="18" charset="0"/>
                <a:ea typeface="微软雅黑" panose="020B0503020204020204" pitchFamily="34" charset="-122"/>
              </a:rPr>
              <a:t>gh</a:t>
            </a:r>
            <a:endParaRPr lang="en-US" altLang="zh-CN" sz="2800" i="1" dirty="0">
              <a:solidFill>
                <a:srgbClr val="0000FF"/>
              </a:solidFill>
              <a:latin typeface="Times New Roman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185036" y="3372333"/>
            <a:ext cx="7050088" cy="522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98" tIns="45249" rIns="90498" bIns="45249">
            <a:spAutoFit/>
          </a:bodyPr>
          <a:lstStyle/>
          <a:p>
            <a:r>
              <a:rPr lang="en-US" altLang="zh-CN" sz="2800" dirty="0">
                <a:solidFill>
                  <a:srgbClr val="0000FF"/>
                </a:solidFill>
                <a:latin typeface="Times New Roman" pitchFamily="18" charset="0"/>
                <a:ea typeface="微软雅黑" panose="020B0503020204020204" pitchFamily="34" charset="-122"/>
              </a:rPr>
              <a:t>=13.6×10</a:t>
            </a:r>
            <a:r>
              <a:rPr lang="en-US" altLang="zh-CN" sz="2800" baseline="30000" dirty="0">
                <a:solidFill>
                  <a:srgbClr val="0000FF"/>
                </a:solidFill>
                <a:latin typeface="Times New Roman" pitchFamily="18" charset="0"/>
                <a:ea typeface="微软雅黑" panose="020B0503020204020204" pitchFamily="34" charset="-122"/>
              </a:rPr>
              <a:t>3 </a:t>
            </a:r>
            <a:r>
              <a:rPr lang="en-US" altLang="zh-CN" sz="2800" dirty="0">
                <a:solidFill>
                  <a:srgbClr val="0000FF"/>
                </a:solidFill>
                <a:latin typeface="Times New Roman" pitchFamily="18" charset="0"/>
                <a:ea typeface="微软雅黑" panose="020B0503020204020204" pitchFamily="34" charset="-122"/>
              </a:rPr>
              <a:t>kg/m</a:t>
            </a:r>
            <a:r>
              <a:rPr lang="en-US" altLang="zh-CN" sz="2800" baseline="30000" dirty="0">
                <a:solidFill>
                  <a:srgbClr val="0000FF"/>
                </a:solidFill>
                <a:latin typeface="Times New Roman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800" dirty="0">
                <a:solidFill>
                  <a:srgbClr val="0000FF"/>
                </a:solidFill>
                <a:latin typeface="Times New Roman" pitchFamily="18" charset="0"/>
                <a:ea typeface="微软雅黑" panose="020B0503020204020204" pitchFamily="34" charset="-122"/>
              </a:rPr>
              <a:t>×9.8 N/kg×0.76 m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185036" y="3947008"/>
            <a:ext cx="4799013" cy="522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98" tIns="45249" rIns="90498" bIns="45249">
            <a:spAutoFit/>
          </a:bodyPr>
          <a:lstStyle/>
          <a:p>
            <a:r>
              <a:rPr lang="en-US" altLang="zh-CN" sz="2800" dirty="0">
                <a:solidFill>
                  <a:srgbClr val="0000FF"/>
                </a:solidFill>
                <a:latin typeface="Times New Roman" pitchFamily="18" charset="0"/>
                <a:ea typeface="微软雅黑" panose="020B0503020204020204" pitchFamily="34" charset="-122"/>
              </a:rPr>
              <a:t>=1.013×10</a:t>
            </a:r>
            <a:r>
              <a:rPr lang="en-US" altLang="zh-CN" sz="2800" baseline="30000" dirty="0">
                <a:solidFill>
                  <a:srgbClr val="0000FF"/>
                </a:solidFill>
                <a:latin typeface="Times New Roman" pitchFamily="18" charset="0"/>
                <a:ea typeface="微软雅黑" panose="020B0503020204020204" pitchFamily="34" charset="-122"/>
              </a:rPr>
              <a:t>5 </a:t>
            </a:r>
            <a:r>
              <a:rPr lang="en-US" altLang="zh-CN" sz="2800" dirty="0">
                <a:solidFill>
                  <a:srgbClr val="0000FF"/>
                </a:solidFill>
                <a:latin typeface="Times New Roman" pitchFamily="18" charset="0"/>
                <a:ea typeface="微软雅黑" panose="020B0503020204020204" pitchFamily="34" charset="-122"/>
              </a:rPr>
              <a:t>Pa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1546861" y="2010258"/>
            <a:ext cx="2127250" cy="522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98" tIns="45249" rIns="90498" bIns="45249">
            <a:spAutoFit/>
          </a:bodyPr>
          <a:lstStyle/>
          <a:p>
            <a:r>
              <a:rPr lang="en-US" altLang="zh-CN" sz="2800" i="1" dirty="0">
                <a:solidFill>
                  <a:srgbClr val="0000FF"/>
                </a:solidFill>
                <a:latin typeface="Times New Roman" pitchFamily="18" charset="0"/>
                <a:ea typeface="微软雅黑" panose="020B0503020204020204" pitchFamily="34" charset="-122"/>
              </a:rPr>
              <a:t>p</a:t>
            </a:r>
            <a:r>
              <a:rPr lang="zh-CN" altLang="en-US" sz="2800" baseline="-25000" dirty="0">
                <a:solidFill>
                  <a:srgbClr val="0000FF"/>
                </a:solidFill>
                <a:latin typeface="Times New Roman" pitchFamily="18" charset="0"/>
                <a:ea typeface="微软雅黑" panose="020B0503020204020204" pitchFamily="34" charset="-122"/>
              </a:rPr>
              <a:t>大气</a:t>
            </a:r>
            <a:r>
              <a:rPr lang="en-US" altLang="zh-CN" sz="2800" dirty="0">
                <a:solidFill>
                  <a:srgbClr val="0000FF"/>
                </a:solidFill>
                <a:latin typeface="Times New Roman" pitchFamily="18" charset="0"/>
                <a:ea typeface="微软雅黑" panose="020B0503020204020204" pitchFamily="34" charset="-122"/>
              </a:rPr>
              <a:t>=</a:t>
            </a:r>
            <a:r>
              <a:rPr lang="en-US" altLang="zh-CN" sz="2800" i="1" dirty="0">
                <a:solidFill>
                  <a:srgbClr val="0000FF"/>
                </a:solidFill>
                <a:latin typeface="Times New Roman" pitchFamily="18" charset="0"/>
                <a:ea typeface="微软雅黑" panose="020B0503020204020204" pitchFamily="34" charset="-122"/>
              </a:rPr>
              <a:t>p</a:t>
            </a:r>
            <a:r>
              <a:rPr lang="zh-CN" altLang="en-US" sz="2800" baseline="-25000" dirty="0">
                <a:solidFill>
                  <a:srgbClr val="0000FF"/>
                </a:solidFill>
                <a:latin typeface="Times New Roman" pitchFamily="18" charset="0"/>
                <a:ea typeface="微软雅黑" panose="020B0503020204020204" pitchFamily="34" charset="-122"/>
              </a:rPr>
              <a:t>水银</a:t>
            </a:r>
            <a:endParaRPr lang="zh-CN" altLang="en-US" sz="2800" dirty="0">
              <a:solidFill>
                <a:srgbClr val="0000FF"/>
              </a:solidFill>
              <a:latin typeface="Times New Roman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3476655" y="4722748"/>
            <a:ext cx="4769255" cy="522269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0498" tIns="45249" rIns="90498" bIns="45249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800" dirty="0">
                <a:solidFill>
                  <a:srgbClr val="99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标准大气压 </a:t>
            </a:r>
            <a:r>
              <a:rPr lang="en-US" altLang="zh-CN" sz="2800" i="1" dirty="0">
                <a:solidFill>
                  <a:srgbClr val="99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p</a:t>
            </a:r>
            <a:r>
              <a:rPr lang="en-US" altLang="zh-CN" sz="2800" baseline="-25000" dirty="0">
                <a:solidFill>
                  <a:srgbClr val="99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0</a:t>
            </a:r>
            <a:r>
              <a:rPr kumimoji="1" lang="en-US" altLang="zh-CN" sz="2800" dirty="0">
                <a:solidFill>
                  <a:srgbClr val="99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= 1.013×10</a:t>
            </a:r>
            <a:r>
              <a:rPr kumimoji="1" lang="en-US" altLang="zh-CN" sz="2800" baseline="30000" dirty="0">
                <a:solidFill>
                  <a:srgbClr val="99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kumimoji="1" lang="en-US" altLang="zh-CN" sz="2800" dirty="0">
                <a:solidFill>
                  <a:srgbClr val="99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Pa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151395" y="5573648"/>
            <a:ext cx="5419775" cy="522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98" tIns="45249" rIns="90498" bIns="45249">
            <a:spAutoFit/>
          </a:bodyPr>
          <a:lstStyle/>
          <a:p>
            <a:r>
              <a:rPr lang="zh-CN" altLang="en-US" sz="2800" dirty="0">
                <a:latin typeface="Calibri" pitchFamily="34" charset="0"/>
                <a:ea typeface="微软雅黑" panose="020B0503020204020204" pitchFamily="34" charset="-122"/>
              </a:rPr>
              <a:t>粗略计算标准大气压可取为</a:t>
            </a:r>
            <a:r>
              <a:rPr lang="en-US" altLang="zh-CN" sz="2800" dirty="0">
                <a:latin typeface="Times New Roman" pitchFamily="18" charset="0"/>
                <a:ea typeface="微软雅黑" panose="020B0503020204020204" pitchFamily="34" charset="-122"/>
              </a:rPr>
              <a:t>10</a:t>
            </a:r>
            <a:r>
              <a:rPr lang="en-US" altLang="zh-CN" sz="2800" baseline="30000" dirty="0">
                <a:latin typeface="Times New Roman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800" dirty="0">
                <a:latin typeface="Times New Roman" pitchFamily="18" charset="0"/>
                <a:ea typeface="微软雅黑" panose="020B0503020204020204" pitchFamily="34" charset="-122"/>
              </a:rPr>
              <a:t> Pa</a:t>
            </a:r>
          </a:p>
        </p:txBody>
      </p:sp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58942" y="1698093"/>
            <a:ext cx="2015818" cy="334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184550" y="1272802"/>
            <a:ext cx="7774392" cy="645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498" tIns="45249" rIns="90498" bIns="4524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ea typeface="微软雅黑" panose="020B0503020204020204" pitchFamily="34" charset="-122"/>
              </a:rPr>
              <a:t>第一次精确测出大气压值的实验：  托里拆利实验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 animBg="1"/>
      <p:bldP spid="10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1494931" y="1879360"/>
            <a:ext cx="831056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．定义：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在物体表面上的力．</a:t>
            </a: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1397724" y="2684101"/>
            <a:ext cx="9710839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tabLst>
                <a:tab pos="609600" algn="l"/>
              </a:tabLst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．方向：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于被压物体的表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面，并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不一定竖直向下．</a:t>
            </a:r>
          </a:p>
          <a:p>
            <a:pPr>
              <a:lnSpc>
                <a:spcPct val="150000"/>
              </a:lnSpc>
              <a:tabLst>
                <a:tab pos="609600" algn="l"/>
              </a:tabLst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．压力的作用效果：跟压力的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有关．</a:t>
            </a:r>
          </a:p>
          <a:p>
            <a:pPr>
              <a:lnSpc>
                <a:spcPct val="150000"/>
              </a:lnSpc>
              <a:tabLst>
                <a:tab pos="609600" algn="l"/>
              </a:tabLst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压力的示意图时，要注意压力的作用点应画在受力物体上．</a:t>
            </a:r>
          </a:p>
        </p:txBody>
      </p:sp>
      <p:cxnSp>
        <p:nvCxnSpPr>
          <p:cNvPr id="144" name="直接连接符 143"/>
          <p:cNvCxnSpPr/>
          <p:nvPr>
            <p:custDataLst>
              <p:tags r:id="rId2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785900" y="28459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压力和压强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2963930" y="1827599"/>
            <a:ext cx="197326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垂直作用</a:t>
            </a: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201672" y="2585142"/>
            <a:ext cx="615553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垂直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5650212" y="3238098"/>
            <a:ext cx="113188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大小</a:t>
            </a: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6640682" y="3217899"/>
            <a:ext cx="19812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742950" indent="-74295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受力面积</a:t>
            </a:r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1284355" y="1266584"/>
            <a:ext cx="33591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一、压力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536099680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785900" y="28459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大气压强</a:t>
            </a:r>
          </a:p>
        </p:txBody>
      </p:sp>
      <p:sp>
        <p:nvSpPr>
          <p:cNvPr id="4" name="矩形 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507746" y="1084490"/>
            <a:ext cx="8513486" cy="119937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0498" tIns="45249" rIns="90498" bIns="45249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kumimoji="1" lang="zh-CN" altLang="en-US" sz="2400" b="1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kumimoji="1" lang="zh-CN" altLang="en-US" sz="24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：做托里拆利实验时，下列几种情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kumimoji="1" lang="zh-CN" altLang="en-US" sz="24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况对实验结果有无影响？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785900" y="2460922"/>
            <a:ext cx="6750050" cy="46071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90498" tIns="45249" rIns="90498" bIns="45249">
            <a:spAutoFit/>
          </a:bodyPr>
          <a:lstStyle/>
          <a:p>
            <a:pPr>
              <a:buFontTx/>
              <a:buNone/>
              <a:defRPr/>
            </a:pPr>
            <a:r>
              <a:rPr kumimoji="1"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、玻璃管选择粗一些或细一些。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785900" y="3145135"/>
            <a:ext cx="8474075" cy="46071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90498" tIns="45249" rIns="90498" bIns="45249">
            <a:spAutoFit/>
          </a:bodyPr>
          <a:lstStyle/>
          <a:p>
            <a:pPr>
              <a:buFontTx/>
              <a:buNone/>
              <a:defRPr/>
            </a:pPr>
            <a:r>
              <a:rPr kumimoji="1" lang="en-US" altLang="zh-CN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、向水银槽再注入水银，使液面上升</a:t>
            </a:r>
            <a:r>
              <a:rPr kumimoji="1" lang="en-US" altLang="zh-CN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2cm</a:t>
            </a:r>
            <a:r>
              <a:rPr kumimoji="1" lang="zh-CN" altLang="en-US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785900" y="3829347"/>
            <a:ext cx="6224587" cy="460714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lIns="90498" tIns="45249" rIns="90498" bIns="45249">
            <a:spAutoFit/>
          </a:bodyPr>
          <a:lstStyle/>
          <a:p>
            <a:pPr>
              <a:buFontTx/>
              <a:buNone/>
              <a:defRPr/>
            </a:pPr>
            <a:r>
              <a:rPr kumimoji="1"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、玻璃管上提或下降</a:t>
            </a:r>
            <a:r>
              <a:rPr kumimoji="1"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1cm</a:t>
            </a:r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785900" y="4513560"/>
            <a:ext cx="7575550" cy="46071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90498" tIns="45249" rIns="90498" bIns="45249">
            <a:spAutoFit/>
          </a:bodyPr>
          <a:lstStyle/>
          <a:p>
            <a:pPr>
              <a:buFontTx/>
              <a:buNone/>
              <a:defRPr/>
            </a:pPr>
            <a:r>
              <a:rPr kumimoji="1" lang="en-US" altLang="zh-CN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kumimoji="1" lang="zh-CN" altLang="en-US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、玻璃管内不小心进入少量空气。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785900" y="5197772"/>
            <a:ext cx="7575550" cy="460714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lIns="90498" tIns="45249" rIns="90498" bIns="45249">
            <a:spAutoFit/>
          </a:bodyPr>
          <a:lstStyle/>
          <a:p>
            <a:pPr>
              <a:buFontTx/>
              <a:buNone/>
              <a:defRPr/>
            </a:pPr>
            <a:r>
              <a:rPr kumimoji="1"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、玻璃管顶部突然破裂，出现小孔。</a:t>
            </a: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1860512" y="6032797"/>
            <a:ext cx="7575550" cy="46071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90498" tIns="45249" rIns="90498" bIns="45249">
            <a:spAutoFit/>
          </a:bodyPr>
          <a:lstStyle/>
          <a:p>
            <a:pPr>
              <a:buFontTx/>
              <a:buNone/>
              <a:defRPr/>
            </a:pPr>
            <a:r>
              <a:rPr kumimoji="1" lang="en-US" altLang="zh-CN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kumimoji="1" lang="zh-CN" altLang="en-US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、玻璃管略倾斜。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7106965" y="2428264"/>
            <a:ext cx="1274763" cy="461963"/>
          </a:xfrm>
          <a:prstGeom prst="rect">
            <a:avLst/>
          </a:prstGeom>
          <a:solidFill>
            <a:srgbClr val="EBF0AE"/>
          </a:solidFill>
          <a:ln w="9525">
            <a:noFill/>
            <a:miter lim="800000"/>
            <a:headEnd/>
            <a:tailEnd/>
          </a:ln>
        </p:spPr>
        <p:txBody>
          <a:bodyPr lIns="90498" tIns="45249" rIns="90498" bIns="45249">
            <a:spAutoFit/>
          </a:bodyPr>
          <a:lstStyle/>
          <a:p>
            <a:r>
              <a:rPr lang="zh-CN" altLang="en-US" sz="2400" b="1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无影响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7932465" y="3112477"/>
            <a:ext cx="1274763" cy="460375"/>
          </a:xfrm>
          <a:prstGeom prst="rect">
            <a:avLst/>
          </a:prstGeom>
          <a:solidFill>
            <a:srgbClr val="EBF0AE"/>
          </a:solidFill>
          <a:ln w="9525">
            <a:noFill/>
            <a:miter lim="800000"/>
            <a:headEnd/>
            <a:tailEnd/>
          </a:ln>
        </p:spPr>
        <p:txBody>
          <a:bodyPr lIns="90498" tIns="45249" rIns="90498" bIns="45249">
            <a:spAutoFit/>
          </a:bodyPr>
          <a:lstStyle/>
          <a:p>
            <a:r>
              <a:rPr lang="zh-CN" altLang="en-US" sz="2400" b="1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无影响</a:t>
            </a: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5983015" y="3872889"/>
            <a:ext cx="1274763" cy="460375"/>
          </a:xfrm>
          <a:prstGeom prst="rect">
            <a:avLst/>
          </a:prstGeom>
          <a:solidFill>
            <a:srgbClr val="EBF0AE"/>
          </a:solidFill>
          <a:ln w="9525">
            <a:noFill/>
            <a:miter lim="800000"/>
            <a:headEnd/>
            <a:tailEnd/>
          </a:ln>
        </p:spPr>
        <p:txBody>
          <a:bodyPr lIns="90498" tIns="45249" rIns="90498" bIns="45249">
            <a:spAutoFit/>
          </a:bodyPr>
          <a:lstStyle/>
          <a:p>
            <a:r>
              <a:rPr lang="zh-CN" altLang="en-US" sz="2400" b="1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无影响</a:t>
            </a: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7257778" y="4480902"/>
            <a:ext cx="1274762" cy="460375"/>
          </a:xfrm>
          <a:prstGeom prst="rect">
            <a:avLst/>
          </a:prstGeom>
          <a:solidFill>
            <a:srgbClr val="EBF0AE"/>
          </a:solidFill>
          <a:ln w="9525">
            <a:noFill/>
            <a:miter lim="800000"/>
            <a:headEnd/>
            <a:tailEnd/>
          </a:ln>
        </p:spPr>
        <p:txBody>
          <a:bodyPr lIns="90498" tIns="45249" rIns="90498" bIns="45249">
            <a:spAutoFit/>
          </a:bodyPr>
          <a:lstStyle/>
          <a:p>
            <a:r>
              <a:rPr lang="zh-CN" altLang="en-US" sz="2400" b="1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有影响</a:t>
            </a:r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7481615" y="5239727"/>
            <a:ext cx="1276350" cy="461962"/>
          </a:xfrm>
          <a:prstGeom prst="rect">
            <a:avLst/>
          </a:prstGeom>
          <a:solidFill>
            <a:srgbClr val="EBF0AE"/>
          </a:solidFill>
          <a:ln w="9525">
            <a:noFill/>
            <a:miter lim="800000"/>
            <a:headEnd/>
            <a:tailEnd/>
          </a:ln>
        </p:spPr>
        <p:txBody>
          <a:bodyPr lIns="90498" tIns="45249" rIns="90498" bIns="45249">
            <a:spAutoFit/>
          </a:bodyPr>
          <a:lstStyle/>
          <a:p>
            <a:r>
              <a:rPr lang="zh-CN" altLang="en-US" sz="2400" b="1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有影响</a:t>
            </a: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4756559" y="6076339"/>
            <a:ext cx="1274763" cy="460375"/>
          </a:xfrm>
          <a:prstGeom prst="rect">
            <a:avLst/>
          </a:prstGeom>
          <a:solidFill>
            <a:srgbClr val="EBF0AE"/>
          </a:solidFill>
          <a:ln w="9525">
            <a:noFill/>
            <a:miter lim="800000"/>
            <a:headEnd/>
            <a:tailEnd/>
          </a:ln>
        </p:spPr>
        <p:txBody>
          <a:bodyPr lIns="90498" tIns="45249" rIns="90498" bIns="45249">
            <a:spAutoFit/>
          </a:bodyPr>
          <a:lstStyle/>
          <a:p>
            <a:r>
              <a:rPr lang="zh-CN" altLang="en-US" sz="2400" b="1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无影响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785900" y="28459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大气压强</a:t>
            </a:r>
          </a:p>
        </p:txBody>
      </p:sp>
      <p:sp>
        <p:nvSpPr>
          <p:cNvPr id="4" name="矩形 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038816" y="1212850"/>
            <a:ext cx="10126367" cy="666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ts val="2575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．标准大气压：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标准大气压＝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汞柱高产生的压强＝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___________ Pa.</a:t>
            </a:r>
          </a:p>
          <a:p>
            <a:pPr>
              <a:lnSpc>
                <a:spcPts val="2575"/>
              </a:lnSpc>
            </a:pP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428536" y="1247404"/>
            <a:ext cx="931345" cy="282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188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76 cm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9165834" y="1196108"/>
            <a:ext cx="1583767" cy="3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575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1.013×10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038816" y="1901899"/>
            <a:ext cx="7540526" cy="3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575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．应用：挂钩吸盘、吸饮料、吸墨水、离心式抽水机．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38816" y="2524174"/>
            <a:ext cx="2343590" cy="3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575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．大气压的变化</a:t>
            </a: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5010672" y="2939987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减小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1061230" y="2889162"/>
            <a:ext cx="10304098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tabLst>
                <a:tab pos="609600" algn="l"/>
              </a:tabLst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大气压随高度的增加而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，在海拔 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3 000 m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以内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，每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升高 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 m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，大气压减小 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 Pa.</a:t>
            </a:r>
          </a:p>
          <a:p>
            <a:pPr>
              <a:lnSpc>
                <a:spcPct val="150000"/>
              </a:lnSpc>
              <a:tabLst>
                <a:tab pos="609600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(2)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天气的变化也会影响大气压．</a:t>
            </a:r>
          </a:p>
          <a:p>
            <a:pPr>
              <a:lnSpc>
                <a:spcPct val="150000"/>
              </a:lnSpc>
              <a:tabLst>
                <a:tab pos="609600" algn="l"/>
              </a:tabLst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．气压计</a:t>
            </a:r>
          </a:p>
          <a:p>
            <a:pPr>
              <a:lnSpc>
                <a:spcPct val="150000"/>
              </a:lnSpc>
              <a:tabLst>
                <a:tab pos="609600" algn="l"/>
              </a:tabLst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(1)____________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：测量比较准确，不便携带，常用于气象站和实验室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2182428" y="5180782"/>
            <a:ext cx="152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水银气压计</a:t>
            </a: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2153853" y="5875487"/>
            <a:ext cx="1828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金属盒气压计</a:t>
            </a:r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1499576" y="5846862"/>
            <a:ext cx="4860305" cy="3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575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)_________________(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无液气压计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785900" y="28459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大气压强</a:t>
            </a:r>
          </a:p>
        </p:txBody>
      </p:sp>
      <p:sp>
        <p:nvSpPr>
          <p:cNvPr id="4" name="矩形 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188611" y="1381539"/>
            <a:ext cx="8101012" cy="11398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楷体" pitchFamily="49" charset="-122"/>
                <a:cs typeface="+mj-cs"/>
              </a:rPr>
              <a:t>大气压和海拔高度直方图</a:t>
            </a:r>
          </a:p>
        </p:txBody>
      </p:sp>
      <p:pic>
        <p:nvPicPr>
          <p:cNvPr id="6" name="Picture 3" descr="CW11020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6082" y="2151895"/>
            <a:ext cx="5813701" cy="3547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438470" y="5934075"/>
            <a:ext cx="7454900" cy="645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98" tIns="45249" rIns="90498" bIns="45249">
            <a:spAutoFit/>
          </a:bodyPr>
          <a:lstStyle/>
          <a:p>
            <a:pPr defTabSz="904875"/>
            <a:r>
              <a:rPr lang="zh-CN" altLang="en-US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大气压随着海拔高度的增加而减小。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785900" y="28459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大气压强</a:t>
            </a:r>
          </a:p>
        </p:txBody>
      </p:sp>
      <p:sp>
        <p:nvSpPr>
          <p:cNvPr id="4" name="矩形 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514159" y="1412253"/>
            <a:ext cx="7275513" cy="83661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大气压强与液体沸点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889263" y="2248865"/>
            <a:ext cx="7800975" cy="11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98" tIns="45249" rIns="90498" bIns="45249">
            <a:spAutoFit/>
          </a:bodyPr>
          <a:lstStyle/>
          <a:p>
            <a:pPr defTabSz="904875">
              <a:lnSpc>
                <a:spcPct val="150000"/>
              </a:lnSpc>
            </a:pPr>
            <a:r>
              <a:rPr lang="zh-CN" altLang="en-US" sz="2400" b="1" dirty="0">
                <a:ea typeface="微软雅黑" panose="020B0503020204020204" pitchFamily="34" charset="-122"/>
              </a:rPr>
              <a:t>当大气压减小的时，水可以在较低的温度下沸腾，即水的沸点降低。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049272" y="3711690"/>
            <a:ext cx="4748212" cy="1307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98" tIns="45249" rIns="90498" bIns="45249">
            <a:spAutoFit/>
          </a:bodyPr>
          <a:lstStyle/>
          <a:p>
            <a:pPr defTabSz="904875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ea typeface="微软雅黑" panose="020B0503020204020204" pitchFamily="34" charset="-122"/>
              </a:rPr>
              <a:t>气压减小，沸点降低；</a:t>
            </a:r>
          </a:p>
          <a:p>
            <a:pPr defTabSz="904875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ea typeface="微软雅黑" panose="020B0503020204020204" pitchFamily="34" charset="-122"/>
              </a:rPr>
              <a:t>气压增大，沸点升高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785900" y="1634183"/>
            <a:ext cx="927769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4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6】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 </a:t>
            </a:r>
            <a:r>
              <a:rPr lang="zh-CN" altLang="zh-CN" sz="2400" b="1" dirty="0" smtClean="0"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ea typeface="微软雅黑" panose="020B0503020204020204" pitchFamily="34" charset="-122"/>
              </a:rPr>
              <a:t>2018</a:t>
            </a:r>
            <a:r>
              <a:rPr lang="zh-CN" altLang="zh-CN" sz="2400" b="1" dirty="0" smtClean="0">
                <a:ea typeface="微软雅黑" panose="020B0503020204020204" pitchFamily="34" charset="-122"/>
              </a:rPr>
              <a:t>）如图</a:t>
            </a:r>
            <a:r>
              <a:rPr lang="zh-CN" altLang="en-US" sz="2400" b="1" dirty="0" smtClean="0">
                <a:ea typeface="微软雅黑" panose="020B0503020204020204" pitchFamily="34" charset="-122"/>
              </a:rPr>
              <a:t>，</a:t>
            </a:r>
            <a:r>
              <a:rPr lang="zh-CN" altLang="zh-CN" sz="2400" b="1" dirty="0" smtClean="0">
                <a:ea typeface="微软雅黑" panose="020B0503020204020204" pitchFamily="34" charset="-122"/>
              </a:rPr>
              <a:t>老师在做托里拆利实验时（当地气压为标准大气压），试管的顶端混入了部分空气，实验时测得管内水银柱的高度</a:t>
            </a:r>
            <a:r>
              <a:rPr lang="zh-CN" altLang="zh-CN" sz="2400" b="1" u="sng" dirty="0" smtClean="0">
                <a:ea typeface="微软雅黑" panose="020B0503020204020204" pitchFamily="34" charset="-122"/>
              </a:rPr>
              <a:t>　</a:t>
            </a:r>
            <a:r>
              <a:rPr lang="en-US" altLang="zh-CN" sz="2400" b="1" u="sng" dirty="0" smtClean="0">
                <a:ea typeface="微软雅黑" panose="020B0503020204020204" pitchFamily="34" charset="-122"/>
              </a:rPr>
              <a:t>         </a:t>
            </a:r>
            <a:r>
              <a:rPr lang="zh-CN" altLang="zh-CN" sz="2400" b="1" u="sng" dirty="0" smtClean="0">
                <a:ea typeface="微软雅黑" panose="020B0503020204020204" pitchFamily="34" charset="-122"/>
              </a:rPr>
              <a:t>　</a:t>
            </a:r>
            <a:r>
              <a:rPr lang="zh-CN" altLang="zh-CN" sz="2400" b="1" dirty="0" smtClean="0">
                <a:ea typeface="微软雅黑" panose="020B0503020204020204" pitchFamily="34" charset="-122"/>
              </a:rPr>
              <a:t>（选填</a:t>
            </a:r>
            <a:r>
              <a:rPr lang="en-US" altLang="zh-CN" sz="2400" b="1" dirty="0" smtClean="0">
                <a:ea typeface="微软雅黑" panose="020B0503020204020204" pitchFamily="34" charset="-122"/>
              </a:rPr>
              <a:t>“</a:t>
            </a:r>
            <a:r>
              <a:rPr lang="zh-CN" altLang="zh-CN" sz="2400" b="1" dirty="0" smtClean="0">
                <a:ea typeface="微软雅黑" panose="020B0503020204020204" pitchFamily="34" charset="-122"/>
              </a:rPr>
              <a:t>大于</a:t>
            </a:r>
            <a:r>
              <a:rPr lang="en-US" altLang="zh-CN" sz="2400" b="1" dirty="0" smtClean="0">
                <a:ea typeface="微软雅黑" panose="020B0503020204020204" pitchFamily="34" charset="-122"/>
              </a:rPr>
              <a:t>”“</a:t>
            </a:r>
            <a:r>
              <a:rPr lang="zh-CN" altLang="zh-CN" sz="2400" b="1" dirty="0" smtClean="0">
                <a:ea typeface="微软雅黑" panose="020B0503020204020204" pitchFamily="34" charset="-122"/>
              </a:rPr>
              <a:t>等于</a:t>
            </a:r>
            <a:r>
              <a:rPr lang="en-US" altLang="zh-CN" sz="2400" b="1" dirty="0" smtClean="0">
                <a:ea typeface="微软雅黑" panose="020B0503020204020204" pitchFamily="34" charset="-122"/>
              </a:rPr>
              <a:t>”“</a:t>
            </a:r>
            <a:r>
              <a:rPr lang="zh-CN" altLang="zh-CN" sz="2400" b="1" dirty="0" smtClean="0">
                <a:ea typeface="微软雅黑" panose="020B0503020204020204" pitchFamily="34" charset="-122"/>
              </a:rPr>
              <a:t>小于</a:t>
            </a:r>
            <a:r>
              <a:rPr lang="en-US" altLang="zh-CN" sz="2400" b="1" dirty="0" smtClean="0">
                <a:ea typeface="微软雅黑" panose="020B0503020204020204" pitchFamily="34" charset="-122"/>
              </a:rPr>
              <a:t>”</a:t>
            </a:r>
            <a:r>
              <a:rPr lang="zh-CN" altLang="zh-CN" sz="2400" b="1" dirty="0" smtClean="0">
                <a:ea typeface="微软雅黑" panose="020B0503020204020204" pitchFamily="34" charset="-122"/>
              </a:rPr>
              <a:t>）</a:t>
            </a:r>
            <a:r>
              <a:rPr lang="en-US" altLang="zh-CN" sz="2400" b="1" dirty="0" smtClean="0">
                <a:ea typeface="微软雅黑" panose="020B0503020204020204" pitchFamily="34" charset="-122"/>
              </a:rPr>
              <a:t>760mm</a:t>
            </a:r>
            <a:r>
              <a:rPr lang="zh-CN" altLang="zh-CN" sz="2400" b="1" dirty="0" smtClean="0">
                <a:ea typeface="微软雅黑" panose="020B0503020204020204" pitchFamily="34" charset="-122"/>
              </a:rPr>
              <a:t>；如果将试管顶端开一个孔，管内水银柱最终会</a:t>
            </a:r>
            <a:r>
              <a:rPr lang="zh-CN" altLang="zh-CN" sz="2400" b="1" u="sng" dirty="0" smtClean="0">
                <a:ea typeface="微软雅黑" panose="020B0503020204020204" pitchFamily="34" charset="-122"/>
              </a:rPr>
              <a:t>　</a:t>
            </a:r>
            <a:r>
              <a:rPr lang="en-US" altLang="zh-CN" sz="2400" b="1" u="sng" dirty="0" smtClean="0">
                <a:ea typeface="微软雅黑" panose="020B0503020204020204" pitchFamily="34" charset="-122"/>
              </a:rPr>
              <a:t>                                            </a:t>
            </a:r>
            <a:r>
              <a:rPr lang="zh-CN" altLang="zh-CN" sz="2400" b="1" dirty="0" smtClean="0"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  <a:defRPr/>
            </a:pPr>
            <a:endParaRPr lang="en-US" altLang="zh-CN" sz="24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74740" y="2834511"/>
            <a:ext cx="12677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小于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7415" name="Rectangle 1"/>
          <p:cNvSpPr>
            <a:spLocks noChangeArrowheads="1"/>
          </p:cNvSpPr>
          <p:nvPr/>
        </p:nvSpPr>
        <p:spPr bwMode="auto">
          <a:xfrm>
            <a:off x="1658939" y="1172518"/>
            <a:ext cx="43364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大气压强的测量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大气压强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28673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191" y="3806688"/>
            <a:ext cx="1630018" cy="2231572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7154754" y="3296176"/>
            <a:ext cx="32500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下降至管内外液面相平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785900" y="1673871"/>
            <a:ext cx="9069160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7</a:t>
            </a:r>
            <a:r>
              <a:rPr lang="en-US" altLang="zh-CN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】</a:t>
            </a:r>
            <a:r>
              <a:rPr lang="zh-CN" altLang="zh-CN" sz="2000" dirty="0" smtClean="0">
                <a:ea typeface="微软雅黑" panose="020B0503020204020204" pitchFamily="34" charset="-122"/>
              </a:rPr>
              <a:t> </a:t>
            </a:r>
            <a:r>
              <a:rPr lang="zh-CN" altLang="zh-CN" sz="2400" b="1" dirty="0" smtClean="0"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ea typeface="微软雅黑" panose="020B0503020204020204" pitchFamily="34" charset="-122"/>
              </a:rPr>
              <a:t>2018</a:t>
            </a:r>
            <a:r>
              <a:rPr lang="zh-CN" altLang="zh-CN" sz="2400" b="1" dirty="0" smtClean="0">
                <a:ea typeface="微软雅黑" panose="020B0503020204020204" pitchFamily="34" charset="-122"/>
              </a:rPr>
              <a:t>）如图是小明为家里的盆景设计了一个自动供水装置，他用一个塑料瓶装满水后倒放在盆景中，瓶口刚刚被水浸没，这样盆景中的水位可以保持一定的高度。塑料瓶中的水不会立刻全部流掉的原因是（　　）</a:t>
            </a:r>
            <a:endParaRPr lang="zh-CN" altLang="zh-CN" sz="2000" b="1" dirty="0" smtClean="0"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defRPr/>
            </a:pP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53330" y="3429000"/>
            <a:ext cx="773112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9461" name="Rectangle 1"/>
          <p:cNvSpPr>
            <a:spLocks noChangeArrowheads="1"/>
          </p:cNvSpPr>
          <p:nvPr/>
        </p:nvSpPr>
        <p:spPr bwMode="auto">
          <a:xfrm>
            <a:off x="1658939" y="1212206"/>
            <a:ext cx="52597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大气压强的存在及应用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85900" y="28459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大气压强</a:t>
            </a:r>
          </a:p>
        </p:txBody>
      </p:sp>
      <p:sp>
        <p:nvSpPr>
          <p:cNvPr id="10" name="矩形 9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70315" y="3969497"/>
            <a:ext cx="707003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．受浮力的作用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．外界大气压的作用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．盆景盘支持力的作用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．瓶口太小，水不易流出</a:t>
            </a:r>
            <a:endParaRPr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649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02147" y="4219197"/>
            <a:ext cx="2984724" cy="1808923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785900" y="284591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流体压强与流速的关系</a:t>
            </a:r>
          </a:p>
        </p:txBody>
      </p:sp>
      <p:sp>
        <p:nvSpPr>
          <p:cNvPr id="4" name="矩形 3"/>
          <p:cNvSpPr/>
          <p:nvPr/>
        </p:nvSpPr>
        <p:spPr>
          <a:xfrm>
            <a:off x="381403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考点四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7677309" y="1731105"/>
            <a:ext cx="1219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</a:rPr>
              <a:t>流速越大</a:t>
            </a: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2636997" y="2283301"/>
            <a:ext cx="1219200" cy="368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</a:rPr>
              <a:t>压强越小</a:t>
            </a: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1468597" y="1219930"/>
            <a:ext cx="7540526" cy="936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575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．流</a:t>
            </a:r>
            <a:r>
              <a:rPr lang="zh-CN" altLang="en-US" sz="2400" b="1" dirty="0">
                <a:solidFill>
                  <a:srgbClr val="000000"/>
                </a:solidFill>
                <a:ea typeface="微软雅黑" panose="020B0503020204020204" pitchFamily="34" charset="-122"/>
              </a:rPr>
              <a:t>体：气体、液体都可以流动，它们统称为流体．</a:t>
            </a:r>
          </a:p>
          <a:p>
            <a:pPr>
              <a:lnSpc>
                <a:spcPts val="1000"/>
              </a:lnSpc>
            </a:pPr>
            <a:endParaRPr lang="zh-CN" altLang="en-US" sz="2400" b="1" dirty="0">
              <a:solidFill>
                <a:srgbClr val="000000"/>
              </a:solidFill>
              <a:ea typeface="微软雅黑" panose="020B0503020204020204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2400" b="1" dirty="0">
              <a:solidFill>
                <a:srgbClr val="000000"/>
              </a:solidFill>
              <a:ea typeface="微软雅黑" panose="020B0503020204020204" pitchFamily="34" charset="-122"/>
            </a:endParaRPr>
          </a:p>
          <a:p>
            <a:pPr>
              <a:lnSpc>
                <a:spcPts val="2675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．流体压强与流速的关系：在气体和液体中，</a:t>
            </a: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________</a:t>
            </a: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1687672" y="2278793"/>
            <a:ext cx="6463308" cy="3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575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的位置</a:t>
            </a: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，</a:t>
            </a: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_________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的位置</a:t>
            </a: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_________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．</a:t>
            </a:r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4316572" y="2283301"/>
            <a:ext cx="1219200" cy="368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</a:rPr>
              <a:t>流速越小</a:t>
            </a:r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1468597" y="2968239"/>
            <a:ext cx="8509000" cy="274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2575"/>
              </a:lnSpc>
              <a:tabLst>
                <a:tab pos="609600" algn="l"/>
              </a:tabLst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．飞机的升力： 飞机飞行时，在</a:t>
            </a: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内，机翼上方</a:t>
            </a:r>
          </a:p>
          <a:p>
            <a:pPr>
              <a:lnSpc>
                <a:spcPts val="1000"/>
              </a:lnSpc>
              <a:tabLst>
                <a:tab pos="609600" algn="l"/>
              </a:tabLst>
            </a:pPr>
            <a:endParaRPr lang="zh-CN" altLang="en-US" sz="2400" b="1" dirty="0">
              <a:solidFill>
                <a:srgbClr val="000000"/>
              </a:solidFill>
              <a:latin typeface="Times New Roman" pitchFamily="18" charset="0"/>
              <a:ea typeface="微软雅黑" panose="020B0503020204020204" pitchFamily="34" charset="-122"/>
            </a:endParaRPr>
          </a:p>
          <a:p>
            <a:pPr>
              <a:lnSpc>
                <a:spcPts val="1000"/>
              </a:lnSpc>
              <a:tabLst>
                <a:tab pos="609600" algn="l"/>
              </a:tabLst>
            </a:pPr>
            <a:endParaRPr lang="zh-CN" altLang="en-US" sz="2400" b="1" dirty="0">
              <a:solidFill>
                <a:srgbClr val="000000"/>
              </a:solidFill>
              <a:latin typeface="Times New Roman" pitchFamily="18" charset="0"/>
              <a:ea typeface="微软雅黑" panose="020B0503020204020204" pitchFamily="34" charset="-122"/>
            </a:endParaRPr>
          </a:p>
          <a:p>
            <a:pPr>
              <a:lnSpc>
                <a:spcPts val="2663"/>
              </a:lnSpc>
              <a:tabLst>
                <a:tab pos="609600" algn="l"/>
              </a:tabLst>
            </a:pP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的气流通过的</a:t>
            </a: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，因而</a:t>
            </a: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，它对机翼的</a:t>
            </a: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_________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；</a:t>
            </a:r>
          </a:p>
          <a:p>
            <a:pPr>
              <a:lnSpc>
                <a:spcPts val="1000"/>
              </a:lnSpc>
              <a:tabLst>
                <a:tab pos="609600" algn="l"/>
              </a:tabLst>
            </a:pPr>
            <a:endParaRPr lang="zh-CN" altLang="en-US" sz="2400" b="1" dirty="0">
              <a:solidFill>
                <a:srgbClr val="000000"/>
              </a:solidFill>
              <a:latin typeface="Times New Roman" pitchFamily="18" charset="0"/>
              <a:ea typeface="微软雅黑" panose="020B0503020204020204" pitchFamily="34" charset="-122"/>
            </a:endParaRPr>
          </a:p>
          <a:p>
            <a:pPr>
              <a:lnSpc>
                <a:spcPts val="1000"/>
              </a:lnSpc>
              <a:tabLst>
                <a:tab pos="609600" algn="l"/>
              </a:tabLst>
            </a:pPr>
            <a:endParaRPr lang="zh-CN" altLang="en-US" sz="2400" b="1" dirty="0">
              <a:solidFill>
                <a:srgbClr val="000000"/>
              </a:solidFill>
              <a:latin typeface="Times New Roman" pitchFamily="18" charset="0"/>
              <a:ea typeface="微软雅黑" panose="020B0503020204020204" pitchFamily="34" charset="-122"/>
            </a:endParaRPr>
          </a:p>
          <a:p>
            <a:pPr>
              <a:lnSpc>
                <a:spcPts val="2663"/>
              </a:lnSpc>
              <a:tabLst>
                <a:tab pos="609600" algn="l"/>
              </a:tabLst>
            </a:pP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下方气流通过的</a:t>
            </a: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_________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，因而速度较小，它对机翼的压强较</a:t>
            </a:r>
          </a:p>
          <a:p>
            <a:pPr>
              <a:lnSpc>
                <a:spcPts val="1000"/>
              </a:lnSpc>
              <a:tabLst>
                <a:tab pos="609600" algn="l"/>
              </a:tabLst>
            </a:pPr>
            <a:endParaRPr lang="zh-CN" altLang="en-US" sz="2400" b="1" dirty="0">
              <a:solidFill>
                <a:srgbClr val="000000"/>
              </a:solidFill>
              <a:latin typeface="Times New Roman" pitchFamily="18" charset="0"/>
              <a:ea typeface="微软雅黑" panose="020B0503020204020204" pitchFamily="34" charset="-122"/>
            </a:endParaRPr>
          </a:p>
          <a:p>
            <a:pPr>
              <a:lnSpc>
                <a:spcPts val="1000"/>
              </a:lnSpc>
              <a:tabLst>
                <a:tab pos="609600" algn="l"/>
              </a:tabLst>
            </a:pPr>
            <a:endParaRPr lang="zh-CN" altLang="en-US" sz="2400" b="1" dirty="0">
              <a:solidFill>
                <a:srgbClr val="000000"/>
              </a:solidFill>
              <a:latin typeface="Times New Roman" pitchFamily="18" charset="0"/>
              <a:ea typeface="微软雅黑" panose="020B0503020204020204" pitchFamily="34" charset="-122"/>
            </a:endParaRPr>
          </a:p>
          <a:p>
            <a:pPr>
              <a:lnSpc>
                <a:spcPts val="2663"/>
              </a:lnSpc>
              <a:tabLst>
                <a:tab pos="609600" algn="l"/>
              </a:tabLst>
            </a:pP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大</a:t>
            </a:r>
            <a:r>
              <a:rPr lang="zh-CN" altLang="en-US" sz="2400" b="1" dirty="0">
                <a:solidFill>
                  <a:srgbClr val="000000"/>
                </a:solidFill>
                <a:ea typeface="微软雅黑" panose="020B0503020204020204" pitchFamily="34" charset="-122"/>
              </a:rPr>
              <a:t>．因此在机翼的上下表面存在</a:t>
            </a: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_________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，这就产生了向上的</a:t>
            </a:r>
          </a:p>
          <a:p>
            <a:pPr>
              <a:lnSpc>
                <a:spcPts val="1000"/>
              </a:lnSpc>
              <a:tabLst>
                <a:tab pos="609600" algn="l"/>
              </a:tabLst>
            </a:pPr>
            <a:endParaRPr lang="zh-CN" altLang="en-US" sz="2400" b="1" dirty="0">
              <a:solidFill>
                <a:srgbClr val="000000"/>
              </a:solidFill>
              <a:latin typeface="Times New Roman" pitchFamily="18" charset="0"/>
              <a:ea typeface="微软雅黑" panose="020B0503020204020204" pitchFamily="34" charset="-122"/>
            </a:endParaRPr>
          </a:p>
          <a:p>
            <a:pPr>
              <a:lnSpc>
                <a:spcPts val="1000"/>
              </a:lnSpc>
              <a:tabLst>
                <a:tab pos="609600" algn="l"/>
              </a:tabLst>
            </a:pPr>
            <a:endParaRPr lang="zh-CN" altLang="en-US" sz="2400" b="1" dirty="0">
              <a:solidFill>
                <a:srgbClr val="000000"/>
              </a:solidFill>
              <a:latin typeface="Times New Roman" pitchFamily="18" charset="0"/>
              <a:ea typeface="微软雅黑" panose="020B0503020204020204" pitchFamily="34" charset="-122"/>
            </a:endParaRPr>
          </a:p>
          <a:p>
            <a:pPr>
              <a:lnSpc>
                <a:spcPts val="2663"/>
              </a:lnSpc>
              <a:tabLst>
                <a:tab pos="609600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．飞机的升力不是飞机受到的浮力</a:t>
            </a:r>
            <a:r>
              <a:rPr lang="zh-CN" altLang="en-US" sz="2400" b="1" dirty="0">
                <a:solidFill>
                  <a:srgbClr val="000000"/>
                </a:solidFill>
                <a:ea typeface="微软雅黑" panose="020B0503020204020204" pitchFamily="34" charset="-122"/>
              </a:rPr>
              <a:t>．</a:t>
            </a:r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6508909" y="2194274"/>
            <a:ext cx="1403350" cy="55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压强越大</a:t>
            </a:r>
          </a:p>
        </p:txBody>
      </p:sp>
      <p:sp>
        <p:nvSpPr>
          <p:cNvPr id="25" name="Rectangle 10"/>
          <p:cNvSpPr>
            <a:spLocks noChangeArrowheads="1"/>
          </p:cNvSpPr>
          <p:nvPr/>
        </p:nvSpPr>
        <p:spPr bwMode="auto">
          <a:xfrm>
            <a:off x="6618447" y="2822189"/>
            <a:ext cx="140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相同时间</a:t>
            </a:r>
          </a:p>
        </p:txBody>
      </p: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3330734" y="3369876"/>
            <a:ext cx="140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路程较长</a:t>
            </a:r>
          </a:p>
        </p:txBody>
      </p:sp>
      <p:sp>
        <p:nvSpPr>
          <p:cNvPr id="27" name="Rectangle 12"/>
          <p:cNvSpPr>
            <a:spLocks noChangeArrowheads="1"/>
          </p:cNvSpPr>
          <p:nvPr/>
        </p:nvSpPr>
        <p:spPr bwMode="auto">
          <a:xfrm>
            <a:off x="5484972" y="3479414"/>
            <a:ext cx="140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速度较大</a:t>
            </a:r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8590122" y="3479414"/>
            <a:ext cx="140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压强较小</a:t>
            </a:r>
          </a:p>
        </p:txBody>
      </p:sp>
      <p:sp>
        <p:nvSpPr>
          <p:cNvPr id="29" name="Rectangle 14"/>
          <p:cNvSpPr>
            <a:spLocks noChangeArrowheads="1"/>
          </p:cNvSpPr>
          <p:nvPr/>
        </p:nvSpPr>
        <p:spPr bwMode="auto">
          <a:xfrm>
            <a:off x="3659347" y="4063614"/>
            <a:ext cx="1415772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ts val="2663"/>
              </a:lnSpc>
            </a:pPr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路程较短</a:t>
            </a:r>
          </a:p>
        </p:txBody>
      </p:sp>
      <p:sp>
        <p:nvSpPr>
          <p:cNvPr id="30" name="Text Box 15"/>
          <p:cNvSpPr txBox="1">
            <a:spLocks noChangeArrowheads="1"/>
          </p:cNvSpPr>
          <p:nvPr/>
        </p:nvSpPr>
        <p:spPr bwMode="auto">
          <a:xfrm>
            <a:off x="5924709" y="4611301"/>
            <a:ext cx="923330" cy="397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3088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</a:rPr>
              <a:t>压强差</a:t>
            </a:r>
          </a:p>
        </p:txBody>
      </p:sp>
      <p:sp>
        <p:nvSpPr>
          <p:cNvPr id="31" name="Text Box 16"/>
          <p:cNvSpPr txBox="1">
            <a:spLocks noChangeArrowheads="1"/>
          </p:cNvSpPr>
          <p:nvPr/>
        </p:nvSpPr>
        <p:spPr bwMode="auto">
          <a:xfrm>
            <a:off x="1724184" y="5232014"/>
            <a:ext cx="615553" cy="397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3088"/>
              </a:lnSpc>
              <a:tabLst>
                <a:tab pos="457200" algn="l"/>
                <a:tab pos="609600" algn="l"/>
              </a:tabLst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</a:rPr>
              <a:t>升力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785900" y="284591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流体压强与流速的关系</a:t>
            </a:r>
          </a:p>
        </p:txBody>
      </p:sp>
      <p:sp>
        <p:nvSpPr>
          <p:cNvPr id="6" name="矩形 5"/>
          <p:cNvSpPr/>
          <p:nvPr/>
        </p:nvSpPr>
        <p:spPr>
          <a:xfrm>
            <a:off x="381403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考点四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7" name="Picture 2" descr="ind_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60857" y="2029665"/>
            <a:ext cx="6271848" cy="2460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908969" y="4490354"/>
            <a:ext cx="8175625" cy="18836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98" tIns="45249" rIns="90498" bIns="4524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迎面吹来的风被机翼分成两部分，由于机翼横截面形状上下不对称，在相同的时间里机翼上方气流通过的路程长，因而速度速度较大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它对机翼的压强较小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下方气流通过的路程较短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因而速度较小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它对机翼的压强较大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因此在机翼的上下表面存在压强差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这就产生了向上的升力． 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716906" y="869528"/>
            <a:ext cx="2770187" cy="524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073" tIns="46318" rIns="89073" bIns="46318" anchor="b">
            <a:spAutoFit/>
          </a:bodyPr>
          <a:lstStyle/>
          <a:p>
            <a:pPr algn="ctr"/>
            <a:r>
              <a:rPr lang="zh-CN" altLang="en-US" sz="2800" b="1" dirty="0">
                <a:ea typeface="微软雅黑" panose="020B0503020204020204" pitchFamily="34" charset="-122"/>
              </a:rPr>
              <a:t>机翼的升力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2390636" y="1453848"/>
            <a:ext cx="7904163" cy="399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98" tIns="45249" rIns="90498" bIns="45249" anchor="ctr">
            <a:spAutoFit/>
          </a:bodyPr>
          <a:lstStyle/>
          <a:p>
            <a:r>
              <a:rPr lang="zh-CN" altLang="en-US" sz="2000" b="1" dirty="0">
                <a:ea typeface="微软雅黑" panose="020B0503020204020204" pitchFamily="34" charset="-122"/>
              </a:rPr>
              <a:t>机翼上下表面的压强差是产生升力的原因。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785900" y="284591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流体压强与流速的关系</a:t>
            </a:r>
          </a:p>
        </p:txBody>
      </p:sp>
      <p:sp>
        <p:nvSpPr>
          <p:cNvPr id="4" name="矩形 3"/>
          <p:cNvSpPr/>
          <p:nvPr/>
        </p:nvSpPr>
        <p:spPr>
          <a:xfrm>
            <a:off x="381403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考点四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5" name="Picture 9" descr="铁路站台上的安全线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7907" y="1975037"/>
            <a:ext cx="4322763" cy="368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地铁站台上的安全线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554" y="1687286"/>
            <a:ext cx="3087858" cy="4059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658940" y="1770707"/>
            <a:ext cx="927031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8】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）动车进站时，为了避免乘客被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吸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向动车而造成人身伤害事故，站台上都标有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安全黄线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，乘客必须站在安全黄线以内，是因为动车进站时车厢附近（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．气流速度大，压强小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．气流速度大，压强大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．气流速度小，压强小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．气流速度小，压强大</a:t>
            </a:r>
          </a:p>
          <a:p>
            <a:pPr>
              <a:lnSpc>
                <a:spcPct val="150000"/>
              </a:lnSpc>
              <a:defRPr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45111" y="2998369"/>
            <a:ext cx="73342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7415" name="Rectangle 1"/>
          <p:cNvSpPr>
            <a:spLocks noChangeArrowheads="1"/>
          </p:cNvSpPr>
          <p:nvPr/>
        </p:nvSpPr>
        <p:spPr bwMode="auto">
          <a:xfrm>
            <a:off x="1658939" y="1172518"/>
            <a:ext cx="56861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度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流体压强与流速关系的应用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流体压强与流速的关系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考点四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785900" y="28459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压力和压强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26" name="Rectangle 2" descr="绿色大理石"/>
          <p:cNvSpPr>
            <a:spLocks noChangeArrowheads="1"/>
          </p:cNvSpPr>
          <p:nvPr/>
        </p:nvSpPr>
        <p:spPr bwMode="auto">
          <a:xfrm rot="19977371">
            <a:off x="7901468" y="1809751"/>
            <a:ext cx="1195387" cy="1209675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7" name="AutoShape 3"/>
          <p:cNvSpPr>
            <a:spLocks noChangeArrowheads="1"/>
          </p:cNvSpPr>
          <p:nvPr/>
        </p:nvSpPr>
        <p:spPr bwMode="auto">
          <a:xfrm rot="16200000">
            <a:off x="6394236" y="488256"/>
            <a:ext cx="3086100" cy="5881488"/>
          </a:xfrm>
          <a:prstGeom prst="rtTriangle">
            <a:avLst/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8" name="Group 4"/>
          <p:cNvGrpSpPr>
            <a:grpSpLocks/>
          </p:cNvGrpSpPr>
          <p:nvPr/>
        </p:nvGrpSpPr>
        <p:grpSpPr bwMode="auto">
          <a:xfrm rot="-1648471">
            <a:off x="8868255" y="2889251"/>
            <a:ext cx="238125" cy="285750"/>
            <a:chOff x="0" y="0"/>
            <a:chExt cx="432" cy="336"/>
          </a:xfrm>
        </p:grpSpPr>
        <p:sp>
          <p:nvSpPr>
            <p:cNvPr id="29" name="Line 5"/>
            <p:cNvSpPr>
              <a:spLocks noChangeShapeType="1"/>
            </p:cNvSpPr>
            <p:nvPr/>
          </p:nvSpPr>
          <p:spPr bwMode="auto">
            <a:xfrm>
              <a:off x="432" y="0"/>
              <a:ext cx="0" cy="336"/>
            </a:xfrm>
            <a:prstGeom prst="line">
              <a:avLst/>
            </a:prstGeom>
            <a:noFill/>
            <a:ln w="57150">
              <a:solidFill>
                <a:srgbClr val="FF339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Line 6"/>
            <p:cNvSpPr>
              <a:spLocks noChangeShapeType="1"/>
            </p:cNvSpPr>
            <p:nvPr/>
          </p:nvSpPr>
          <p:spPr bwMode="auto">
            <a:xfrm>
              <a:off x="0" y="336"/>
              <a:ext cx="432" cy="0"/>
            </a:xfrm>
            <a:prstGeom prst="line">
              <a:avLst/>
            </a:prstGeom>
            <a:noFill/>
            <a:ln w="57150">
              <a:solidFill>
                <a:srgbClr val="FF339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Text Box 7"/>
          <p:cNvSpPr txBox="1">
            <a:spLocks noChangeArrowheads="1"/>
          </p:cNvSpPr>
          <p:nvPr/>
        </p:nvSpPr>
        <p:spPr bwMode="auto">
          <a:xfrm>
            <a:off x="7722080" y="4181476"/>
            <a:ext cx="674688" cy="768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98" tIns="45249" rIns="90498" bIns="45249">
            <a:spAutoFit/>
          </a:bodyPr>
          <a:lstStyle/>
          <a:p>
            <a:pPr defTabSz="904875">
              <a:spcBef>
                <a:spcPct val="50000"/>
              </a:spcBef>
            </a:pPr>
            <a:r>
              <a:rPr lang="en-US" altLang="zh-CN" sz="4400" b="1" dirty="0">
                <a:latin typeface="Times New Roman" pitchFamily="18" charset="0"/>
                <a:ea typeface="微软雅黑" panose="020B0503020204020204" pitchFamily="34" charset="-122"/>
              </a:rPr>
              <a:t>G</a:t>
            </a:r>
            <a:endParaRPr lang="en-US" altLang="zh-CN" sz="2400" dirty="0">
              <a:latin typeface="Times New Roman" pitchFamily="18" charset="0"/>
              <a:ea typeface="微软雅黑" panose="020B0503020204020204" pitchFamily="34" charset="-122"/>
            </a:endParaRPr>
          </a:p>
        </p:txBody>
      </p:sp>
      <p:sp>
        <p:nvSpPr>
          <p:cNvPr id="35" name="Text Box 8"/>
          <p:cNvSpPr txBox="1">
            <a:spLocks noChangeArrowheads="1"/>
          </p:cNvSpPr>
          <p:nvPr/>
        </p:nvSpPr>
        <p:spPr bwMode="auto">
          <a:xfrm>
            <a:off x="9673118" y="3894139"/>
            <a:ext cx="750887" cy="768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98" tIns="45249" rIns="90498" bIns="45249">
            <a:spAutoFit/>
          </a:bodyPr>
          <a:lstStyle/>
          <a:p>
            <a:pPr defTabSz="904875">
              <a:spcBef>
                <a:spcPct val="50000"/>
              </a:spcBef>
            </a:pPr>
            <a:r>
              <a:rPr lang="en-US" altLang="zh-CN" sz="4400" b="1" dirty="0">
                <a:latin typeface="Times New Roman" pitchFamily="18" charset="0"/>
                <a:ea typeface="微软雅黑" panose="020B0503020204020204" pitchFamily="34" charset="-122"/>
              </a:rPr>
              <a:t>F</a:t>
            </a:r>
            <a:endParaRPr lang="en-US" altLang="zh-CN" sz="2400" dirty="0">
              <a:latin typeface="Times New Roman" pitchFamily="18" charset="0"/>
              <a:ea typeface="微软雅黑" panose="020B0503020204020204" pitchFamily="34" charset="-122"/>
            </a:endParaRPr>
          </a:p>
        </p:txBody>
      </p:sp>
      <p:sp>
        <p:nvSpPr>
          <p:cNvPr id="36" name="Text Box 9"/>
          <p:cNvSpPr txBox="1">
            <a:spLocks noChangeArrowheads="1"/>
          </p:cNvSpPr>
          <p:nvPr/>
        </p:nvSpPr>
        <p:spPr bwMode="auto">
          <a:xfrm>
            <a:off x="1014749" y="2385179"/>
            <a:ext cx="5632930" cy="645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498" tIns="45249" rIns="90498" bIns="45249">
            <a:spAutoFit/>
          </a:bodyPr>
          <a:lstStyle/>
          <a:p>
            <a:pPr defTabSz="904875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  <a:ea typeface="微软雅黑" panose="020B0503020204020204" pitchFamily="34" charset="-122"/>
              </a:rPr>
              <a:t>压力的方向不一定与重力的方向相同</a:t>
            </a:r>
          </a:p>
        </p:txBody>
      </p:sp>
      <p:sp>
        <p:nvSpPr>
          <p:cNvPr id="37" name="Text Box 10"/>
          <p:cNvSpPr txBox="1">
            <a:spLocks noChangeArrowheads="1"/>
          </p:cNvSpPr>
          <p:nvPr/>
        </p:nvSpPr>
        <p:spPr bwMode="auto">
          <a:xfrm>
            <a:off x="1014749" y="1223135"/>
            <a:ext cx="4338638" cy="522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98" tIns="45249" rIns="90498" bIns="45249">
            <a:spAutoFit/>
          </a:bodyPr>
          <a:lstStyle/>
          <a:p>
            <a:pPr defTabSz="904875"/>
            <a:r>
              <a:rPr lang="zh-CN" altLang="en-US" sz="2800" b="1" dirty="0">
                <a:latin typeface="Times New Roman" pitchFamily="18" charset="0"/>
                <a:ea typeface="微软雅黑" panose="020B0503020204020204" pitchFamily="34" charset="-122"/>
              </a:rPr>
              <a:t>辨析：压力与重力</a:t>
            </a:r>
          </a:p>
        </p:txBody>
      </p:sp>
      <p:sp>
        <p:nvSpPr>
          <p:cNvPr id="38" name="Text Box 11"/>
          <p:cNvSpPr txBox="1">
            <a:spLocks noChangeArrowheads="1"/>
          </p:cNvSpPr>
          <p:nvPr/>
        </p:nvSpPr>
        <p:spPr bwMode="auto">
          <a:xfrm>
            <a:off x="1014749" y="3517900"/>
            <a:ext cx="5058681" cy="1199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498" tIns="45249" rIns="90498" bIns="45249">
            <a:spAutoFit/>
          </a:bodyPr>
          <a:lstStyle/>
          <a:p>
            <a:pPr defTabSz="904875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微软雅黑" panose="020B0503020204020204" pitchFamily="34" charset="-122"/>
              </a:rPr>
              <a:t>只有受力面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</a:rPr>
              <a:t>水平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时</a:t>
            </a:r>
            <a:r>
              <a:rPr lang="zh-CN" altLang="en-US" sz="2400" b="1" dirty="0">
                <a:latin typeface="Times New Roman" pitchFamily="18" charset="0"/>
                <a:ea typeface="微软雅黑" panose="020B0503020204020204" pitchFamily="34" charset="-122"/>
              </a:rPr>
              <a:t>压力大小才等于重力大小：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</a:rPr>
              <a:t>F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</a:rPr>
              <a:t>压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</a:rPr>
              <a:t>G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微软雅黑" panose="020B0503020204020204" pitchFamily="34" charset="-122"/>
              </a:rPr>
              <a:t>。</a:t>
            </a:r>
            <a:endParaRPr lang="zh-CN" altLang="en-US" sz="2400" b="1" dirty="0">
              <a:latin typeface="Times New Roman" pitchFamily="18" charset="0"/>
              <a:ea typeface="微软雅黑" panose="020B0503020204020204" pitchFamily="34" charset="-122"/>
            </a:endParaRPr>
          </a:p>
        </p:txBody>
      </p:sp>
      <p:sp>
        <p:nvSpPr>
          <p:cNvPr id="39" name="Line 12"/>
          <p:cNvSpPr>
            <a:spLocks noChangeShapeType="1"/>
          </p:cNvSpPr>
          <p:nvPr/>
        </p:nvSpPr>
        <p:spPr bwMode="auto">
          <a:xfrm>
            <a:off x="8525355" y="2459039"/>
            <a:ext cx="0" cy="2432050"/>
          </a:xfrm>
          <a:prstGeom prst="line">
            <a:avLst/>
          </a:prstGeom>
          <a:noFill/>
          <a:ln w="76200">
            <a:solidFill>
              <a:srgbClr val="FF33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0" name="Line 13"/>
          <p:cNvSpPr>
            <a:spLocks noChangeShapeType="1"/>
          </p:cNvSpPr>
          <p:nvPr/>
        </p:nvSpPr>
        <p:spPr bwMode="auto">
          <a:xfrm rot="19454317" flipH="1">
            <a:off x="9036530" y="2889251"/>
            <a:ext cx="295275" cy="1697038"/>
          </a:xfrm>
          <a:prstGeom prst="line">
            <a:avLst/>
          </a:prstGeom>
          <a:noFill/>
          <a:ln w="76200">
            <a:solidFill>
              <a:srgbClr val="FF33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1" name="Text Box 14"/>
          <p:cNvSpPr txBox="1">
            <a:spLocks noChangeArrowheads="1"/>
          </p:cNvSpPr>
          <p:nvPr/>
        </p:nvSpPr>
        <p:spPr bwMode="auto">
          <a:xfrm>
            <a:off x="8318980" y="1452564"/>
            <a:ext cx="574675" cy="130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98" tIns="45249" rIns="90498" bIns="45249">
            <a:spAutoFit/>
          </a:bodyPr>
          <a:lstStyle/>
          <a:p>
            <a:pPr defTabSz="904875"/>
            <a:r>
              <a:rPr lang="en-US" altLang="zh-CN" sz="7900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42" name="Text Box 15"/>
          <p:cNvSpPr txBox="1">
            <a:spLocks noChangeArrowheads="1"/>
          </p:cNvSpPr>
          <p:nvPr/>
        </p:nvSpPr>
        <p:spPr bwMode="auto">
          <a:xfrm>
            <a:off x="8539643" y="2171701"/>
            <a:ext cx="523875" cy="460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98" tIns="45249" rIns="90498" bIns="45249">
            <a:spAutoFit/>
          </a:bodyPr>
          <a:lstStyle/>
          <a:p>
            <a:pPr defTabSz="904875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</a:rPr>
              <a:t>O</a:t>
            </a:r>
            <a:endParaRPr lang="en-US" altLang="zh-CN" sz="2400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5" grpId="0"/>
      <p:bldP spid="36" grpId="0"/>
      <p:bldP spid="38" grpId="0" bldLvl="0"/>
      <p:bldP spid="39" grpId="0" animBg="1"/>
      <p:bldP spid="40" grpId="0" animBg="1"/>
      <p:bldP spid="41" grpId="0" bldLvl="0"/>
      <p:bldP spid="4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1303994" y="1674674"/>
            <a:ext cx="970295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4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】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三个高度相同，分别由铜、铁、铝制成的实心圆柱体放在水平地面上，它们对水平地面的压强最大的是（已知</a:t>
            </a:r>
            <a:r>
              <a:rPr lang="el-GR" altLang="zh-CN" sz="2400" dirty="0" smtClean="0">
                <a:latin typeface="微软雅黑" pitchFamily="34" charset="-122"/>
                <a:ea typeface="微软雅黑" pitchFamily="34" charset="-122"/>
              </a:rPr>
              <a:t>ρ</a:t>
            </a:r>
            <a:r>
              <a:rPr lang="zh-CN" altLang="el-GR" sz="2400" baseline="-25000" dirty="0" smtClean="0">
                <a:latin typeface="微软雅黑" pitchFamily="34" charset="-122"/>
                <a:ea typeface="微软雅黑" pitchFamily="34" charset="-122"/>
              </a:rPr>
              <a:t>铜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&gt; </a:t>
            </a:r>
            <a:r>
              <a:rPr lang="el-GR" altLang="zh-CN" sz="2400" dirty="0" smtClean="0">
                <a:latin typeface="微软雅黑" pitchFamily="34" charset="-122"/>
                <a:ea typeface="微软雅黑" pitchFamily="34" charset="-122"/>
              </a:rPr>
              <a:t>ρ</a:t>
            </a:r>
            <a:r>
              <a:rPr lang="zh-CN" altLang="el-GR" sz="2400" baseline="-25000" dirty="0" smtClean="0">
                <a:latin typeface="微软雅黑" pitchFamily="34" charset="-122"/>
                <a:ea typeface="微软雅黑" pitchFamily="34" charset="-122"/>
              </a:rPr>
              <a:t>铁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&gt;</a:t>
            </a:r>
            <a:r>
              <a:rPr lang="el-GR" altLang="zh-CN" sz="2400" dirty="0" smtClean="0">
                <a:latin typeface="微软雅黑" pitchFamily="34" charset="-122"/>
                <a:ea typeface="微软雅黑" pitchFamily="34" charset="-122"/>
              </a:rPr>
              <a:t> ρ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l-GR" sz="2400" baseline="-25000" dirty="0" smtClean="0">
                <a:latin typeface="微软雅黑" pitchFamily="34" charset="-122"/>
                <a:ea typeface="微软雅黑" pitchFamily="34" charset="-122"/>
              </a:rPr>
              <a:t>铝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）（    ）</a:t>
            </a:r>
          </a:p>
          <a:p>
            <a:pPr>
              <a:lnSpc>
                <a:spcPct val="150000"/>
              </a:lnSpc>
              <a:defRPr/>
            </a:pPr>
            <a:endParaRPr lang="zh-CN" altLang="en-US" sz="24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964544" y="2259449"/>
            <a:ext cx="5715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cxnSp>
        <p:nvCxnSpPr>
          <p:cNvPr id="11" name="直接连接符 10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204541" y="261631"/>
            <a:ext cx="88024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密度均匀形状规则（正方体、长方体、圆柱体）的固体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压强求解</a:t>
            </a:r>
          </a:p>
        </p:txBody>
      </p:sp>
      <p:sp>
        <p:nvSpPr>
          <p:cNvPr id="13" name="矩形 12"/>
          <p:cNvSpPr/>
          <p:nvPr/>
        </p:nvSpPr>
        <p:spPr>
          <a:xfrm>
            <a:off x="358594" y="261631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EE864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拓展提升</a:t>
            </a:r>
            <a:endParaRPr lang="zh-CN" altLang="en-US" sz="2800" dirty="0">
              <a:solidFill>
                <a:srgbClr val="EE864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710004" y="2991678"/>
            <a:ext cx="3896139" cy="2242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498" tIns="45249" rIns="90498" bIns="45249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铝圆柱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体  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铁圆柱体 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铜圆柱体  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无法确定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548060" y="1239745"/>
            <a:ext cx="203132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方法点拨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EE86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204541" y="261631"/>
            <a:ext cx="88024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密度均匀形状规则（正方体、长方体、圆柱体）的固体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压强求解</a:t>
            </a:r>
          </a:p>
        </p:txBody>
      </p:sp>
      <p:sp>
        <p:nvSpPr>
          <p:cNvPr id="6" name="矩形 5"/>
          <p:cNvSpPr/>
          <p:nvPr/>
        </p:nvSpPr>
        <p:spPr>
          <a:xfrm>
            <a:off x="358594" y="261631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accent2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拓展提升</a:t>
            </a:r>
            <a:endParaRPr lang="zh-CN" altLang="en-US" sz="2800" dirty="0">
              <a:solidFill>
                <a:schemeClr val="accent2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0562" y="4610332"/>
            <a:ext cx="2562876" cy="1697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/>
          <p:nvPr/>
        </p:nvGrpSpPr>
        <p:grpSpPr>
          <a:xfrm>
            <a:off x="1730879" y="1773946"/>
            <a:ext cx="9009061" cy="2411494"/>
            <a:chOff x="1665565" y="2113503"/>
            <a:chExt cx="9009061" cy="2411494"/>
          </a:xfrm>
        </p:grpSpPr>
        <p:sp>
          <p:nvSpPr>
            <p:cNvPr id="18" name="TextBox 5"/>
            <p:cNvSpPr>
              <a:spLocks noChangeArrowheads="1"/>
            </p:cNvSpPr>
            <p:nvPr/>
          </p:nvSpPr>
          <p:spPr bwMode="auto">
            <a:xfrm>
              <a:off x="1665565" y="2188516"/>
              <a:ext cx="9009061" cy="2308324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miter lim="800000"/>
            </a:ln>
          </p:spPr>
          <p:txBody>
            <a:bodyPr wrap="square">
              <a:spAutoFit/>
            </a:bodyPr>
            <a:lstStyle/>
            <a:p>
              <a:pPr marL="252000" indent="457200" algn="just" eaLnBrk="0" hangingPunct="0">
                <a:lnSpc>
                  <a:spcPct val="200000"/>
                </a:lnSpc>
                <a:defRPr/>
              </a:pPr>
              <a:endParaRPr lang="en-US" altLang="zh-CN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endParaRPr>
            </a:p>
            <a:p>
              <a:pPr marL="252000" indent="457200" algn="just" eaLnBrk="0" hangingPunct="0">
                <a:lnSpc>
                  <a:spcPct val="200000"/>
                </a:lnSpc>
                <a:defRPr/>
              </a:pPr>
              <a:endParaRPr lang="en-US" altLang="zh-CN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endParaRPr>
            </a:p>
            <a:p>
              <a:pPr marL="252000" indent="457200" algn="just" eaLnBrk="0" hangingPunct="0">
                <a:lnSpc>
                  <a:spcPct val="200000"/>
                </a:lnSpc>
                <a:defRPr/>
              </a:pPr>
              <a:endParaRPr lang="en-US" altLang="zh-CN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endParaRPr>
            </a:p>
            <a:p>
              <a:pPr marL="252000" indent="457200" algn="just" eaLnBrk="0" hangingPunct="0">
                <a:lnSpc>
                  <a:spcPct val="200000"/>
                </a:lnSpc>
                <a:defRPr/>
              </a:pPr>
              <a:endParaRPr lang="zh-CN" altLang="en-US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  <p:sp>
          <p:nvSpPr>
            <p:cNvPr id="7" name="Text Box 9"/>
            <p:cNvSpPr txBox="1">
              <a:spLocks noChangeArrowheads="1"/>
            </p:cNvSpPr>
            <p:nvPr/>
          </p:nvSpPr>
          <p:spPr bwMode="auto">
            <a:xfrm>
              <a:off x="2049532" y="3047530"/>
              <a:ext cx="8625094" cy="14774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0498" tIns="45249" rIns="90498" bIns="45249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ea typeface="微软雅黑" panose="020B0503020204020204" pitchFamily="34" charset="-122"/>
                </a:rPr>
                <a:t>P=F/S=G/S=Mg/S=</a:t>
              </a:r>
              <a:r>
                <a:rPr lang="el-GR" altLang="zh-CN" sz="3200" dirty="0">
                  <a:ea typeface="微软雅黑" panose="020B0503020204020204" pitchFamily="34" charset="-122"/>
                </a:rPr>
                <a:t>ρ</a:t>
              </a:r>
              <a:r>
                <a:rPr lang="en-US" altLang="zh-CN" sz="3200" dirty="0" smtClean="0">
                  <a:ea typeface="微软雅黑" panose="020B0503020204020204" pitchFamily="34" charset="-122"/>
                </a:rPr>
                <a:t>Vg/S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ea typeface="微软雅黑" panose="020B0503020204020204" pitchFamily="34" charset="-122"/>
                </a:rPr>
                <a:t>= </a:t>
              </a:r>
              <a:r>
                <a:rPr lang="el-GR" altLang="zh-CN" sz="3200" dirty="0">
                  <a:ea typeface="微软雅黑" panose="020B0503020204020204" pitchFamily="34" charset="-122"/>
                </a:rPr>
                <a:t>ρ</a:t>
              </a:r>
              <a:r>
                <a:rPr lang="en-US" altLang="zh-CN" sz="3200" dirty="0" smtClean="0">
                  <a:ea typeface="微软雅黑" panose="020B0503020204020204" pitchFamily="34" charset="-122"/>
                </a:rPr>
                <a:t>Shg/S= </a:t>
              </a:r>
              <a:r>
                <a:rPr lang="el-GR" altLang="zh-CN" sz="3200" dirty="0">
                  <a:ea typeface="微软雅黑" panose="020B0503020204020204" pitchFamily="34" charset="-122"/>
                </a:rPr>
                <a:t>ρ</a:t>
              </a:r>
              <a:r>
                <a:rPr lang="en-US" altLang="zh-CN" sz="3200" dirty="0">
                  <a:ea typeface="微软雅黑" panose="020B0503020204020204" pitchFamily="34" charset="-122"/>
                </a:rPr>
                <a:t>gh</a:t>
              </a:r>
              <a:endParaRPr lang="el-GR" altLang="zh-CN" sz="3200" dirty="0"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916941" y="2113503"/>
              <a:ext cx="8342244" cy="11331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Tahoma" pitchFamily="34" charset="0"/>
                  <a:ea typeface="微软雅黑" panose="020B0503020204020204" pitchFamily="34" charset="-122"/>
                </a:rPr>
                <a:t>密度均匀形状规则（正方体、长方体、圆柱体）的固体，如果放在水平面上，则有：</a:t>
              </a:r>
              <a:endParaRPr lang="zh-CN" altLang="en-US" sz="2400" b="1" dirty="0">
                <a:latin typeface="Tahoma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1"/>
          <p:cNvSpPr>
            <a:spLocks noChangeArrowheads="1"/>
          </p:cNvSpPr>
          <p:nvPr/>
        </p:nvSpPr>
        <p:spPr bwMode="auto">
          <a:xfrm>
            <a:off x="984268" y="1027184"/>
            <a:ext cx="16097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举一反三 </a:t>
            </a:r>
            <a:endParaRPr lang="en-US" altLang="zh-CN" sz="20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5125" name="Rectangle 2"/>
          <p:cNvSpPr>
            <a:spLocks noChangeArrowheads="1"/>
          </p:cNvSpPr>
          <p:nvPr/>
        </p:nvSpPr>
        <p:spPr bwMode="auto">
          <a:xfrm>
            <a:off x="1325678" y="1427294"/>
            <a:ext cx="955264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）如图所示，放在水平地面上的立方体、长方体和圆柱体都是由铁制成的实心物体，其高度从左到右逐步增大，对地面的压强分别为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en-US" altLang="zh-CN" sz="2400" baseline="-25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en-US" altLang="zh-CN" sz="2400" baseline="-25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en-US" altLang="zh-CN" sz="2400" baseline="-250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，则下列关系正确的是（　　）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605746" y="2609838"/>
            <a:ext cx="60526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EE86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204541" y="261631"/>
            <a:ext cx="88024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密度均匀形状规则（正方体、长方体、圆柱体）的固体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压强求解</a:t>
            </a:r>
          </a:p>
        </p:txBody>
      </p:sp>
      <p:sp>
        <p:nvSpPr>
          <p:cNvPr id="8" name="矩形 7"/>
          <p:cNvSpPr/>
          <p:nvPr/>
        </p:nvSpPr>
        <p:spPr>
          <a:xfrm>
            <a:off x="358594" y="261631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accent2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拓展提升</a:t>
            </a:r>
            <a:endParaRPr lang="zh-CN" altLang="en-US" sz="2800" dirty="0">
              <a:solidFill>
                <a:schemeClr val="accent2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89136" y="3407229"/>
            <a:ext cx="4191001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zh-CN" sz="2400" dirty="0" smtClean="0">
                <a:ea typeface="微软雅黑" panose="020B0503020204020204" pitchFamily="34" charset="-122"/>
              </a:rPr>
              <a:t>A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．</a:t>
            </a:r>
            <a:r>
              <a:rPr lang="en-US" altLang="zh-CN" sz="2400" dirty="0" smtClean="0">
                <a:ea typeface="微软雅黑" panose="020B0503020204020204" pitchFamily="34" charset="-122"/>
              </a:rPr>
              <a:t>p</a:t>
            </a:r>
            <a:r>
              <a:rPr lang="en-US" altLang="zh-CN" sz="2400" baseline="-25000" dirty="0" smtClean="0">
                <a:ea typeface="微软雅黑" panose="020B0503020204020204" pitchFamily="34" charset="-122"/>
              </a:rPr>
              <a:t>1</a:t>
            </a:r>
            <a:r>
              <a:rPr lang="en-US" altLang="zh-CN" sz="2400" dirty="0" smtClean="0">
                <a:ea typeface="微软雅黑" panose="020B0503020204020204" pitchFamily="34" charset="-122"/>
              </a:rPr>
              <a:t>=p</a:t>
            </a:r>
            <a:r>
              <a:rPr lang="en-US" altLang="zh-CN" sz="2400" baseline="-25000" dirty="0" smtClean="0">
                <a:ea typeface="微软雅黑" panose="020B0503020204020204" pitchFamily="34" charset="-122"/>
              </a:rPr>
              <a:t>2</a:t>
            </a:r>
            <a:r>
              <a:rPr lang="en-US" altLang="zh-CN" sz="2400" dirty="0" smtClean="0">
                <a:ea typeface="微软雅黑" panose="020B0503020204020204" pitchFamily="34" charset="-122"/>
              </a:rPr>
              <a:t>=p</a:t>
            </a:r>
            <a:r>
              <a:rPr lang="en-US" altLang="zh-CN" sz="2400" baseline="-25000" dirty="0" smtClean="0">
                <a:ea typeface="微软雅黑" panose="020B0503020204020204" pitchFamily="34" charset="-122"/>
              </a:rPr>
              <a:t>3</a:t>
            </a:r>
            <a:r>
              <a:rPr lang="en-US" altLang="zh-CN" sz="2400" dirty="0" smtClean="0">
                <a:ea typeface="微软雅黑" panose="020B0503020204020204" pitchFamily="34" charset="-122"/>
              </a:rPr>
              <a:t> 	           </a:t>
            </a:r>
          </a:p>
          <a:p>
            <a:pPr>
              <a:lnSpc>
                <a:spcPts val="3800"/>
              </a:lnSpc>
            </a:pPr>
            <a:r>
              <a:rPr lang="en-US" altLang="zh-CN" sz="2400" dirty="0" smtClean="0">
                <a:ea typeface="微软雅黑" panose="020B0503020204020204" pitchFamily="34" charset="-122"/>
              </a:rPr>
              <a:t>B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．</a:t>
            </a:r>
            <a:r>
              <a:rPr lang="en-US" altLang="zh-CN" sz="2400" dirty="0" smtClean="0">
                <a:ea typeface="微软雅黑" panose="020B0503020204020204" pitchFamily="34" charset="-122"/>
              </a:rPr>
              <a:t>p</a:t>
            </a:r>
            <a:r>
              <a:rPr lang="en-US" altLang="zh-CN" sz="2400" baseline="-25000" dirty="0" smtClean="0">
                <a:ea typeface="微软雅黑" panose="020B0503020204020204" pitchFamily="34" charset="-122"/>
              </a:rPr>
              <a:t>1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＜</a:t>
            </a:r>
            <a:r>
              <a:rPr lang="en-US" altLang="zh-CN" sz="2400" dirty="0" smtClean="0">
                <a:ea typeface="微软雅黑" panose="020B0503020204020204" pitchFamily="34" charset="-122"/>
              </a:rPr>
              <a:t>p</a:t>
            </a:r>
            <a:r>
              <a:rPr lang="en-US" altLang="zh-CN" sz="2400" baseline="-25000" dirty="0" smtClean="0">
                <a:ea typeface="微软雅黑" panose="020B0503020204020204" pitchFamily="34" charset="-122"/>
              </a:rPr>
              <a:t>2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＜</a:t>
            </a:r>
            <a:r>
              <a:rPr lang="en-US" altLang="zh-CN" sz="2400" dirty="0" smtClean="0">
                <a:ea typeface="微软雅黑" panose="020B0503020204020204" pitchFamily="34" charset="-122"/>
              </a:rPr>
              <a:t>p</a:t>
            </a:r>
            <a:r>
              <a:rPr lang="en-US" altLang="zh-CN" sz="2400" baseline="-25000" dirty="0" smtClean="0">
                <a:ea typeface="微软雅黑" panose="020B0503020204020204" pitchFamily="34" charset="-122"/>
              </a:rPr>
              <a:t>3</a:t>
            </a:r>
            <a:endParaRPr lang="zh-CN" altLang="zh-CN" sz="2400" dirty="0" smtClean="0">
              <a:ea typeface="微软雅黑" panose="020B0503020204020204" pitchFamily="34" charset="-122"/>
            </a:endParaRPr>
          </a:p>
          <a:p>
            <a:pPr>
              <a:lnSpc>
                <a:spcPts val="3800"/>
              </a:lnSpc>
            </a:pPr>
            <a:r>
              <a:rPr lang="en-US" altLang="zh-CN" sz="2400" dirty="0" smtClean="0">
                <a:ea typeface="微软雅黑" panose="020B0503020204020204" pitchFamily="34" charset="-122"/>
              </a:rPr>
              <a:t>C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．</a:t>
            </a:r>
            <a:r>
              <a:rPr lang="en-US" altLang="zh-CN" sz="2400" dirty="0" smtClean="0">
                <a:ea typeface="微软雅黑" panose="020B0503020204020204" pitchFamily="34" charset="-122"/>
              </a:rPr>
              <a:t>p</a:t>
            </a:r>
            <a:r>
              <a:rPr lang="en-US" altLang="zh-CN" sz="2400" baseline="-25000" dirty="0" smtClean="0">
                <a:ea typeface="微软雅黑" panose="020B0503020204020204" pitchFamily="34" charset="-122"/>
              </a:rPr>
              <a:t>1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＞</a:t>
            </a:r>
            <a:r>
              <a:rPr lang="en-US" altLang="zh-CN" sz="2400" dirty="0" smtClean="0">
                <a:ea typeface="微软雅黑" panose="020B0503020204020204" pitchFamily="34" charset="-122"/>
              </a:rPr>
              <a:t>p</a:t>
            </a:r>
            <a:r>
              <a:rPr lang="en-US" altLang="zh-CN" sz="2400" baseline="-25000" dirty="0" smtClean="0">
                <a:ea typeface="微软雅黑" panose="020B0503020204020204" pitchFamily="34" charset="-122"/>
              </a:rPr>
              <a:t>2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＞</a:t>
            </a:r>
            <a:r>
              <a:rPr lang="en-US" altLang="zh-CN" sz="2400" dirty="0" smtClean="0">
                <a:ea typeface="微软雅黑" panose="020B0503020204020204" pitchFamily="34" charset="-122"/>
              </a:rPr>
              <a:t>p</a:t>
            </a:r>
            <a:r>
              <a:rPr lang="en-US" altLang="zh-CN" sz="2400" baseline="-25000" dirty="0" smtClean="0">
                <a:ea typeface="微软雅黑" panose="020B0503020204020204" pitchFamily="34" charset="-122"/>
              </a:rPr>
              <a:t>3</a:t>
            </a:r>
            <a:r>
              <a:rPr lang="en-US" altLang="zh-CN" sz="2400" dirty="0" smtClean="0">
                <a:ea typeface="微软雅黑" panose="020B0503020204020204" pitchFamily="34" charset="-122"/>
              </a:rPr>
              <a:t> 	</a:t>
            </a:r>
          </a:p>
          <a:p>
            <a:pPr>
              <a:lnSpc>
                <a:spcPts val="3800"/>
              </a:lnSpc>
            </a:pPr>
            <a:r>
              <a:rPr lang="en-US" altLang="zh-CN" sz="2400" dirty="0" smtClean="0">
                <a:ea typeface="微软雅黑" panose="020B0503020204020204" pitchFamily="34" charset="-122"/>
              </a:rPr>
              <a:t>D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．缺少条件，无法判断</a:t>
            </a:r>
            <a:endParaRPr lang="zh-CN" altLang="zh-CN" sz="2400" dirty="0">
              <a:ea typeface="微软雅黑" panose="020B0503020204020204" pitchFamily="34" charset="-122"/>
            </a:endParaRPr>
          </a:p>
        </p:txBody>
      </p:sp>
      <p:pic>
        <p:nvPicPr>
          <p:cNvPr id="50177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08376" y="3581730"/>
            <a:ext cx="2405269" cy="1794701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70673" y="1668438"/>
            <a:ext cx="7982926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ea typeface="微软雅黑" panose="020B0503020204020204" pitchFamily="34" charset="-122"/>
              </a:rPr>
              <a:t>如图所示，在水平桌面上放着三个实心铁制圆柱，对桌面的压强大小判断正确的是（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ea typeface="微软雅黑" panose="020B0503020204020204" pitchFamily="34" charset="-122"/>
              </a:rPr>
              <a:t>A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．甲最大</a:t>
            </a:r>
            <a:r>
              <a:rPr lang="en-US" altLang="zh-CN" sz="2400" dirty="0" smtClean="0">
                <a:ea typeface="微软雅黑" panose="020B0503020204020204" pitchFamily="34" charset="-122"/>
              </a:rPr>
              <a:t> 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ea typeface="微软雅黑" panose="020B0503020204020204" pitchFamily="34" charset="-122"/>
              </a:rPr>
              <a:t>B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．乙最大</a:t>
            </a:r>
            <a:r>
              <a:rPr lang="en-US" altLang="zh-CN" sz="2400" dirty="0" smtClean="0">
                <a:ea typeface="微软雅黑" panose="020B0503020204020204" pitchFamily="34" charset="-122"/>
              </a:rPr>
              <a:t> 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ea typeface="微软雅黑" panose="020B0503020204020204" pitchFamily="34" charset="-122"/>
              </a:rPr>
              <a:t>C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．丙最大</a:t>
            </a:r>
            <a:r>
              <a:rPr lang="en-US" altLang="zh-CN" sz="2400" dirty="0" smtClean="0">
                <a:ea typeface="微软雅黑" panose="020B0503020204020204" pitchFamily="34" charset="-122"/>
              </a:rPr>
              <a:t> 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ea typeface="微软雅黑" panose="020B0503020204020204" pitchFamily="34" charset="-122"/>
              </a:rPr>
              <a:t>D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．一样大</a:t>
            </a:r>
          </a:p>
          <a:p>
            <a:pPr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67474" y="223138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B</a:t>
            </a:r>
            <a:endParaRPr lang="zh-CN" altLang="en-US" sz="32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EE86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2204541" y="261631"/>
            <a:ext cx="88024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密度均匀形状规则（正方体、长方体、圆柱体）的固体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压强求解</a:t>
            </a:r>
          </a:p>
        </p:txBody>
      </p:sp>
      <p:sp>
        <p:nvSpPr>
          <p:cNvPr id="9" name="矩形 8"/>
          <p:cNvSpPr/>
          <p:nvPr/>
        </p:nvSpPr>
        <p:spPr>
          <a:xfrm>
            <a:off x="358594" y="261631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accent2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拓展提升</a:t>
            </a:r>
            <a:endParaRPr lang="zh-CN" altLang="en-US" sz="2800" dirty="0">
              <a:solidFill>
                <a:schemeClr val="accent2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984268" y="1027184"/>
            <a:ext cx="16097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举一反三 </a:t>
            </a:r>
            <a:endParaRPr lang="en-US" altLang="zh-CN" sz="20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pic>
        <p:nvPicPr>
          <p:cNvPr id="49153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40625" y="3113787"/>
            <a:ext cx="3588026" cy="20117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93451429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48549" y="2507186"/>
            <a:ext cx="244169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再见</a:t>
            </a:r>
            <a:endParaRPr lang="zh-CN" altLang="en-US" sz="8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637815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785900" y="28459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压力和压强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5" name="Picture 3" descr="img170"/>
          <p:cNvPicPr>
            <a:picLocks noChangeAspect="1" noChangeArrowheads="1"/>
          </p:cNvPicPr>
          <p:nvPr/>
        </p:nvPicPr>
        <p:blipFill>
          <a:blip r:embed="rId3" cstate="print">
            <a:grayscl/>
            <a:biLevel thresh="50000"/>
          </a:blip>
          <a:srcRect/>
          <a:stretch>
            <a:fillRect/>
          </a:stretch>
        </p:blipFill>
        <p:spPr bwMode="auto">
          <a:xfrm>
            <a:off x="2152170" y="1908850"/>
            <a:ext cx="7601430" cy="2249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586053" y="4325401"/>
            <a:ext cx="9004020" cy="645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498" tIns="45249" rIns="90498" bIns="45249">
            <a:spAutoFit/>
          </a:bodyPr>
          <a:lstStyle/>
          <a:p>
            <a:pPr defTabSz="904875"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  <a:ea typeface="微软雅黑" panose="020B0503020204020204" pitchFamily="34" charset="-122"/>
              </a:rPr>
              <a:t>压力作用效果不仅与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</a:rPr>
              <a:t>压力</a:t>
            </a:r>
            <a:r>
              <a:rPr lang="zh-CN" altLang="en-US" sz="2400" b="1" dirty="0">
                <a:latin typeface="Times New Roman" pitchFamily="18" charset="0"/>
                <a:ea typeface="微软雅黑" panose="020B0503020204020204" pitchFamily="34" charset="-122"/>
              </a:rPr>
              <a:t>大小有关，还与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</a:rPr>
              <a:t>受力面积</a:t>
            </a:r>
            <a:r>
              <a:rPr lang="zh-CN" altLang="en-US" sz="2400" b="1" dirty="0">
                <a:latin typeface="Times New Roman" pitchFamily="18" charset="0"/>
                <a:ea typeface="微软雅黑" panose="020B0503020204020204" pitchFamily="34" charset="-122"/>
              </a:rPr>
              <a:t>的大小有关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721618" y="4970781"/>
            <a:ext cx="8732890" cy="1384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498" tIns="45249" rIns="90498" bIns="45249">
            <a:spAutoFit/>
          </a:bodyPr>
          <a:lstStyle/>
          <a:p>
            <a:pPr algn="ctr" defTabSz="904875"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</a:rPr>
              <a:t>受力面积一定时，压力越大，效果越明显</a:t>
            </a:r>
          </a:p>
          <a:p>
            <a:pPr algn="ctr" defTabSz="904875"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</a:rPr>
              <a:t>压力一定时，受力面积越小，效果越明显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335741" y="1045142"/>
            <a:ext cx="5209781" cy="522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98" tIns="45249" rIns="90498" bIns="45249">
            <a:spAutoFit/>
          </a:bodyPr>
          <a:lstStyle/>
          <a:p>
            <a:pPr defTabSz="904875"/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探究：影响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压力作用效果因素：</a:t>
            </a:r>
          </a:p>
        </p:txBody>
      </p:sp>
    </p:spTree>
    <p:extLst>
      <p:ext uri="{BB962C8B-B14F-4D97-AF65-F5344CB8AC3E}">
        <p14:creationId xmlns:p14="http://schemas.microsoft.com/office/powerpoint/2010/main" xmlns="" val="1741003644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  <p:bldP spid="7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37944269"/>
              </p:ext>
            </p:extLst>
          </p:nvPr>
        </p:nvGraphicFramePr>
        <p:xfrm>
          <a:off x="5613400" y="2595476"/>
          <a:ext cx="914400" cy="198438"/>
        </p:xfrm>
        <a:graphic>
          <a:graphicData uri="http://schemas.openxmlformats.org/presentationml/2006/ole">
            <p:oleObj spid="_x0000_s1026" name="Equation" r:id="rId4" imgW="435285" imgH="677109" progId="">
              <p:embed/>
            </p:oleObj>
          </a:graphicData>
        </a:graphic>
      </p:graphicFrame>
      <p:cxnSp>
        <p:nvCxnSpPr>
          <p:cNvPr id="5" name="直接连接符 4"/>
          <p:cNvCxnSpPr/>
          <p:nvPr>
            <p:custDataLst>
              <p:tags r:id="rId2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785900" y="28459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压力和压强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883709" y="1044669"/>
            <a:ext cx="33591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二、压强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3751006" y="2220462"/>
            <a:ext cx="123110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单位面积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904894" y="3784775"/>
            <a:ext cx="92333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帕斯卡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613400" y="3784775"/>
            <a:ext cx="30777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帕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6954837" y="3850289"/>
            <a:ext cx="912813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2188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</a:t>
            </a: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1610168" y="2262051"/>
            <a:ext cx="8983663" cy="3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2575"/>
              </a:lnSpc>
              <a:tabLst>
                <a:tab pos="2133600" algn="l"/>
                <a:tab pos="2146300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．定义：物体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上受到的压力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1097872" y="2777521"/>
                <a:ext cx="3119765" cy="8367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457200" algn="just">
                  <a:lnSpc>
                    <a:spcPct val="140000"/>
                  </a:lnSpc>
                  <a:spcAft>
                    <a:spcPts val="0"/>
                  </a:spcAft>
                </a:pPr>
                <a:r>
                  <a:rPr lang="en-US" altLang="zh-CN" sz="2400" b="1" kern="1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Courier New" panose="02070309020205020404" pitchFamily="49" charset="0"/>
                  </a:rPr>
                  <a:t>2</a:t>
                </a:r>
                <a:r>
                  <a:rPr lang="zh-CN" altLang="zh-CN" sz="2400" b="1" kern="1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．计算式：</a:t>
                </a:r>
                <a:r>
                  <a:rPr lang="en-US" altLang="zh-CN" sz="2400" b="1" i="1" kern="1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Courier New" panose="02070309020205020404" pitchFamily="49" charset="0"/>
                  </a:rPr>
                  <a:t>p</a:t>
                </a:r>
                <a:r>
                  <a:rPr lang="zh-CN" altLang="zh-CN" sz="2400" b="1" kern="1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kern="100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kern="1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𝑭</m:t>
                        </m:r>
                      </m:num>
                      <m:den>
                        <m:r>
                          <a:rPr lang="en-US" altLang="zh-CN" sz="2400" b="1" i="1" kern="1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𝑺</m:t>
                        </m:r>
                      </m:den>
                    </m:f>
                  </m:oMath>
                </a14:m>
                <a:r>
                  <a:rPr lang="en-US" altLang="zh-CN" sz="2400" b="1" kern="1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Courier New" panose="02070309020205020404" pitchFamily="49" charset="0"/>
                  </a:rPr>
                  <a:t/>
                </a:r>
                <a:endParaRPr lang="zh-CN" altLang="zh-CN" sz="2400" b="1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7872" y="2777521"/>
                <a:ext cx="3119765" cy="836704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1610168" y="3740226"/>
            <a:ext cx="9274741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25"/>
              </a:lnSpc>
              <a:tabLst>
                <a:tab pos="2133600" algn="l"/>
                <a:tab pos="2146300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．国际单位：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，简称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，符号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Pa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N/m</a:t>
            </a:r>
            <a:r>
              <a:rPr lang="en-US" altLang="zh-CN" sz="2400" b="1" baseline="30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785900" y="28459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压力和压强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1393259" y="1136981"/>
            <a:ext cx="8983663" cy="279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1000"/>
              </a:lnSpc>
              <a:tabLst>
                <a:tab pos="2133600" algn="l"/>
                <a:tab pos="2146300" algn="l"/>
              </a:tabLst>
            </a:pPr>
            <a:endParaRPr lang="zh-CN" altLang="en-US" sz="2400" b="1" i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363"/>
              </a:lnSpc>
              <a:tabLst>
                <a:tab pos="2133600" algn="l"/>
                <a:tab pos="2146300" algn="l"/>
              </a:tabLst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．增大和减小压强的方法</a:t>
            </a:r>
          </a:p>
          <a:p>
            <a:pPr>
              <a:lnSpc>
                <a:spcPts val="1000"/>
              </a:lnSpc>
              <a:tabLst>
                <a:tab pos="2133600" algn="l"/>
                <a:tab pos="2146300" algn="l"/>
              </a:tabLst>
            </a:pP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350"/>
              </a:lnSpc>
              <a:tabLst>
                <a:tab pos="2133600" algn="l"/>
                <a:tab pos="2146300" algn="l"/>
              </a:tabLst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增大压强</a:t>
            </a:r>
          </a:p>
          <a:p>
            <a:pPr>
              <a:lnSpc>
                <a:spcPts val="1000"/>
              </a:lnSpc>
              <a:tabLst>
                <a:tab pos="2133600" algn="l"/>
                <a:tab pos="2146300" algn="l"/>
              </a:tabLst>
            </a:pP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175"/>
              </a:lnSpc>
              <a:tabLst>
                <a:tab pos="2133600" algn="l"/>
                <a:tab pos="2146300" algn="l"/>
              </a:tabLst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①受力面积一定时，增大压力；</a:t>
            </a:r>
          </a:p>
          <a:p>
            <a:pPr>
              <a:lnSpc>
                <a:spcPts val="1000"/>
              </a:lnSpc>
              <a:tabLst>
                <a:tab pos="2133600" algn="l"/>
                <a:tab pos="2146300" algn="l"/>
              </a:tabLst>
            </a:pP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363"/>
              </a:lnSpc>
              <a:tabLst>
                <a:tab pos="2133600" algn="l"/>
                <a:tab pos="2146300" algn="l"/>
              </a:tabLst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②压力一定时，减小受力面积；</a:t>
            </a:r>
          </a:p>
          <a:p>
            <a:pPr>
              <a:lnSpc>
                <a:spcPts val="1000"/>
              </a:lnSpc>
              <a:tabLst>
                <a:tab pos="2133600" algn="l"/>
                <a:tab pos="2146300" algn="l"/>
              </a:tabLst>
            </a:pP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350"/>
              </a:lnSpc>
              <a:tabLst>
                <a:tab pos="2133600" algn="l"/>
                <a:tab pos="2146300" algn="l"/>
              </a:tabLst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③增大压力，同时减小受力面积．</a:t>
            </a: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393259" y="4041476"/>
            <a:ext cx="7587455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减小压强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①受力面积一定时，减小压力；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②压力一定时，增大受力面积；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③减小压力，同时增大受力面积．</a:t>
            </a:r>
          </a:p>
        </p:txBody>
      </p:sp>
    </p:spTree>
    <p:extLst>
      <p:ext uri="{BB962C8B-B14F-4D97-AF65-F5344CB8AC3E}">
        <p14:creationId xmlns:p14="http://schemas.microsoft.com/office/powerpoint/2010/main" xmlns="" val="240033586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648096" y="1462861"/>
            <a:ext cx="828516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1】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2018 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）如图所示，在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探究影响压力作用效果的因素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的实验中，下列说法正确的是（　　）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97898" y="1924526"/>
            <a:ext cx="40957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endParaRPr lang="zh-CN" altLang="en-US" sz="36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8199" name="Rectangle 1"/>
          <p:cNvSpPr>
            <a:spLocks noChangeArrowheads="1"/>
          </p:cNvSpPr>
          <p:nvPr/>
        </p:nvSpPr>
        <p:spPr bwMode="auto">
          <a:xfrm>
            <a:off x="1477169" y="1079763"/>
            <a:ext cx="61831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探究影响压力作用效果的因素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压力和压强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75781" y="2754397"/>
            <a:ext cx="87398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①甲、乙两次实验中，小桌对海绵压力的大小相等</a:t>
            </a: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②甲图中小桌对海绵压力作用的效果比乙图中的明显</a:t>
            </a: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③甲、乙两次实验，说明压力作用的效果跟压力的大小有关</a:t>
            </a: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④为了完成整个实验，可以将乙图中的砝码取下来，并将看到的实验现象和甲图中的对比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．①②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	B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．①②④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	C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．①③④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	D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．②③④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577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67092" y="2202652"/>
            <a:ext cx="3345194" cy="1571626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467616" y="1761055"/>
            <a:ext cx="1027807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4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2</a:t>
            </a:r>
            <a:r>
              <a:rPr lang="en-US" altLang="zh-CN" sz="24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】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如图所示的四种动物器官，具有减小压强功能的是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（　　）</a:t>
            </a:r>
          </a:p>
          <a:p>
            <a:pPr>
              <a:lnSpc>
                <a:spcPct val="150000"/>
              </a:lnSpc>
              <a:defRPr/>
            </a:pP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462704" y="1869233"/>
            <a:ext cx="773113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0247" name="Rectangle 1"/>
          <p:cNvSpPr>
            <a:spLocks noChangeArrowheads="1"/>
          </p:cNvSpPr>
          <p:nvPr/>
        </p:nvSpPr>
        <p:spPr bwMode="auto">
          <a:xfrm>
            <a:off x="1467616" y="1043666"/>
            <a:ext cx="58753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增大压强和减小压强的方法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9" name="直接连接符 8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785900" y="28459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压力和压强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8096" y="2634706"/>
            <a:ext cx="7945151" cy="21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785900" y="28459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压力和压强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467616" y="1043666"/>
            <a:ext cx="58753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考查角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度</a:t>
            </a:r>
            <a:r>
              <a:rPr lang="en-US" altLang="zh-CN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增大压强和减小压强的方法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14729" y="1793220"/>
            <a:ext cx="9537584" cy="1564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3】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）将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个完全相同的正方形物体分两部分叠放在水平地面上，如图甲、乙所示，它们对地面的压强之比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zh-CN" sz="2400" baseline="-25000" dirty="0" smtClean="0">
                <a:latin typeface="微软雅黑" pitchFamily="34" charset="-122"/>
                <a:ea typeface="微软雅黑" pitchFamily="34" charset="-122"/>
              </a:rPr>
              <a:t>甲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zh-CN" sz="2400" baseline="-25000" dirty="0" smtClean="0">
                <a:latin typeface="微软雅黑" pitchFamily="34" charset="-122"/>
                <a:ea typeface="微软雅黑" pitchFamily="34" charset="-122"/>
              </a:rPr>
              <a:t>乙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等于（　　）</a:t>
            </a:r>
          </a:p>
          <a:p>
            <a:pPr>
              <a:lnSpc>
                <a:spcPct val="150000"/>
              </a:lnSpc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31746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2678" y="3051786"/>
            <a:ext cx="4283765" cy="1612009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1806267" y="4784899"/>
            <a:ext cx="80265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ea typeface="微软雅黑" panose="020B0503020204020204" pitchFamily="34" charset="-122"/>
              </a:rPr>
              <a:t>A</a:t>
            </a:r>
            <a:r>
              <a:rPr lang="zh-CN" altLang="zh-CN" sz="2800" dirty="0" smtClean="0">
                <a:ea typeface="微软雅黑" panose="020B0503020204020204" pitchFamily="34" charset="-122"/>
              </a:rPr>
              <a:t>．</a:t>
            </a:r>
            <a:r>
              <a:rPr lang="en-US" altLang="zh-CN" sz="2800" dirty="0" smtClean="0">
                <a:ea typeface="微软雅黑" panose="020B0503020204020204" pitchFamily="34" charset="-122"/>
              </a:rPr>
              <a:t>5</a:t>
            </a:r>
            <a:r>
              <a:rPr lang="zh-CN" altLang="zh-CN" sz="2800" dirty="0" smtClean="0">
                <a:ea typeface="微软雅黑" panose="020B0503020204020204" pitchFamily="34" charset="-122"/>
              </a:rPr>
              <a:t>：</a:t>
            </a:r>
            <a:r>
              <a:rPr lang="en-US" altLang="zh-CN" sz="2800" dirty="0" smtClean="0">
                <a:ea typeface="微软雅黑" panose="020B0503020204020204" pitchFamily="34" charset="-122"/>
              </a:rPr>
              <a:t>3	  B</a:t>
            </a:r>
            <a:r>
              <a:rPr lang="zh-CN" altLang="zh-CN" sz="2800" dirty="0" smtClean="0">
                <a:ea typeface="微软雅黑" panose="020B0503020204020204" pitchFamily="34" charset="-122"/>
              </a:rPr>
              <a:t>．</a:t>
            </a:r>
            <a:r>
              <a:rPr lang="en-US" altLang="zh-CN" sz="2800" dirty="0" smtClean="0">
                <a:ea typeface="微软雅黑" panose="020B0503020204020204" pitchFamily="34" charset="-122"/>
              </a:rPr>
              <a:t>5</a:t>
            </a:r>
            <a:r>
              <a:rPr lang="zh-CN" altLang="zh-CN" sz="2800" dirty="0" smtClean="0">
                <a:ea typeface="微软雅黑" panose="020B0503020204020204" pitchFamily="34" charset="-122"/>
              </a:rPr>
              <a:t>：</a:t>
            </a:r>
            <a:r>
              <a:rPr lang="en-US" altLang="zh-CN" sz="2800" dirty="0" smtClean="0">
                <a:ea typeface="微软雅黑" panose="020B0503020204020204" pitchFamily="34" charset="-122"/>
              </a:rPr>
              <a:t>2	   C</a:t>
            </a:r>
            <a:r>
              <a:rPr lang="zh-CN" altLang="zh-CN" sz="2800" dirty="0" smtClean="0">
                <a:ea typeface="微软雅黑" panose="020B0503020204020204" pitchFamily="34" charset="-122"/>
              </a:rPr>
              <a:t>．</a:t>
            </a:r>
            <a:r>
              <a:rPr lang="en-US" altLang="zh-CN" sz="2800" dirty="0" smtClean="0">
                <a:ea typeface="微软雅黑" panose="020B0503020204020204" pitchFamily="34" charset="-122"/>
              </a:rPr>
              <a:t>10</a:t>
            </a:r>
            <a:r>
              <a:rPr lang="zh-CN" altLang="zh-CN" sz="2800" dirty="0" smtClean="0">
                <a:ea typeface="微软雅黑" panose="020B0503020204020204" pitchFamily="34" charset="-122"/>
              </a:rPr>
              <a:t>：</a:t>
            </a:r>
            <a:r>
              <a:rPr lang="en-US" altLang="zh-CN" sz="2800" dirty="0" smtClean="0">
                <a:ea typeface="微软雅黑" panose="020B0503020204020204" pitchFamily="34" charset="-122"/>
              </a:rPr>
              <a:t>9	D</a:t>
            </a:r>
            <a:r>
              <a:rPr lang="zh-CN" altLang="zh-CN" sz="2800" dirty="0" smtClean="0">
                <a:ea typeface="微软雅黑" panose="020B0503020204020204" pitchFamily="34" charset="-122"/>
              </a:rPr>
              <a:t>．</a:t>
            </a:r>
            <a:r>
              <a:rPr lang="en-US" altLang="zh-CN" sz="2800" dirty="0" smtClean="0">
                <a:ea typeface="微软雅黑" panose="020B0503020204020204" pitchFamily="34" charset="-122"/>
              </a:rPr>
              <a:t>3</a:t>
            </a:r>
            <a:r>
              <a:rPr lang="zh-CN" altLang="zh-CN" sz="2800" dirty="0" smtClean="0">
                <a:ea typeface="微软雅黑" panose="020B0503020204020204" pitchFamily="34" charset="-122"/>
              </a:rPr>
              <a:t>：</a:t>
            </a:r>
            <a:r>
              <a:rPr lang="en-US" altLang="zh-CN" sz="2800" dirty="0" smtClean="0">
                <a:ea typeface="微软雅黑" panose="020B0503020204020204" pitchFamily="34" charset="-122"/>
              </a:rPr>
              <a:t>2</a:t>
            </a:r>
            <a:endParaRPr lang="zh-CN" altLang="zh-CN" sz="2800" dirty="0"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05225" y="246701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ea typeface="微软雅黑" panose="020B0503020204020204" pitchFamily="34" charset="-122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1651</TotalTime>
  <Pages>0</Pages>
  <Words>2952</Words>
  <Characters>0</Characters>
  <Application>Microsoft Office PowerPoint</Application>
  <DocSecurity>0</DocSecurity>
  <PresentationFormat>自定义</PresentationFormat>
  <Lines>0</Lines>
  <Paragraphs>329</Paragraphs>
  <Slides>34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6" baseType="lpstr">
      <vt:lpstr>主题1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2015-07-09T00:50:00Z</dcterms:created>
  <dcterms:modified xsi:type="dcterms:W3CDTF">2019-02-14T07:16:07Z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