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tags/tag14.xml" ContentType="application/vnd.openxmlformats-officedocument.presentationml.tags+xml"/>
  <Override PartName="/ppt/tags/tag15.xml" ContentType="application/vnd.openxmlformats-officedocument.presentationml.tags+xml"/>
  <Default Extension="doc" ContentType="application/msword"/>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515" r:id="rId2"/>
    <p:sldId id="516" r:id="rId3"/>
    <p:sldId id="517" r:id="rId4"/>
    <p:sldId id="518" r:id="rId5"/>
    <p:sldId id="519" r:id="rId6"/>
    <p:sldId id="520" r:id="rId7"/>
    <p:sldId id="521" r:id="rId8"/>
    <p:sldId id="522" r:id="rId9"/>
    <p:sldId id="523" r:id="rId10"/>
    <p:sldId id="524" r:id="rId11"/>
    <p:sldId id="525" r:id="rId12"/>
    <p:sldId id="526" r:id="rId13"/>
    <p:sldId id="527" r:id="rId14"/>
    <p:sldId id="528" r:id="rId15"/>
    <p:sldId id="529" r:id="rId16"/>
    <p:sldId id="530" r:id="rId17"/>
    <p:sldId id="531" r:id="rId18"/>
    <p:sldId id="532" r:id="rId19"/>
    <p:sldId id="533" r:id="rId20"/>
    <p:sldId id="534" r:id="rId21"/>
    <p:sldId id="535" r:id="rId22"/>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EE8640"/>
    <a:srgbClr val="FF9300"/>
    <a:srgbClr val="D2A000"/>
    <a:srgbClr val="0000FF"/>
    <a:srgbClr val="FA12CE"/>
    <a:srgbClr val="800080"/>
    <a:srgbClr val="CC0000"/>
    <a:srgbClr val="30D8DC"/>
    <a:srgbClr val="18898C"/>
    <a:srgbClr val="52BA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20" autoAdjust="0"/>
    <p:restoredTop sz="89270" autoAdjust="0"/>
  </p:normalViewPr>
  <p:slideViewPr>
    <p:cSldViewPr snapToGrid="0" showGuides="1">
      <p:cViewPr>
        <p:scale>
          <a:sx n="50" d="100"/>
          <a:sy n="50" d="100"/>
        </p:scale>
        <p:origin x="-1848" y="-714"/>
      </p:cViewPr>
      <p:guideLst>
        <p:guide orient="horz" pos="2160"/>
        <p:guide pos="383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buFont typeface="Arial" panose="020B0604020202020204" pitchFamily="34" charset="0"/>
              <a:buChar char="•"/>
              <a:defRPr sz="1200">
                <a:ea typeface="微软雅黑" panose="020B0503020204020204" pitchFamily="34" charset="-122"/>
              </a:defRPr>
            </a:lvl1pPr>
          </a:lstStyle>
          <a:p>
            <a:fld id="{5501D74B-35EC-4A16-83EE-064CD3683030}" type="slidenum">
              <a:rPr lang="zh-CN" altLang="en-US" smtClean="0"/>
              <a:pPr/>
              <a:t>‹#›</a:t>
            </a:fld>
            <a:endParaRPr lang="en-US" altLang="zh-CN" dirty="0"/>
          </a:p>
        </p:txBody>
      </p:sp>
    </p:spTree>
    <p:extLst>
      <p:ext uri="{BB962C8B-B14F-4D97-AF65-F5344CB8AC3E}">
        <p14:creationId xmlns:p14="http://schemas.microsoft.com/office/powerpoint/2010/main" xmlns="" val="11241579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vmlDrawing" Target="../drawings/vmlDrawing5.vml"/><Relationship Id="rId4" Type="http://schemas.openxmlformats.org/officeDocument/2006/relationships/oleObject" Target="../embeddings/Microsoft_Office_Word_97_-_2003___5.doc"/></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oleObject" Target="../embeddings/Microsoft_Office_Word_97_-_2003___1.doc"/><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file:///E:\15&#24180;&#19979;&#21322;&#24180;&#35838;&#20214;\&#20462;&#35746;\&#20113;&#21335;&#29289;&#29702;&#20013;&#32771;&#22797;&#20064;&#26041;&#26696;100%25\BN26.EPS" TargetMode="External"/><Relationship Id="rId5" Type="http://schemas.openxmlformats.org/officeDocument/2006/relationships/image" Target="../media/image3.wmf"/><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vmlDrawing" Target="../drawings/vmlDrawing2.vml"/><Relationship Id="rId4" Type="http://schemas.openxmlformats.org/officeDocument/2006/relationships/oleObject" Target="../embeddings/Microsoft_Office_Word_97_-_2003___2.doc"/></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file:///F:\16&#20013;&#32771;\&#29289;&#29702;\&#20154;&#25945;&#29289;&#29702;&#20013;&#32771;&#22797;&#20064;&#26041;&#26696;&#20108;&#26657;\RJT10.EPS"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oleObject" Target="../embeddings/Microsoft_Office_Word_97_-_2003___3.doc"/><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image" Target="file:///E:\15&#24180;&#19979;&#21322;&#24180;&#35838;&#20214;\&#20462;&#35746;\&#20113;&#21335;&#29289;&#29702;&#20013;&#32771;&#22797;&#20064;&#26041;&#26696;100%25\HY70.EPS" TargetMode="External"/><Relationship Id="rId5" Type="http://schemas.openxmlformats.org/officeDocument/2006/relationships/image" Target="../media/image8.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vmlDrawing" Target="../drawings/vmlDrawing4.vml"/><Relationship Id="rId4" Type="http://schemas.openxmlformats.org/officeDocument/2006/relationships/oleObject" Target="../embeddings/Microsoft_Office_Word_97_-_2003___4.doc"/></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4"/>
          <p:cNvSpPr>
            <a:spLocks noChangeArrowheads="1"/>
          </p:cNvSpPr>
          <p:nvPr/>
        </p:nvSpPr>
        <p:spPr bwMode="auto">
          <a:xfrm>
            <a:off x="2186782" y="2653256"/>
            <a:ext cx="7802562" cy="1200329"/>
          </a:xfrm>
          <a:prstGeom prst="rect">
            <a:avLst/>
          </a:prstGeom>
          <a:noFill/>
          <a:ln>
            <a:noFill/>
          </a:ln>
        </p:spPr>
        <p:txBody>
          <a:bodyPr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6000" b="1" dirty="0" smtClean="0">
                <a:solidFill>
                  <a:srgbClr val="0D0D0D"/>
                </a:solidFill>
                <a:latin typeface="微软雅黑" panose="020B0503020204020204" pitchFamily="34" charset="-122"/>
                <a:ea typeface="微软雅黑" panose="020B0503020204020204" pitchFamily="34" charset="-122"/>
                <a:sym typeface="华文新魏" panose="02010800040101010101" pitchFamily="2" charset="-122"/>
              </a:rPr>
              <a:t>浮力</a:t>
            </a:r>
            <a:r>
              <a:rPr lang="zh-CN" altLang="en-US" sz="6000" b="1" dirty="0">
                <a:solidFill>
                  <a:srgbClr val="0D0D0D"/>
                </a:solidFill>
                <a:latin typeface="微软雅黑" panose="020B0503020204020204" pitchFamily="34" charset="-122"/>
                <a:ea typeface="微软雅黑" panose="020B0503020204020204" pitchFamily="34" charset="-122"/>
                <a:sym typeface="华文新魏" panose="02010800040101010101" pitchFamily="2" charset="-122"/>
              </a:rPr>
              <a:t>　　　</a:t>
            </a:r>
            <a:r>
              <a:rPr lang="zh-CN" altLang="en-US" sz="6000" b="1" dirty="0">
                <a:latin typeface="微软雅黑" panose="020B0503020204020204" pitchFamily="34" charset="-122"/>
                <a:ea typeface="微软雅黑" panose="020B0503020204020204" pitchFamily="34" charset="-122"/>
                <a:sym typeface="华文新魏" panose="02010800040101010101" pitchFamily="2" charset="-122"/>
              </a:rPr>
              <a:t>　　　</a:t>
            </a:r>
            <a:endParaRPr lang="zh-CN" altLang="en-US" sz="6000" dirty="0">
              <a:latin typeface="微软雅黑" panose="020B0503020204020204" pitchFamily="34" charset="-122"/>
              <a:ea typeface="微软雅黑" panose="020B0503020204020204" pitchFamily="34" charset="-122"/>
              <a:sym typeface="华文新魏" panose="02010800040101010101" pitchFamily="2" charset="-122"/>
            </a:endParaRPr>
          </a:p>
        </p:txBody>
      </p:sp>
      <p:sp>
        <p:nvSpPr>
          <p:cNvPr id="8" name="矩形 7"/>
          <p:cNvSpPr/>
          <p:nvPr/>
        </p:nvSpPr>
        <p:spPr>
          <a:xfrm>
            <a:off x="1607676" y="934272"/>
            <a:ext cx="3736920" cy="769441"/>
          </a:xfrm>
          <a:prstGeom prst="rect">
            <a:avLst/>
          </a:prstGeom>
        </p:spPr>
        <p:txBody>
          <a:bodyPr wrap="none">
            <a:spAutoFit/>
          </a:bodyPr>
          <a:lstStyle/>
          <a:p>
            <a:r>
              <a:rPr lang="zh-CN" altLang="en-US" sz="4400" b="1" dirty="0" smtClean="0">
                <a:latin typeface="微软雅黑" panose="020B0503020204020204" pitchFamily="34" charset="-122"/>
                <a:ea typeface="微软雅黑" panose="020B0503020204020204" pitchFamily="34" charset="-122"/>
              </a:rPr>
              <a:t>中考一轮复习 </a:t>
            </a:r>
            <a:endParaRPr lang="zh-CN" altLang="en-US" sz="4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94546983"/>
      </p:ext>
    </p:extLst>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10979" y="837256"/>
            <a:ext cx="8425543" cy="4647426"/>
          </a:xfrm>
          <a:prstGeom prst="rect">
            <a:avLst/>
          </a:prstGeom>
        </p:spPr>
        <p:txBody>
          <a:bodyPr wrap="square">
            <a:spAutoFit/>
          </a:bodyPr>
          <a:lstStyle/>
          <a:p>
            <a:pPr indent="612140" algn="just">
              <a:lnSpc>
                <a:spcPct val="200000"/>
              </a:lnSpc>
              <a:spcAft>
                <a:spcPts val="0"/>
              </a:spcAft>
            </a:pPr>
            <a:r>
              <a:rPr lang="zh-CN" altLang="en-US" sz="28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规律总结</a:t>
            </a:r>
            <a:endParaRPr lang="en-US" altLang="zh-CN" sz="2800" b="1"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indent="612140" algn="just">
              <a:lnSpc>
                <a:spcPct val="200000"/>
              </a:lnSpc>
              <a:spcAft>
                <a:spcPts val="0"/>
              </a:spcAft>
            </a:pPr>
            <a:r>
              <a:rPr lang="zh-CN" altLang="zh-CN" sz="2400" b="1" kern="100" dirty="0" smtClean="0">
                <a:latin typeface="微软雅黑" panose="020B0503020204020204" pitchFamily="34" charset="-122"/>
                <a:ea typeface="微软雅黑" panose="020B0503020204020204" pitchFamily="34" charset="-122"/>
                <a:cs typeface="Times New Roman" panose="02020603050405020304" pitchFamily="18" charset="0"/>
              </a:rPr>
              <a:t>计算</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浮力的四种方法：</a:t>
            </a:r>
            <a:endParaRPr lang="zh-CN" altLang="zh-CN" sz="105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12140" algn="just">
              <a:lnSpc>
                <a:spcPct val="200000"/>
              </a:lnSpc>
              <a:spcAft>
                <a:spcPts val="0"/>
              </a:spcAft>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①原因法：</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F</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浮</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F</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向上</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F</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向下</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05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12140" algn="just">
              <a:lnSpc>
                <a:spcPct val="200000"/>
              </a:lnSpc>
              <a:spcAft>
                <a:spcPts val="0"/>
              </a:spcAft>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②阿基米德原理法：</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F</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浮</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G</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排</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ρ</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液</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V</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排</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g</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05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12140" algn="just">
              <a:lnSpc>
                <a:spcPct val="200000"/>
              </a:lnSpc>
              <a:spcAft>
                <a:spcPts val="0"/>
              </a:spcAft>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③称重法：</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F</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浮</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G</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F</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示</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05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12140" algn="just">
              <a:lnSpc>
                <a:spcPct val="200000"/>
              </a:lnSpc>
              <a:spcAft>
                <a:spcPts val="0"/>
              </a:spcAft>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④平衡法：</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F</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浮</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G</a:t>
            </a:r>
            <a:r>
              <a:rPr lang="zh-CN" altLang="zh-CN" sz="2400" b="1" kern="100" baseline="-25000" dirty="0">
                <a:latin typeface="微软雅黑" panose="020B0503020204020204" pitchFamily="34" charset="-122"/>
                <a:ea typeface="微软雅黑" panose="020B0503020204020204" pitchFamily="34" charset="-122"/>
                <a:cs typeface="Times New Roman" panose="02020603050405020304" pitchFamily="18" charset="0"/>
              </a:rPr>
              <a:t>物</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只适用于悬浮或漂浮状态</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050" b="1"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914527" y="1485688"/>
            <a:ext cx="8621712" cy="1938992"/>
          </a:xfrm>
          <a:prstGeom prst="rect">
            <a:avLst/>
          </a:prstGeom>
          <a:noFill/>
          <a:ln w="9525">
            <a:noFill/>
            <a:miter lim="800000"/>
            <a:headEnd/>
            <a:tailEnd/>
          </a:ln>
        </p:spPr>
        <p:txBody>
          <a:bodyPr anchor="ctr">
            <a:spAutoFit/>
          </a:bodyPr>
          <a:lstStyle/>
          <a:p>
            <a:pPr>
              <a:lnSpc>
                <a:spcPct val="150000"/>
              </a:lnSpc>
              <a:defRPr/>
            </a:pPr>
            <a:r>
              <a:rPr lang="zh-CN" altLang="zh-CN" sz="2000" b="1" dirty="0">
                <a:latin typeface="Times New Roman" pitchFamily="18" charset="0"/>
                <a:ea typeface="微软雅黑" panose="020B0503020204020204" pitchFamily="34" charset="-122"/>
                <a:cs typeface="Times New Roman" pitchFamily="18" charset="0"/>
              </a:rPr>
              <a:t>【</a:t>
            </a:r>
            <a:r>
              <a:rPr lang="zh-CN" altLang="en-US" sz="2000" b="1" dirty="0">
                <a:latin typeface="Times New Roman" pitchFamily="18" charset="0"/>
                <a:ea typeface="微软雅黑" panose="020B0503020204020204" pitchFamily="34" charset="-122"/>
                <a:cs typeface="Times New Roman" pitchFamily="18" charset="0"/>
              </a:rPr>
              <a:t>例</a:t>
            </a:r>
            <a:r>
              <a:rPr lang="en-US" altLang="zh-CN" sz="2000" b="1" dirty="0">
                <a:latin typeface="Times New Roman" pitchFamily="18" charset="0"/>
                <a:ea typeface="微软雅黑" panose="020B0503020204020204" pitchFamily="34" charset="-122"/>
                <a:cs typeface="Times New Roman" pitchFamily="18" charset="0"/>
              </a:rPr>
              <a:t>3</a:t>
            </a:r>
            <a:r>
              <a:rPr lang="en-US" altLang="zh-CN" sz="2000" b="1" dirty="0" smtClean="0">
                <a:latin typeface="Times New Roman" pitchFamily="18" charset="0"/>
                <a:ea typeface="微软雅黑" panose="020B0503020204020204" pitchFamily="34" charset="-122"/>
                <a:cs typeface="Times New Roman" pitchFamily="18" charset="0"/>
              </a:rPr>
              <a:t>】</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海南</a:t>
            </a:r>
            <a:r>
              <a:rPr lang="zh-CN" altLang="en-US" sz="2000" b="1" dirty="0" smtClean="0">
                <a:latin typeface="微软雅黑" panose="020B0503020204020204" pitchFamily="34" charset="-122"/>
                <a:ea typeface="微软雅黑" panose="020B0503020204020204" pitchFamily="34" charset="-122"/>
              </a:rPr>
              <a:t>中考</a:t>
            </a:r>
            <a:r>
              <a:rPr lang="zh-CN" altLang="zh-CN" sz="2000" b="1" dirty="0" smtClean="0">
                <a:latin typeface="微软雅黑" panose="020B0503020204020204" pitchFamily="34" charset="-122"/>
                <a:ea typeface="微软雅黑" panose="020B0503020204020204" pitchFamily="34" charset="-122"/>
              </a:rPr>
              <a:t>）如图所示，两只相同的气球，分别充入氢气和空气，充气后体积相同，放飞气球时只有氢气气球升上空中。若它们在空气中受到的浮力分别为</a:t>
            </a:r>
            <a:r>
              <a:rPr lang="en-US" altLang="zh-CN" sz="2000" b="1" dirty="0" smtClean="0">
                <a:latin typeface="微软雅黑" panose="020B0503020204020204" pitchFamily="34" charset="-122"/>
                <a:ea typeface="微软雅黑" panose="020B0503020204020204" pitchFamily="34" charset="-122"/>
              </a:rPr>
              <a:t>F</a:t>
            </a:r>
            <a:r>
              <a:rPr lang="zh-CN" altLang="zh-CN" sz="2000" b="1" baseline="-25000" dirty="0" smtClean="0">
                <a:latin typeface="微软雅黑" panose="020B0503020204020204" pitchFamily="34" charset="-122"/>
                <a:ea typeface="微软雅黑" panose="020B0503020204020204" pitchFamily="34" charset="-122"/>
              </a:rPr>
              <a:t>氢</a:t>
            </a:r>
            <a:r>
              <a:rPr lang="zh-CN" altLang="zh-CN" sz="2000" b="1" dirty="0" smtClean="0">
                <a:latin typeface="微软雅黑" panose="020B0503020204020204" pitchFamily="34" charset="-122"/>
                <a:ea typeface="微软雅黑" panose="020B0503020204020204" pitchFamily="34" charset="-122"/>
              </a:rPr>
              <a:t>和</a:t>
            </a:r>
            <a:r>
              <a:rPr lang="en-US" altLang="zh-CN" sz="2000" b="1" dirty="0" smtClean="0">
                <a:latin typeface="微软雅黑" panose="020B0503020204020204" pitchFamily="34" charset="-122"/>
                <a:ea typeface="微软雅黑" panose="020B0503020204020204" pitchFamily="34" charset="-122"/>
              </a:rPr>
              <a:t>F</a:t>
            </a:r>
            <a:r>
              <a:rPr lang="zh-CN" altLang="zh-CN" sz="2000" b="1" baseline="-25000" dirty="0" smtClean="0">
                <a:latin typeface="微软雅黑" panose="020B0503020204020204" pitchFamily="34" charset="-122"/>
                <a:ea typeface="微软雅黑" panose="020B0503020204020204" pitchFamily="34" charset="-122"/>
              </a:rPr>
              <a:t>空</a:t>
            </a:r>
            <a:r>
              <a:rPr lang="zh-CN" altLang="zh-CN" sz="2000" b="1" dirty="0" smtClean="0">
                <a:latin typeface="微软雅黑" panose="020B0503020204020204" pitchFamily="34" charset="-122"/>
                <a:ea typeface="微软雅黑" panose="020B0503020204020204" pitchFamily="34" charset="-122"/>
              </a:rPr>
              <a:t>，则下列说法中正确的是（　　）</a:t>
            </a:r>
          </a:p>
          <a:p>
            <a:pPr>
              <a:lnSpc>
                <a:spcPct val="150000"/>
              </a:lnSpc>
              <a:defRPr/>
            </a:pPr>
            <a:endParaRPr lang="zh-CN" altLang="en-US" sz="2000" dirty="0">
              <a:latin typeface="Times New Roman" pitchFamily="18" charset="0"/>
              <a:ea typeface="微软雅黑" panose="020B0503020204020204" pitchFamily="34" charset="-122"/>
              <a:cs typeface="Times New Roman" pitchFamily="18" charset="0"/>
            </a:endParaRPr>
          </a:p>
        </p:txBody>
      </p:sp>
      <p:sp>
        <p:nvSpPr>
          <p:cNvPr id="16" name="矩形 15"/>
          <p:cNvSpPr/>
          <p:nvPr/>
        </p:nvSpPr>
        <p:spPr>
          <a:xfrm>
            <a:off x="1785900" y="1127126"/>
            <a:ext cx="4682692" cy="461665"/>
          </a:xfrm>
          <a:prstGeom prst="rect">
            <a:avLst/>
          </a:prstGeom>
        </p:spPr>
        <p:txBody>
          <a:bodyPr wrap="none">
            <a:spAutoFit/>
          </a:bodyPr>
          <a:lstStyle/>
          <a:p>
            <a:pPr>
              <a:defRPr/>
            </a:pP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1</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阿基米德原理的应用</a:t>
            </a:r>
            <a:endPar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sp>
        <p:nvSpPr>
          <p:cNvPr id="22" name="文本框 7"/>
          <p:cNvSpPr txBox="1">
            <a:spLocks noChangeArrowheads="1"/>
          </p:cNvSpPr>
          <p:nvPr/>
        </p:nvSpPr>
        <p:spPr bwMode="auto">
          <a:xfrm>
            <a:off x="8164993" y="2427601"/>
            <a:ext cx="85566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smtClean="0">
                <a:solidFill>
                  <a:srgbClr val="FF0000"/>
                </a:solidFill>
                <a:latin typeface="微软雅黑" panose="020B0503020204020204" pitchFamily="34" charset="-122"/>
                <a:ea typeface="微软雅黑" panose="020B0503020204020204" pitchFamily="34" charset="-122"/>
              </a:rPr>
              <a:t>B</a:t>
            </a:r>
            <a:endParaRPr lang="zh-CN" altLang="en-US" sz="2800" dirty="0">
              <a:solidFill>
                <a:srgbClr val="FF0000"/>
              </a:solidFill>
              <a:latin typeface="微软雅黑" panose="020B0503020204020204" pitchFamily="34" charset="-122"/>
              <a:ea typeface="微软雅黑" panose="020B0503020204020204" pitchFamily="34" charset="-122"/>
            </a:endParaRPr>
          </a:p>
        </p:txBody>
      </p:sp>
      <p:cxnSp>
        <p:nvCxnSpPr>
          <p:cNvPr id="8" name="直接连接符 7"/>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785900" y="284591"/>
            <a:ext cx="2031325"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阿基米德原理</a:t>
            </a:r>
          </a:p>
        </p:txBody>
      </p:sp>
      <p:sp>
        <p:nvSpPr>
          <p:cNvPr id="10" name="矩形 9"/>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11" name="矩形 10"/>
          <p:cNvSpPr/>
          <p:nvPr/>
        </p:nvSpPr>
        <p:spPr>
          <a:xfrm>
            <a:off x="1990165" y="3132729"/>
            <a:ext cx="6096000" cy="1938992"/>
          </a:xfrm>
          <a:prstGeom prst="rect">
            <a:avLst/>
          </a:prstGeom>
        </p:spPr>
        <p:txBody>
          <a:bodyPr>
            <a:spAutoFit/>
          </a:bodyPr>
          <a:lstStyle/>
          <a:p>
            <a:pPr>
              <a:lnSpc>
                <a:spcPct val="150000"/>
              </a:lnSpc>
            </a:pPr>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F</a:t>
            </a:r>
            <a:r>
              <a:rPr lang="zh-CN" altLang="zh-CN" sz="2000" b="1" baseline="-25000" dirty="0" smtClean="0">
                <a:latin typeface="微软雅黑" panose="020B0503020204020204" pitchFamily="34" charset="-122"/>
                <a:ea typeface="微软雅黑" panose="020B0503020204020204" pitchFamily="34" charset="-122"/>
              </a:rPr>
              <a:t>氢</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F</a:t>
            </a:r>
            <a:r>
              <a:rPr lang="zh-CN" altLang="zh-CN" sz="2000" b="1" baseline="-25000" dirty="0" smtClean="0">
                <a:latin typeface="微软雅黑" panose="020B0503020204020204" pitchFamily="34" charset="-122"/>
                <a:ea typeface="微软雅黑" panose="020B0503020204020204" pitchFamily="34" charset="-122"/>
              </a:rPr>
              <a:t>空</a:t>
            </a:r>
            <a:r>
              <a:rPr lang="en-US" altLang="zh-CN" sz="2000" b="1" dirty="0" smtClean="0">
                <a:latin typeface="微软雅黑" panose="020B0503020204020204" pitchFamily="34" charset="-122"/>
                <a:ea typeface="微软雅黑" panose="020B0503020204020204" pitchFamily="34" charset="-122"/>
              </a:rPr>
              <a:t>	</a:t>
            </a:r>
          </a:p>
          <a:p>
            <a:pPr>
              <a:lnSpc>
                <a:spcPct val="150000"/>
              </a:lnSpc>
            </a:pPr>
            <a:r>
              <a:rPr lang="en-US" altLang="zh-CN" sz="2000" b="1" dirty="0" smtClean="0">
                <a:latin typeface="微软雅黑" panose="020B0503020204020204" pitchFamily="34" charset="-122"/>
                <a:ea typeface="微软雅黑" panose="020B0503020204020204" pitchFamily="34" charset="-122"/>
              </a:rPr>
              <a:t>B</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F</a:t>
            </a:r>
            <a:r>
              <a:rPr lang="zh-CN" altLang="zh-CN" sz="2000" b="1" baseline="-25000" dirty="0" smtClean="0">
                <a:latin typeface="微软雅黑" panose="020B0503020204020204" pitchFamily="34" charset="-122"/>
                <a:ea typeface="微软雅黑" panose="020B0503020204020204" pitchFamily="34" charset="-122"/>
              </a:rPr>
              <a:t>氢</a:t>
            </a:r>
            <a:r>
              <a:rPr lang="en-US" altLang="zh-CN" sz="2000" b="1" dirty="0" smtClean="0">
                <a:latin typeface="微软雅黑" panose="020B0503020204020204" pitchFamily="34" charset="-122"/>
                <a:ea typeface="微软雅黑" panose="020B0503020204020204" pitchFamily="34" charset="-122"/>
              </a:rPr>
              <a:t>=F</a:t>
            </a:r>
            <a:r>
              <a:rPr lang="zh-CN" altLang="zh-CN" sz="2000" b="1" baseline="-25000" dirty="0" smtClean="0">
                <a:latin typeface="微软雅黑" panose="020B0503020204020204" pitchFamily="34" charset="-122"/>
                <a:ea typeface="微软雅黑" panose="020B0503020204020204" pitchFamily="34" charset="-122"/>
              </a:rPr>
              <a:t>空</a:t>
            </a:r>
            <a:endParaRPr lang="zh-CN" altLang="zh-CN" sz="2000" b="1" dirty="0" smtClean="0">
              <a:latin typeface="微软雅黑" panose="020B0503020204020204" pitchFamily="34" charset="-122"/>
              <a:ea typeface="微软雅黑" panose="020B0503020204020204" pitchFamily="34" charset="-122"/>
            </a:endParaRPr>
          </a:p>
          <a:p>
            <a:pPr>
              <a:lnSpc>
                <a:spcPct val="150000"/>
              </a:lnSpc>
            </a:pPr>
            <a:r>
              <a:rPr lang="en-US" altLang="zh-CN" sz="2000" b="1" dirty="0" smtClean="0">
                <a:latin typeface="微软雅黑" panose="020B0503020204020204" pitchFamily="34" charset="-122"/>
                <a:ea typeface="微软雅黑" panose="020B0503020204020204" pitchFamily="34" charset="-122"/>
              </a:rPr>
              <a:t>C</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F</a:t>
            </a:r>
            <a:r>
              <a:rPr lang="zh-CN" altLang="zh-CN" sz="2000" b="1" baseline="-25000" dirty="0" smtClean="0">
                <a:latin typeface="微软雅黑" panose="020B0503020204020204" pitchFamily="34" charset="-122"/>
                <a:ea typeface="微软雅黑" panose="020B0503020204020204" pitchFamily="34" charset="-122"/>
              </a:rPr>
              <a:t>氢</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F</a:t>
            </a:r>
            <a:r>
              <a:rPr lang="zh-CN" altLang="zh-CN" sz="2000" b="1" baseline="-25000" dirty="0" smtClean="0">
                <a:latin typeface="微软雅黑" panose="020B0503020204020204" pitchFamily="34" charset="-122"/>
                <a:ea typeface="微软雅黑" panose="020B0503020204020204" pitchFamily="34" charset="-122"/>
              </a:rPr>
              <a:t>空</a:t>
            </a:r>
            <a:r>
              <a:rPr lang="en-US" altLang="zh-CN" sz="2000" b="1" dirty="0" smtClean="0">
                <a:latin typeface="微软雅黑" panose="020B0503020204020204" pitchFamily="34" charset="-122"/>
                <a:ea typeface="微软雅黑" panose="020B0503020204020204" pitchFamily="34" charset="-122"/>
              </a:rPr>
              <a:t>	</a:t>
            </a:r>
          </a:p>
          <a:p>
            <a:pPr>
              <a:lnSpc>
                <a:spcPct val="150000"/>
              </a:lnSpc>
            </a:pPr>
            <a:r>
              <a:rPr lang="en-US" altLang="zh-CN" sz="2000" b="1" dirty="0" smtClean="0">
                <a:latin typeface="微软雅黑" panose="020B0503020204020204" pitchFamily="34" charset="-122"/>
                <a:ea typeface="微软雅黑" panose="020B0503020204020204" pitchFamily="34" charset="-122"/>
              </a:rPr>
              <a:t>D</a:t>
            </a:r>
            <a:r>
              <a:rPr lang="zh-CN" altLang="zh-CN" sz="2000" b="1" dirty="0" smtClean="0">
                <a:latin typeface="微软雅黑" panose="020B0503020204020204" pitchFamily="34" charset="-122"/>
                <a:ea typeface="微软雅黑" panose="020B0503020204020204" pitchFamily="34" charset="-122"/>
              </a:rPr>
              <a:t>．条件不足，无法比较</a:t>
            </a:r>
            <a:endParaRPr lang="zh-CN" altLang="zh-CN" sz="2000" b="1" dirty="0">
              <a:latin typeface="微软雅黑" panose="020B0503020204020204" pitchFamily="34" charset="-122"/>
              <a:ea typeface="微软雅黑" panose="020B0503020204020204" pitchFamily="34" charset="-122"/>
            </a:endParaRPr>
          </a:p>
        </p:txBody>
      </p:sp>
      <p:pic>
        <p:nvPicPr>
          <p:cNvPr id="21505" name="图片24" descr="菁优网：http://www.jyeoo.com"/>
          <p:cNvPicPr>
            <a:picLocks noChangeAspect="1" noChangeArrowheads="1"/>
          </p:cNvPicPr>
          <p:nvPr/>
        </p:nvPicPr>
        <p:blipFill>
          <a:blip r:embed="rId3" cstate="print"/>
          <a:srcRect/>
          <a:stretch>
            <a:fillRect/>
          </a:stretch>
        </p:blipFill>
        <p:spPr bwMode="auto">
          <a:xfrm>
            <a:off x="5585012" y="3039035"/>
            <a:ext cx="3720880" cy="219635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827214" y="1066800"/>
            <a:ext cx="3143809" cy="461665"/>
          </a:xfrm>
          <a:prstGeom prst="rect">
            <a:avLst/>
          </a:prstGeom>
        </p:spPr>
        <p:txBody>
          <a:bodyPr wrap="none">
            <a:spAutoFit/>
          </a:bodyPr>
          <a:lstStyle/>
          <a:p>
            <a:pPr>
              <a:defRPr/>
            </a:pP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2</a:t>
            </a:r>
            <a:r>
              <a:rPr lang="zh-CN" altLang="en-US" sz="2400" b="1">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浮力计算</a:t>
            </a:r>
            <a:endPar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sp>
        <p:nvSpPr>
          <p:cNvPr id="14" name="Rectangle 2"/>
          <p:cNvSpPr>
            <a:spLocks noChangeArrowheads="1"/>
          </p:cNvSpPr>
          <p:nvPr/>
        </p:nvSpPr>
        <p:spPr bwMode="auto">
          <a:xfrm>
            <a:off x="1771558" y="1595310"/>
            <a:ext cx="8682037" cy="2554545"/>
          </a:xfrm>
          <a:prstGeom prst="rect">
            <a:avLst/>
          </a:prstGeom>
          <a:noFill/>
          <a:ln w="9525">
            <a:noFill/>
            <a:miter lim="800000"/>
            <a:headEnd/>
            <a:tailEnd/>
          </a:ln>
        </p:spPr>
        <p:txBody>
          <a:bodyPr anchor="ctr">
            <a:spAutoFit/>
          </a:bodyPr>
          <a:lstStyle/>
          <a:p>
            <a:r>
              <a:rPr lang="zh-CN" altLang="zh-CN" sz="2000" b="1" dirty="0" smtClean="0">
                <a:latin typeface="黑体" pitchFamily="2" charset="-122"/>
                <a:ea typeface="微软雅黑" panose="020B0503020204020204" pitchFamily="34" charset="-122"/>
                <a:cs typeface="Times New Roman" pitchFamily="18" charset="0"/>
              </a:rPr>
              <a:t>【</a:t>
            </a:r>
            <a:r>
              <a:rPr lang="zh-CN" altLang="en-US" sz="2000" b="1" dirty="0" smtClean="0">
                <a:latin typeface="黑体" pitchFamily="2" charset="-122"/>
                <a:ea typeface="微软雅黑" panose="020B0503020204020204" pitchFamily="34" charset="-122"/>
                <a:cs typeface="Times New Roman" pitchFamily="18" charset="0"/>
              </a:rPr>
              <a:t>例</a:t>
            </a:r>
            <a:r>
              <a:rPr lang="en-US" altLang="zh-CN" sz="2000" b="1" dirty="0" smtClean="0">
                <a:latin typeface="Times New Roman" pitchFamily="18" charset="0"/>
                <a:ea typeface="微软雅黑" panose="020B0503020204020204" pitchFamily="34" charset="-122"/>
                <a:cs typeface="Times New Roman" pitchFamily="18" charset="0"/>
              </a:rPr>
              <a:t>4】</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泰安</a:t>
            </a:r>
            <a:r>
              <a:rPr lang="zh-CN" altLang="en-US" sz="2000" b="1" dirty="0" smtClean="0">
                <a:latin typeface="微软雅黑" panose="020B0503020204020204" pitchFamily="34" charset="-122"/>
                <a:ea typeface="微软雅黑" panose="020B0503020204020204" pitchFamily="34" charset="-122"/>
              </a:rPr>
              <a:t>中考</a:t>
            </a:r>
            <a:r>
              <a:rPr lang="zh-CN" altLang="zh-CN" sz="2000" b="1" dirty="0" smtClean="0">
                <a:latin typeface="微软雅黑" panose="020B0503020204020204" pitchFamily="34" charset="-122"/>
                <a:ea typeface="微软雅黑" panose="020B0503020204020204" pitchFamily="34" charset="-122"/>
              </a:rPr>
              <a:t>）用弹簧测力计悬挂一实心物块，物块下表面与水面刚好接触，如图甲所示。从此处匀速下放物块，直至浸没于水中并继续匀速下放（物块未与水底接触）。物块下放过程中，弹簧测力计示数</a:t>
            </a:r>
            <a:r>
              <a:rPr lang="en-US" altLang="zh-CN" sz="2000" b="1" dirty="0" smtClean="0">
                <a:latin typeface="微软雅黑" panose="020B0503020204020204" pitchFamily="34" charset="-122"/>
                <a:ea typeface="微软雅黑" panose="020B0503020204020204" pitchFamily="34" charset="-122"/>
              </a:rPr>
              <a:t>F</a:t>
            </a:r>
            <a:r>
              <a:rPr lang="zh-CN" altLang="zh-CN" sz="2000" b="1" dirty="0" smtClean="0">
                <a:latin typeface="微软雅黑" panose="020B0503020204020204" pitchFamily="34" charset="-122"/>
                <a:ea typeface="微软雅黑" panose="020B0503020204020204" pitchFamily="34" charset="-122"/>
              </a:rPr>
              <a:t>与物块下表面浸入水的深度</a:t>
            </a:r>
            <a:r>
              <a:rPr lang="en-US" altLang="zh-CN" sz="2000" b="1" dirty="0" smtClean="0">
                <a:latin typeface="微软雅黑" panose="020B0503020204020204" pitchFamily="34" charset="-122"/>
                <a:ea typeface="微软雅黑" panose="020B0503020204020204" pitchFamily="34" charset="-122"/>
              </a:rPr>
              <a:t>h</a:t>
            </a:r>
            <a:r>
              <a:rPr lang="zh-CN" altLang="zh-CN" sz="2000" b="1" dirty="0" smtClean="0">
                <a:latin typeface="微软雅黑" panose="020B0503020204020204" pitchFamily="34" charset="-122"/>
                <a:ea typeface="微软雅黑" panose="020B0503020204020204" pitchFamily="34" charset="-122"/>
              </a:rPr>
              <a:t>的关系如图乙。</a:t>
            </a:r>
            <a:r>
              <a:rPr lang="en-US" altLang="zh-CN" sz="2000" b="1" dirty="0" smtClean="0">
                <a:latin typeface="微软雅黑" panose="020B0503020204020204" pitchFamily="34" charset="-122"/>
                <a:ea typeface="微软雅黑" panose="020B0503020204020204" pitchFamily="34" charset="-122"/>
              </a:rPr>
              <a:t>g</a:t>
            </a:r>
            <a:r>
              <a:rPr lang="zh-CN" altLang="zh-CN" sz="2000" b="1" dirty="0" smtClean="0">
                <a:latin typeface="微软雅黑" panose="020B0503020204020204" pitchFamily="34" charset="-122"/>
                <a:ea typeface="微软雅黑" panose="020B0503020204020204" pitchFamily="34" charset="-122"/>
              </a:rPr>
              <a:t>取</a:t>
            </a:r>
            <a:r>
              <a:rPr lang="en-US" altLang="zh-CN" sz="2000" b="1" dirty="0" smtClean="0">
                <a:latin typeface="微软雅黑" panose="020B0503020204020204" pitchFamily="34" charset="-122"/>
                <a:ea typeface="微软雅黑" panose="020B0503020204020204" pitchFamily="34" charset="-122"/>
              </a:rPr>
              <a:t>10N/kg</a:t>
            </a:r>
            <a:r>
              <a:rPr lang="zh-CN" altLang="zh-CN" sz="2000" b="1" dirty="0" smtClean="0">
                <a:latin typeface="微软雅黑" panose="020B0503020204020204" pitchFamily="34" charset="-122"/>
                <a:ea typeface="微软雅黑" panose="020B0503020204020204" pitchFamily="34" charset="-122"/>
              </a:rPr>
              <a:t>，水的密度是</a:t>
            </a:r>
            <a:r>
              <a:rPr lang="en-US" altLang="zh-CN" sz="2000" b="1" dirty="0" smtClean="0">
                <a:latin typeface="微软雅黑" panose="020B0503020204020204" pitchFamily="34" charset="-122"/>
                <a:ea typeface="微软雅黑" panose="020B0503020204020204" pitchFamily="34" charset="-122"/>
              </a:rPr>
              <a:t>1.0</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10</a:t>
            </a:r>
            <a:r>
              <a:rPr lang="en-US" altLang="zh-CN" sz="2000" b="1" baseline="30000" dirty="0" smtClean="0">
                <a:latin typeface="微软雅黑" panose="020B0503020204020204" pitchFamily="34" charset="-122"/>
                <a:ea typeface="微软雅黑" panose="020B0503020204020204" pitchFamily="34" charset="-122"/>
              </a:rPr>
              <a:t>3</a:t>
            </a:r>
            <a:r>
              <a:rPr lang="en-US" altLang="zh-CN" sz="2000" b="1" dirty="0" smtClean="0">
                <a:latin typeface="微软雅黑" panose="020B0503020204020204" pitchFamily="34" charset="-122"/>
                <a:ea typeface="微软雅黑" panose="020B0503020204020204" pitchFamily="34" charset="-122"/>
              </a:rPr>
              <a:t>kg/m</a:t>
            </a:r>
            <a:r>
              <a:rPr lang="en-US" altLang="zh-CN" sz="2000" b="1" baseline="30000"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．求：</a:t>
            </a:r>
          </a:p>
          <a:p>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）物块受到的重力；</a:t>
            </a:r>
          </a:p>
          <a:p>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）物块完全浸没在水中受到的浮力；</a:t>
            </a:r>
          </a:p>
          <a:p>
            <a:r>
              <a:rPr lang="zh-CN" altLang="zh-CN" sz="2000" dirty="0" smtClean="0">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）物块的密度。</a:t>
            </a:r>
            <a:endParaRPr lang="zh-CN" altLang="zh-CN" sz="2000" b="1" dirty="0">
              <a:latin typeface="微软雅黑" panose="020B0503020204020204" pitchFamily="34" charset="-122"/>
              <a:ea typeface="微软雅黑" panose="020B0503020204020204" pitchFamily="34" charset="-122"/>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2031325"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阿基米德原理</a:t>
            </a:r>
          </a:p>
        </p:txBody>
      </p:sp>
      <p:sp>
        <p:nvSpPr>
          <p:cNvPr id="9" name="矩形 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50177" name="图片24" descr="菁优网：http://www.jyeoo.com"/>
          <p:cNvPicPr>
            <a:picLocks noChangeAspect="1" noChangeArrowheads="1"/>
          </p:cNvPicPr>
          <p:nvPr/>
        </p:nvPicPr>
        <p:blipFill>
          <a:blip r:embed="rId3" cstate="print"/>
          <a:srcRect/>
          <a:stretch>
            <a:fillRect/>
          </a:stretch>
        </p:blipFill>
        <p:spPr bwMode="auto">
          <a:xfrm>
            <a:off x="6786283" y="3074895"/>
            <a:ext cx="3509241" cy="2519082"/>
          </a:xfrm>
          <a:prstGeom prst="rect">
            <a:avLst/>
          </a:prstGeom>
          <a:noFill/>
        </p:spPr>
      </p:pic>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785900" y="284591"/>
            <a:ext cx="326243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物体的浮沉条件及应用</a:t>
            </a:r>
          </a:p>
        </p:txBody>
      </p:sp>
      <p:sp>
        <p:nvSpPr>
          <p:cNvPr id="19" name="矩形 1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pSp>
        <p:nvGrpSpPr>
          <p:cNvPr id="20" name="Group 33"/>
          <p:cNvGrpSpPr>
            <a:grpSpLocks/>
          </p:cNvGrpSpPr>
          <p:nvPr/>
        </p:nvGrpSpPr>
        <p:grpSpPr bwMode="auto">
          <a:xfrm>
            <a:off x="987425" y="906453"/>
            <a:ext cx="10415588" cy="3662280"/>
            <a:chOff x="113" y="1062"/>
            <a:chExt cx="5464" cy="2434"/>
          </a:xfrm>
        </p:grpSpPr>
        <p:sp>
          <p:nvSpPr>
            <p:cNvPr id="23" name="Rectangle 22"/>
            <p:cNvSpPr>
              <a:spLocks noChangeArrowheads="1"/>
            </p:cNvSpPr>
            <p:nvPr/>
          </p:nvSpPr>
          <p:spPr bwMode="auto">
            <a:xfrm>
              <a:off x="343" y="1062"/>
              <a:ext cx="1576" cy="307"/>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．物体的浮沉条件 </a:t>
              </a:r>
            </a:p>
          </p:txBody>
        </p:sp>
        <p:graphicFrame>
          <p:nvGraphicFramePr>
            <p:cNvPr id="25" name="Object 23"/>
            <p:cNvGraphicFramePr>
              <a:graphicFrameLocks noChangeAspect="1"/>
            </p:cNvGraphicFramePr>
            <p:nvPr/>
          </p:nvGraphicFramePr>
          <p:xfrm>
            <a:off x="113" y="1480"/>
            <a:ext cx="5464" cy="2016"/>
          </p:xfrm>
          <a:graphic>
            <a:graphicData uri="http://schemas.openxmlformats.org/presentationml/2006/ole">
              <p:oleObj spid="_x0000_s5122" name="文档" r:id="rId4" imgW="8558337" imgH="3157636" progId="Word.Document.8">
                <p:embed/>
              </p:oleObj>
            </a:graphicData>
          </a:graphic>
        </p:graphicFrame>
      </p:grpSp>
      <p:sp>
        <p:nvSpPr>
          <p:cNvPr id="30" name="Rectangle 24"/>
          <p:cNvSpPr>
            <a:spLocks noChangeArrowheads="1"/>
          </p:cNvSpPr>
          <p:nvPr/>
        </p:nvSpPr>
        <p:spPr bwMode="auto">
          <a:xfrm>
            <a:off x="1915075" y="3714012"/>
            <a:ext cx="510076"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solidFill>
                  <a:srgbClr val="FF3300"/>
                </a:solidFill>
                <a:latin typeface="微软雅黑" panose="020B0503020204020204" pitchFamily="34" charset="-122"/>
                <a:ea typeface="微软雅黑" panose="020B0503020204020204" pitchFamily="34" charset="-122"/>
              </a:rPr>
              <a:t>&gt; </a:t>
            </a:r>
          </a:p>
        </p:txBody>
      </p:sp>
      <p:sp>
        <p:nvSpPr>
          <p:cNvPr id="32" name="Rectangle 25"/>
          <p:cNvSpPr>
            <a:spLocks noChangeArrowheads="1"/>
          </p:cNvSpPr>
          <p:nvPr/>
        </p:nvSpPr>
        <p:spPr bwMode="auto">
          <a:xfrm>
            <a:off x="3739113" y="3328250"/>
            <a:ext cx="510076"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solidFill>
                  <a:srgbClr val="FF3300"/>
                </a:solidFill>
                <a:latin typeface="微软雅黑" panose="020B0503020204020204" pitchFamily="34" charset="-122"/>
                <a:ea typeface="微软雅黑" panose="020B0503020204020204" pitchFamily="34" charset="-122"/>
              </a:rPr>
              <a:t>&lt; </a:t>
            </a:r>
          </a:p>
        </p:txBody>
      </p:sp>
      <p:sp>
        <p:nvSpPr>
          <p:cNvPr id="36" name="Rectangle 26"/>
          <p:cNvSpPr>
            <a:spLocks noChangeArrowheads="1"/>
          </p:cNvSpPr>
          <p:nvPr/>
        </p:nvSpPr>
        <p:spPr bwMode="auto">
          <a:xfrm>
            <a:off x="5608830" y="3328250"/>
            <a:ext cx="583814"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 </a:t>
            </a:r>
          </a:p>
        </p:txBody>
      </p:sp>
      <p:sp>
        <p:nvSpPr>
          <p:cNvPr id="37" name="Rectangle 27"/>
          <p:cNvSpPr>
            <a:spLocks noChangeArrowheads="1"/>
          </p:cNvSpPr>
          <p:nvPr/>
        </p:nvSpPr>
        <p:spPr bwMode="auto">
          <a:xfrm>
            <a:off x="7774180" y="3328250"/>
            <a:ext cx="583814"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 </a:t>
            </a:r>
          </a:p>
        </p:txBody>
      </p:sp>
      <p:sp>
        <p:nvSpPr>
          <p:cNvPr id="38" name="Rectangle 28"/>
          <p:cNvSpPr>
            <a:spLocks noChangeArrowheads="1"/>
          </p:cNvSpPr>
          <p:nvPr/>
        </p:nvSpPr>
        <p:spPr bwMode="auto">
          <a:xfrm>
            <a:off x="1915075" y="3355237"/>
            <a:ext cx="510076"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solidFill>
                  <a:srgbClr val="FF3300"/>
                </a:solidFill>
                <a:latin typeface="微软雅黑" panose="020B0503020204020204" pitchFamily="34" charset="-122"/>
                <a:ea typeface="微软雅黑" panose="020B0503020204020204" pitchFamily="34" charset="-122"/>
              </a:rPr>
              <a:t>&gt; </a:t>
            </a:r>
          </a:p>
        </p:txBody>
      </p:sp>
      <p:sp>
        <p:nvSpPr>
          <p:cNvPr id="39" name="Rectangle 29"/>
          <p:cNvSpPr>
            <a:spLocks noChangeArrowheads="1"/>
          </p:cNvSpPr>
          <p:nvPr/>
        </p:nvSpPr>
        <p:spPr bwMode="auto">
          <a:xfrm>
            <a:off x="3667675" y="3714012"/>
            <a:ext cx="510076"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solidFill>
                  <a:srgbClr val="FF3300"/>
                </a:solidFill>
                <a:latin typeface="微软雅黑" panose="020B0503020204020204" pitchFamily="34" charset="-122"/>
                <a:ea typeface="微软雅黑" panose="020B0503020204020204" pitchFamily="34" charset="-122"/>
              </a:rPr>
              <a:t>&lt; </a:t>
            </a:r>
          </a:p>
        </p:txBody>
      </p:sp>
      <p:sp>
        <p:nvSpPr>
          <p:cNvPr id="40" name="Rectangle 30"/>
          <p:cNvSpPr>
            <a:spLocks noChangeArrowheads="1"/>
          </p:cNvSpPr>
          <p:nvPr/>
        </p:nvSpPr>
        <p:spPr bwMode="auto">
          <a:xfrm>
            <a:off x="5523105" y="3714012"/>
            <a:ext cx="583814"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 </a:t>
            </a:r>
          </a:p>
        </p:txBody>
      </p:sp>
      <p:sp>
        <p:nvSpPr>
          <p:cNvPr id="41" name="Rectangle 31"/>
          <p:cNvSpPr>
            <a:spLocks noChangeArrowheads="1"/>
          </p:cNvSpPr>
          <p:nvPr/>
        </p:nvSpPr>
        <p:spPr bwMode="auto">
          <a:xfrm>
            <a:off x="7831342" y="3749075"/>
            <a:ext cx="510076"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solidFill>
                  <a:srgbClr val="FF3300"/>
                </a:solidFill>
                <a:latin typeface="微软雅黑" panose="020B0503020204020204" pitchFamily="34" charset="-122"/>
                <a:ea typeface="微软雅黑" panose="020B0503020204020204" pitchFamily="34" charset="-122"/>
              </a:rPr>
              <a:t>&gt; </a:t>
            </a:r>
          </a:p>
        </p:txBody>
      </p:sp>
      <p:sp>
        <p:nvSpPr>
          <p:cNvPr id="42" name="Rectangle 32"/>
          <p:cNvSpPr>
            <a:spLocks noChangeArrowheads="1"/>
          </p:cNvSpPr>
          <p:nvPr/>
        </p:nvSpPr>
        <p:spPr bwMode="auto">
          <a:xfrm>
            <a:off x="9979575" y="3714012"/>
            <a:ext cx="510076"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solidFill>
                  <a:srgbClr val="FF3300"/>
                </a:solidFill>
                <a:latin typeface="微软雅黑" panose="020B0503020204020204" pitchFamily="34" charset="-122"/>
                <a:ea typeface="微软雅黑" panose="020B0503020204020204" pitchFamily="34" charset="-122"/>
              </a:rPr>
              <a:t>&lt; </a:t>
            </a:r>
          </a:p>
        </p:txBody>
      </p:sp>
      <p:graphicFrame>
        <p:nvGraphicFramePr>
          <p:cNvPr id="43" name="Group 26"/>
          <p:cNvGraphicFramePr>
            <a:graphicFrameLocks noGrp="1"/>
          </p:cNvGraphicFramePr>
          <p:nvPr/>
        </p:nvGraphicFramePr>
        <p:xfrm>
          <a:off x="1203325" y="4365532"/>
          <a:ext cx="9944100" cy="1841500"/>
        </p:xfrm>
        <a:graphic>
          <a:graphicData uri="http://schemas.openxmlformats.org/drawingml/2006/table">
            <a:tbl>
              <a:tblPr/>
              <a:tblGrid>
                <a:gridCol w="3027362"/>
                <a:gridCol w="2076450"/>
                <a:gridCol w="2679700"/>
                <a:gridCol w="2160588"/>
              </a:tblGrid>
              <a:tr h="133032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处于动态</a:t>
                      </a:r>
                      <a:r>
                        <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运动状态不断改变</a:t>
                      </a:r>
                      <a:r>
                        <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，受非平衡力作用</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可以停留在液体的任何深度处</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是“上浮”过程的最终状态</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是“下沉”过程的最终状态</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1175">
                <a:tc vMerge="1">
                  <a:txBody>
                    <a:bodyPr/>
                    <a:lstStyle/>
                    <a:p>
                      <a:endParaRPr lang="zh-CN" alt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处于静态，受平衡力的作用</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i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ppt_x"/>
                                          </p:val>
                                        </p:tav>
                                        <p:tav tm="100000">
                                          <p:val>
                                            <p:strVal val="#ppt_x"/>
                                          </p:val>
                                        </p:tav>
                                      </p:tavLst>
                                    </p:anim>
                                    <p:anim calcmode="lin" valueType="num">
                                      <p:cBhvr additive="base">
                                        <p:cTn id="1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ppt_x"/>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ppt_x"/>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fill="hold"/>
                                        <p:tgtEl>
                                          <p:spTgt spid="42"/>
                                        </p:tgtEl>
                                        <p:attrNameLst>
                                          <p:attrName>ppt_x</p:attrName>
                                        </p:attrNameLst>
                                      </p:cBhvr>
                                      <p:tavLst>
                                        <p:tav tm="0">
                                          <p:val>
                                            <p:strVal val="#ppt_x"/>
                                          </p:val>
                                        </p:tav>
                                        <p:tav tm="100000">
                                          <p:val>
                                            <p:strVal val="#ppt_x"/>
                                          </p:val>
                                        </p:tav>
                                      </p:tavLst>
                                    </p:anim>
                                    <p:anim calcmode="lin" valueType="num">
                                      <p:cBhvr additive="base">
                                        <p:cTn id="61" dur="500" fill="hold"/>
                                        <p:tgtEl>
                                          <p:spTgt spid="42"/>
                                        </p:tgtEl>
                                        <p:attrNameLst>
                                          <p:attrName>ppt_y</p:attrName>
                                        </p:attrNameLst>
                                      </p:cBhvr>
                                      <p:tavLst>
                                        <p:tav tm="0">
                                          <p:val>
                                            <p:strVal val="1+#ppt_h/2"/>
                                          </p:val>
                                        </p:tav>
                                        <p:tav tm="100000">
                                          <p:val>
                                            <p:strVal val="#ppt_y"/>
                                          </p:val>
                                        </p:tav>
                                      </p:tavLst>
                                    </p:anim>
                                  </p:childTnLst>
                                </p:cTn>
                              </p:par>
                            </p:childTnLst>
                          </p:cTn>
                        </p:par>
                        <p:par>
                          <p:cTn id="62" fill="hold">
                            <p:stCondLst>
                              <p:cond delay="500"/>
                            </p:stCondLst>
                            <p:childTnLst>
                              <p:par>
                                <p:cTn id="63" presetID="4" presetClass="entr" presetSubtype="16" fill="hold"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box(in)">
                                      <p:cBhvr>
                                        <p:cTn id="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6" grpId="0"/>
      <p:bldP spid="37" grpId="0"/>
      <p:bldP spid="38" grpId="0"/>
      <p:bldP spid="39"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785900" y="284591"/>
            <a:ext cx="326243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物体的浮沉条件及应用</a:t>
            </a:r>
          </a:p>
        </p:txBody>
      </p:sp>
      <p:sp>
        <p:nvSpPr>
          <p:cNvPr id="4" name="矩形 3"/>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13" name="Rectangle 21"/>
          <p:cNvSpPr>
            <a:spLocks noChangeArrowheads="1"/>
          </p:cNvSpPr>
          <p:nvPr/>
        </p:nvSpPr>
        <p:spPr bwMode="auto">
          <a:xfrm>
            <a:off x="1268132" y="840162"/>
            <a:ext cx="3403600" cy="45720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物体浮沉条件的应用 </a:t>
            </a:r>
          </a:p>
        </p:txBody>
      </p:sp>
      <p:graphicFrame>
        <p:nvGraphicFramePr>
          <p:cNvPr id="14" name="Group 45"/>
          <p:cNvGraphicFramePr>
            <a:graphicFrameLocks noGrp="1"/>
          </p:cNvGraphicFramePr>
          <p:nvPr/>
        </p:nvGraphicFramePr>
        <p:xfrm>
          <a:off x="1012545" y="1398962"/>
          <a:ext cx="9858375" cy="4838954"/>
        </p:xfrm>
        <a:graphic>
          <a:graphicData uri="http://schemas.openxmlformats.org/drawingml/2006/table">
            <a:tbl>
              <a:tblPr/>
              <a:tblGrid>
                <a:gridCol w="1565275"/>
                <a:gridCol w="8293100"/>
              </a:tblGrid>
              <a:tr h="376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应用</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原理和特点</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6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木船</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物体的密度小于液体的密度，可以漂浮在液体的表面上，做成</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________</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的以增大可以利用的浮力</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516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轮船</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物体的密度大于液体的密度，做成</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的可以漂浮在液体的表面上，也增大了可以利用的浮力</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516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轮船载重的大小用排水量表示，排水量是指轮船按照设计要求满载货物时排开水的</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________</a:t>
                      </a:r>
                      <a:endPar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55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潜水艇</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通过水箱吸水和排水的方式改变自身</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________</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来实现上浮和下沉</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浸没时浮力不变</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endPar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51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气球</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飞艇</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靠充入密度</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空气密度的气体</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热空气、氢气、氦气等</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来工作</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67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密度计</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根据物体</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________</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时的受力平衡及阿基米德原理制成用来测定液体密度的仪器</a:t>
                      </a:r>
                      <a:endPar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密度计示数越靠下，示数越</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a:t>
                      </a:r>
                      <a:r>
                        <a:rPr kumimoji="0" lang="zh-CN" altLang="en-US"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选填“大”或“小”</a:t>
                      </a:r>
                      <a:r>
                        <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endParaRPr kumimoji="0" lang="en-US" altLang="zh-CN" sz="19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5" name="Rectangle 117"/>
          <p:cNvSpPr>
            <a:spLocks noChangeArrowheads="1"/>
          </p:cNvSpPr>
          <p:nvPr/>
        </p:nvSpPr>
        <p:spPr bwMode="auto">
          <a:xfrm>
            <a:off x="9557328" y="1732307"/>
            <a:ext cx="77457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空心 </a:t>
            </a:r>
          </a:p>
        </p:txBody>
      </p:sp>
      <p:sp>
        <p:nvSpPr>
          <p:cNvPr id="16" name="Rectangle 118"/>
          <p:cNvSpPr>
            <a:spLocks noChangeArrowheads="1"/>
          </p:cNvSpPr>
          <p:nvPr/>
        </p:nvSpPr>
        <p:spPr bwMode="auto">
          <a:xfrm>
            <a:off x="6619425" y="2411104"/>
            <a:ext cx="77457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空心 </a:t>
            </a:r>
          </a:p>
        </p:txBody>
      </p:sp>
      <p:sp>
        <p:nvSpPr>
          <p:cNvPr id="17" name="Rectangle 119"/>
          <p:cNvSpPr>
            <a:spLocks noChangeArrowheads="1"/>
          </p:cNvSpPr>
          <p:nvPr/>
        </p:nvSpPr>
        <p:spPr bwMode="auto">
          <a:xfrm>
            <a:off x="3840740" y="3375370"/>
            <a:ext cx="77457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质量 </a:t>
            </a:r>
          </a:p>
        </p:txBody>
      </p:sp>
      <p:sp>
        <p:nvSpPr>
          <p:cNvPr id="18" name="Rectangle 120"/>
          <p:cNvSpPr>
            <a:spLocks noChangeArrowheads="1"/>
          </p:cNvSpPr>
          <p:nvPr/>
        </p:nvSpPr>
        <p:spPr bwMode="auto">
          <a:xfrm>
            <a:off x="6985578" y="3777381"/>
            <a:ext cx="77457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重力 </a:t>
            </a:r>
          </a:p>
        </p:txBody>
      </p:sp>
      <p:sp>
        <p:nvSpPr>
          <p:cNvPr id="19" name="Rectangle 121"/>
          <p:cNvSpPr>
            <a:spLocks noChangeArrowheads="1"/>
          </p:cNvSpPr>
          <p:nvPr/>
        </p:nvSpPr>
        <p:spPr bwMode="auto">
          <a:xfrm>
            <a:off x="4626553" y="4589807"/>
            <a:ext cx="77457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小于 </a:t>
            </a:r>
          </a:p>
        </p:txBody>
      </p:sp>
      <p:sp>
        <p:nvSpPr>
          <p:cNvPr id="20" name="Rectangle 122"/>
          <p:cNvSpPr>
            <a:spLocks noChangeArrowheads="1"/>
          </p:cNvSpPr>
          <p:nvPr/>
        </p:nvSpPr>
        <p:spPr bwMode="auto">
          <a:xfrm>
            <a:off x="4055053" y="5161307"/>
            <a:ext cx="77457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漂浮 </a:t>
            </a:r>
          </a:p>
        </p:txBody>
      </p:sp>
      <p:sp>
        <p:nvSpPr>
          <p:cNvPr id="21" name="Rectangle 123"/>
          <p:cNvSpPr>
            <a:spLocks noChangeArrowheads="1"/>
          </p:cNvSpPr>
          <p:nvPr/>
        </p:nvSpPr>
        <p:spPr bwMode="auto">
          <a:xfrm>
            <a:off x="6912999" y="5840103"/>
            <a:ext cx="51809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大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ox(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782004" y="1760291"/>
            <a:ext cx="9240491" cy="1052660"/>
          </a:xfrm>
          <a:prstGeom prst="rect">
            <a:avLst/>
          </a:prstGeom>
          <a:noFill/>
          <a:ln w="9525">
            <a:noFill/>
            <a:miter lim="800000"/>
            <a:headEnd/>
            <a:tailEnd/>
          </a:ln>
        </p:spPr>
        <p:txBody>
          <a:bodyPr wrap="square" anchor="ctr">
            <a:spAutoFit/>
          </a:bodyPr>
          <a:lstStyle/>
          <a:p>
            <a:pPr>
              <a:lnSpc>
                <a:spcPct val="150000"/>
              </a:lnSpc>
              <a:defRPr/>
            </a:pPr>
            <a:r>
              <a:rPr lang="zh-CN" altLang="zh-CN" sz="2400" b="1" dirty="0">
                <a:solidFill>
                  <a:srgbClr val="FF0000"/>
                </a:solidFill>
                <a:latin typeface="微软雅黑" panose="020B0503020204020204" pitchFamily="34" charset="-122"/>
                <a:ea typeface="微软雅黑" panose="020B0503020204020204" pitchFamily="34" charset="-122"/>
                <a:cs typeface="Times New Roman" pitchFamily="18" charset="0"/>
              </a:rPr>
              <a:t>【</a:t>
            </a:r>
            <a:r>
              <a:rPr lang="zh-CN" altLang="en-US" sz="2400" b="1" dirty="0">
                <a:solidFill>
                  <a:srgbClr val="FF0000"/>
                </a:solidFill>
                <a:latin typeface="微软雅黑" panose="020B0503020204020204" pitchFamily="34" charset="-122"/>
                <a:ea typeface="微软雅黑" panose="020B0503020204020204" pitchFamily="34" charset="-122"/>
                <a:cs typeface="Times New Roman" pitchFamily="18" charset="0"/>
              </a:rPr>
              <a:t>例</a:t>
            </a:r>
            <a:r>
              <a:rPr lang="en-US" altLang="zh-CN" sz="2400" b="1" dirty="0">
                <a:solidFill>
                  <a:srgbClr val="FF0000"/>
                </a:solidFill>
                <a:latin typeface="微软雅黑" panose="020B0503020204020204" pitchFamily="34" charset="-122"/>
                <a:ea typeface="微软雅黑" panose="020B0503020204020204" pitchFamily="34" charset="-122"/>
                <a:cs typeface="Times New Roman" pitchFamily="18" charset="0"/>
              </a:rPr>
              <a:t>5</a:t>
            </a:r>
            <a:r>
              <a:rPr lang="en-US" altLang="zh-CN" sz="2400" b="1" dirty="0" smtClean="0">
                <a:solidFill>
                  <a:srgbClr val="FF0000"/>
                </a:solidFill>
                <a:latin typeface="微软雅黑" panose="020B0503020204020204" pitchFamily="34" charset="-122"/>
                <a:ea typeface="微软雅黑" panose="020B0503020204020204" pitchFamily="34" charset="-122"/>
                <a:cs typeface="Times New Roman" pitchFamily="18" charset="0"/>
              </a:rPr>
              <a:t>】</a:t>
            </a:r>
            <a:r>
              <a:rPr lang="zh-CN" altLang="zh-CN" sz="2400" b="1" dirty="0" smtClean="0">
                <a:solidFill>
                  <a:srgbClr val="FF0000"/>
                </a:solidFill>
                <a:latin typeface="微软雅黑" panose="020B0503020204020204" pitchFamily="34" charset="-122"/>
                <a:ea typeface="微软雅黑" panose="020B0503020204020204" pitchFamily="34" charset="-122"/>
              </a:rPr>
              <a:t>列四幅图中，其运动过程主要利用浮力来实现的是（　　）</a:t>
            </a:r>
          </a:p>
          <a:p>
            <a:pPr>
              <a:lnSpc>
                <a:spcPct val="150000"/>
              </a:lnSpc>
              <a:defRPr/>
            </a:pPr>
            <a:endParaRPr lang="en-US" altLang="zh-CN" sz="2000" dirty="0">
              <a:latin typeface="Times New Roman" pitchFamily="18" charset="0"/>
              <a:ea typeface="微软雅黑" panose="020B0503020204020204" pitchFamily="34" charset="-122"/>
              <a:cs typeface="Times New Roman" pitchFamily="18" charset="0"/>
            </a:endParaRPr>
          </a:p>
        </p:txBody>
      </p:sp>
      <p:sp>
        <p:nvSpPr>
          <p:cNvPr id="15" name="TextBox 14"/>
          <p:cNvSpPr txBox="1"/>
          <p:nvPr/>
        </p:nvSpPr>
        <p:spPr>
          <a:xfrm>
            <a:off x="10072836" y="1789043"/>
            <a:ext cx="733425" cy="584775"/>
          </a:xfrm>
          <a:prstGeom prst="rect">
            <a:avLst/>
          </a:prstGeom>
          <a:noFill/>
        </p:spPr>
        <p:txBody>
          <a:bodyPr>
            <a:spAutoFit/>
          </a:bodyPr>
          <a:lstStyle/>
          <a:p>
            <a:pPr>
              <a:defRPr/>
            </a:pPr>
            <a:r>
              <a:rPr lang="en-US" altLang="zh-CN" sz="3200" b="1" dirty="0" smtClean="0">
                <a:solidFill>
                  <a:srgbClr val="FF0000"/>
                </a:solidFill>
                <a:latin typeface="Times New Roman" pitchFamily="18" charset="0"/>
                <a:ea typeface="微软雅黑" panose="020B0503020204020204" pitchFamily="34" charset="-122"/>
                <a:cs typeface="Times New Roman" pitchFamily="18" charset="0"/>
              </a:rPr>
              <a:t>C</a:t>
            </a:r>
            <a:endParaRPr lang="zh-CN" altLang="en-US" sz="32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17415" name="Rectangle 1"/>
          <p:cNvSpPr>
            <a:spLocks noChangeArrowheads="1"/>
          </p:cNvSpPr>
          <p:nvPr/>
        </p:nvSpPr>
        <p:spPr bwMode="auto">
          <a:xfrm>
            <a:off x="1658939" y="1172518"/>
            <a:ext cx="372089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1</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浮力的利用</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326243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物体的浮沉条件及应用</a:t>
            </a:r>
          </a:p>
        </p:txBody>
      </p:sp>
      <p:sp>
        <p:nvSpPr>
          <p:cNvPr id="9" name="矩形 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53250" name="Picture 2"/>
          <p:cNvPicPr>
            <a:picLocks noChangeAspect="1" noChangeArrowheads="1"/>
          </p:cNvPicPr>
          <p:nvPr/>
        </p:nvPicPr>
        <p:blipFill>
          <a:blip r:embed="rId3" cstate="print"/>
          <a:srcRect/>
          <a:stretch>
            <a:fillRect/>
          </a:stretch>
        </p:blipFill>
        <p:spPr bwMode="auto">
          <a:xfrm>
            <a:off x="1610139" y="2569887"/>
            <a:ext cx="9168541" cy="2618338"/>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292087" y="1765743"/>
            <a:ext cx="9829800" cy="2400657"/>
          </a:xfrm>
          <a:prstGeom prst="rect">
            <a:avLst/>
          </a:prstGeom>
          <a:noFill/>
          <a:ln w="9525">
            <a:noFill/>
            <a:miter lim="800000"/>
            <a:headEnd/>
            <a:tailEnd/>
          </a:ln>
        </p:spPr>
        <p:txBody>
          <a:bodyPr wrap="square" anchor="ctr">
            <a:spAutoFit/>
          </a:bodyPr>
          <a:lstStyle/>
          <a:p>
            <a:pPr indent="457200">
              <a:lnSpc>
                <a:spcPct val="150000"/>
              </a:lnSpc>
              <a:defRPr/>
            </a:pPr>
            <a:r>
              <a:rPr lang="zh-CN" altLang="zh-CN" sz="2000" b="1" dirty="0">
                <a:latin typeface="Times New Roman" pitchFamily="18" charset="0"/>
                <a:ea typeface="微软雅黑" panose="020B0503020204020204" pitchFamily="34" charset="-122"/>
                <a:cs typeface="Times New Roman" pitchFamily="18" charset="0"/>
              </a:rPr>
              <a:t>【</a:t>
            </a:r>
            <a:r>
              <a:rPr lang="zh-CN" altLang="en-US" sz="2000" b="1" dirty="0">
                <a:latin typeface="Times New Roman" pitchFamily="18" charset="0"/>
                <a:ea typeface="微软雅黑" panose="020B0503020204020204" pitchFamily="34" charset="-122"/>
                <a:cs typeface="Times New Roman" pitchFamily="18" charset="0"/>
              </a:rPr>
              <a:t>例</a:t>
            </a:r>
            <a:r>
              <a:rPr lang="en-US" altLang="zh-CN" sz="2000" b="1" dirty="0">
                <a:latin typeface="Times New Roman" pitchFamily="18" charset="0"/>
                <a:ea typeface="微软雅黑" panose="020B0503020204020204" pitchFamily="34" charset="-122"/>
                <a:cs typeface="Times New Roman" pitchFamily="18" charset="0"/>
              </a:rPr>
              <a:t>6</a:t>
            </a:r>
            <a:r>
              <a:rPr lang="en-US" altLang="zh-CN" sz="2000" b="1" dirty="0" smtClean="0">
                <a:latin typeface="Times New Roman" pitchFamily="18" charset="0"/>
                <a:ea typeface="微软雅黑" panose="020B0503020204020204" pitchFamily="34" charset="-122"/>
                <a:cs typeface="Times New Roman" pitchFamily="18" charset="0"/>
              </a:rPr>
              <a:t>】</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遂宁）如图甲所示的圆柱形容器中装有适量的某种液体，现将密度为</a:t>
            </a:r>
            <a:r>
              <a:rPr lang="en-US" altLang="zh-CN" sz="2000" b="1" dirty="0" smtClean="0">
                <a:latin typeface="微软雅黑" panose="020B0503020204020204" pitchFamily="34" charset="-122"/>
                <a:ea typeface="微软雅黑" panose="020B0503020204020204" pitchFamily="34" charset="-122"/>
              </a:rPr>
              <a:t>0.6</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10</a:t>
            </a:r>
            <a:r>
              <a:rPr lang="en-US" altLang="zh-CN" sz="2000" b="1" baseline="30000" dirty="0" smtClean="0">
                <a:latin typeface="微软雅黑" panose="020B0503020204020204" pitchFamily="34" charset="-122"/>
                <a:ea typeface="微软雅黑" panose="020B0503020204020204" pitchFamily="34" charset="-122"/>
              </a:rPr>
              <a:t>3</a:t>
            </a:r>
            <a:r>
              <a:rPr lang="en-US" altLang="zh-CN" sz="2000" b="1" dirty="0" smtClean="0">
                <a:latin typeface="微软雅黑" panose="020B0503020204020204" pitchFamily="34" charset="-122"/>
                <a:ea typeface="微软雅黑" panose="020B0503020204020204" pitchFamily="34" charset="-122"/>
              </a:rPr>
              <a:t>kg/m</a:t>
            </a:r>
            <a:r>
              <a:rPr lang="en-US" altLang="zh-CN" sz="2000" b="1" baseline="30000"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的正方体木块</a:t>
            </a:r>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放入容器中，木块静止时露出液面的体积与浸入液体的体积之比为</a:t>
            </a:r>
            <a:r>
              <a:rPr lang="en-US" altLang="zh-CN" sz="2000" b="1"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；在木块上表面轻放一个物块</a:t>
            </a:r>
            <a:r>
              <a:rPr lang="en-US" altLang="zh-CN" sz="2000" b="1" dirty="0" smtClean="0">
                <a:latin typeface="微软雅黑" panose="020B0503020204020204" pitchFamily="34" charset="-122"/>
                <a:ea typeface="微软雅黑" panose="020B0503020204020204" pitchFamily="34" charset="-122"/>
              </a:rPr>
              <a:t>B</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V</a:t>
            </a:r>
            <a:r>
              <a:rPr lang="en-US" altLang="zh-CN" sz="2000" b="1" baseline="-25000" dirty="0" smtClean="0">
                <a:latin typeface="微软雅黑" panose="020B0503020204020204" pitchFamily="34" charset="-122"/>
                <a:ea typeface="微软雅黑" panose="020B0503020204020204" pitchFamily="34" charset="-122"/>
              </a:rPr>
              <a:t>A</a:t>
            </a:r>
            <a:r>
              <a:rPr lang="en-US" altLang="zh-CN" sz="2000" b="1" dirty="0" smtClean="0">
                <a:latin typeface="微软雅黑" panose="020B0503020204020204" pitchFamily="34" charset="-122"/>
                <a:ea typeface="微软雅黑" panose="020B0503020204020204" pitchFamily="34" charset="-122"/>
              </a:rPr>
              <a:t>=2V</a:t>
            </a:r>
            <a:r>
              <a:rPr lang="en-US" altLang="zh-CN" sz="2000" b="1" baseline="-25000" dirty="0" smtClean="0">
                <a:latin typeface="微软雅黑" panose="020B0503020204020204" pitchFamily="34" charset="-122"/>
                <a:ea typeface="微软雅黑" panose="020B0503020204020204" pitchFamily="34" charset="-122"/>
              </a:rPr>
              <a:t>B</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的上表面刚好与液面相平，如图乙所示。若将物块</a:t>
            </a:r>
            <a:r>
              <a:rPr lang="en-US" altLang="zh-CN" sz="2000" b="1" dirty="0" smtClean="0">
                <a:latin typeface="微软雅黑" panose="020B0503020204020204" pitchFamily="34" charset="-122"/>
                <a:ea typeface="微软雅黑" panose="020B0503020204020204" pitchFamily="34" charset="-122"/>
              </a:rPr>
              <a:t>B</a:t>
            </a:r>
            <a:r>
              <a:rPr lang="zh-CN" altLang="zh-CN" sz="2000" b="1" dirty="0" smtClean="0">
                <a:latin typeface="微软雅黑" panose="020B0503020204020204" pitchFamily="34" charset="-122"/>
                <a:ea typeface="微软雅黑" panose="020B0503020204020204" pitchFamily="34" charset="-122"/>
              </a:rPr>
              <a:t>单独放入此液体中，它静止时将（　　）</a:t>
            </a:r>
          </a:p>
          <a:p>
            <a:pPr indent="457200">
              <a:lnSpc>
                <a:spcPct val="150000"/>
              </a:lnSpc>
              <a:defRPr/>
            </a:pPr>
            <a:endParaRPr lang="en-US" altLang="zh-CN" sz="2000" dirty="0">
              <a:latin typeface="Times New Roman" pitchFamily="18" charset="0"/>
              <a:ea typeface="微软雅黑" panose="020B0503020204020204" pitchFamily="34" charset="-122"/>
              <a:cs typeface="Times New Roman" pitchFamily="18" charset="0"/>
            </a:endParaRPr>
          </a:p>
        </p:txBody>
      </p:sp>
      <p:sp>
        <p:nvSpPr>
          <p:cNvPr id="15" name="TextBox 14"/>
          <p:cNvSpPr txBox="1"/>
          <p:nvPr/>
        </p:nvSpPr>
        <p:spPr>
          <a:xfrm>
            <a:off x="9222221" y="3167390"/>
            <a:ext cx="773112" cy="523220"/>
          </a:xfrm>
          <a:prstGeom prst="rect">
            <a:avLst/>
          </a:prstGeom>
          <a:noFill/>
        </p:spPr>
        <p:txBody>
          <a:bodyPr>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B</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19461" name="Rectangle 1"/>
          <p:cNvSpPr>
            <a:spLocks noChangeArrowheads="1"/>
          </p:cNvSpPr>
          <p:nvPr/>
        </p:nvSpPr>
        <p:spPr bwMode="auto">
          <a:xfrm>
            <a:off x="1658939" y="1212206"/>
            <a:ext cx="522611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考查角度</a:t>
            </a:r>
            <a:r>
              <a:rPr lang="en-US" altLang="zh-CN"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2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物体浮沉条件的应用</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8" name="直接连接符 7"/>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785900" y="284591"/>
            <a:ext cx="326243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物体的浮沉条件及应用</a:t>
            </a:r>
          </a:p>
        </p:txBody>
      </p:sp>
      <p:sp>
        <p:nvSpPr>
          <p:cNvPr id="10" name="矩形 9"/>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54274" name="图片24" descr="菁优网：http://www.jyeoo.com"/>
          <p:cNvPicPr>
            <a:picLocks noChangeAspect="1" noChangeArrowheads="1"/>
          </p:cNvPicPr>
          <p:nvPr/>
        </p:nvPicPr>
        <p:blipFill>
          <a:blip r:embed="rId3" cstate="print"/>
          <a:srcRect/>
          <a:stretch>
            <a:fillRect/>
          </a:stretch>
        </p:blipFill>
        <p:spPr bwMode="auto">
          <a:xfrm>
            <a:off x="5659622" y="3984576"/>
            <a:ext cx="3026339" cy="1818860"/>
          </a:xfrm>
          <a:prstGeom prst="rect">
            <a:avLst/>
          </a:prstGeom>
          <a:noFill/>
        </p:spPr>
      </p:pic>
      <p:sp>
        <p:nvSpPr>
          <p:cNvPr id="12" name="矩形 11"/>
          <p:cNvSpPr/>
          <p:nvPr/>
        </p:nvSpPr>
        <p:spPr>
          <a:xfrm>
            <a:off x="1779004" y="3736993"/>
            <a:ext cx="2492990" cy="1884618"/>
          </a:xfrm>
          <a:prstGeom prst="rect">
            <a:avLst/>
          </a:prstGeom>
        </p:spPr>
        <p:txBody>
          <a:bodyPr wrap="none">
            <a:spAutoFit/>
          </a:bodyPr>
          <a:lstStyle/>
          <a:p>
            <a:pPr>
              <a:lnSpc>
                <a:spcPct val="150000"/>
              </a:lnSpc>
            </a:pPr>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．悬浮</a:t>
            </a:r>
            <a:r>
              <a:rPr lang="en-US" altLang="zh-CN" sz="2000" b="1" dirty="0" smtClean="0">
                <a:latin typeface="微软雅黑" panose="020B0503020204020204" pitchFamily="34" charset="-122"/>
                <a:ea typeface="微软雅黑" panose="020B0503020204020204" pitchFamily="34" charset="-122"/>
              </a:rPr>
              <a:t>	      </a:t>
            </a:r>
          </a:p>
          <a:p>
            <a:pPr>
              <a:lnSpc>
                <a:spcPct val="150000"/>
              </a:lnSpc>
            </a:pPr>
            <a:r>
              <a:rPr lang="en-US" altLang="zh-CN" sz="2000" b="1" dirty="0" smtClean="0">
                <a:latin typeface="微软雅黑" panose="020B0503020204020204" pitchFamily="34" charset="-122"/>
                <a:ea typeface="微软雅黑" panose="020B0503020204020204" pitchFamily="34" charset="-122"/>
              </a:rPr>
              <a:t>B</a:t>
            </a:r>
            <a:r>
              <a:rPr lang="zh-CN" altLang="zh-CN" sz="2000" b="1" dirty="0" smtClean="0">
                <a:latin typeface="微软雅黑" panose="020B0503020204020204" pitchFamily="34" charset="-122"/>
                <a:ea typeface="微软雅黑" panose="020B0503020204020204" pitchFamily="34" charset="-122"/>
              </a:rPr>
              <a:t>．漂浮</a:t>
            </a:r>
            <a:r>
              <a:rPr lang="en-US" altLang="zh-CN" sz="2000" b="1" dirty="0" smtClean="0">
                <a:latin typeface="微软雅黑" panose="020B0503020204020204" pitchFamily="34" charset="-122"/>
                <a:ea typeface="微软雅黑" panose="020B0503020204020204" pitchFamily="34" charset="-122"/>
              </a:rPr>
              <a:t>	</a:t>
            </a:r>
          </a:p>
          <a:p>
            <a:pPr>
              <a:lnSpc>
                <a:spcPct val="150000"/>
              </a:lnSpc>
            </a:pPr>
            <a:r>
              <a:rPr lang="en-US" altLang="zh-CN" sz="2000" b="1" dirty="0" smtClean="0">
                <a:latin typeface="微软雅黑" panose="020B0503020204020204" pitchFamily="34" charset="-122"/>
                <a:ea typeface="微软雅黑" panose="020B0503020204020204" pitchFamily="34" charset="-122"/>
              </a:rPr>
              <a:t>C</a:t>
            </a:r>
            <a:r>
              <a:rPr lang="zh-CN" altLang="zh-CN" sz="2000" b="1" dirty="0" smtClean="0">
                <a:latin typeface="微软雅黑" panose="020B0503020204020204" pitchFamily="34" charset="-122"/>
                <a:ea typeface="微软雅黑" panose="020B0503020204020204" pitchFamily="34" charset="-122"/>
              </a:rPr>
              <a:t>．沉底</a:t>
            </a:r>
            <a:r>
              <a:rPr lang="en-US" altLang="zh-CN" sz="2000" b="1" dirty="0" smtClean="0">
                <a:latin typeface="微软雅黑" panose="020B0503020204020204" pitchFamily="34" charset="-122"/>
                <a:ea typeface="微软雅黑" panose="020B0503020204020204" pitchFamily="34" charset="-122"/>
              </a:rPr>
              <a:t>	      </a:t>
            </a:r>
          </a:p>
          <a:p>
            <a:pPr>
              <a:lnSpc>
                <a:spcPct val="150000"/>
              </a:lnSpc>
            </a:pPr>
            <a:r>
              <a:rPr lang="en-US" altLang="zh-CN" sz="2000" b="1" dirty="0" smtClean="0">
                <a:latin typeface="微软雅黑" panose="020B0503020204020204" pitchFamily="34" charset="-122"/>
                <a:ea typeface="微软雅黑" panose="020B0503020204020204" pitchFamily="34" charset="-122"/>
              </a:rPr>
              <a:t>D</a:t>
            </a:r>
            <a:r>
              <a:rPr lang="zh-CN" altLang="zh-CN" sz="2000" b="1" dirty="0" smtClean="0">
                <a:latin typeface="微软雅黑" panose="020B0503020204020204" pitchFamily="34" charset="-122"/>
                <a:ea typeface="微软雅黑" panose="020B0503020204020204" pitchFamily="34" charset="-122"/>
              </a:rPr>
              <a:t>．无法判断</a:t>
            </a:r>
            <a:endParaRPr lang="zh-CN" altLang="zh-CN" sz="2000" b="1" dirty="0">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
          <p:cNvSpPr>
            <a:spLocks noChangeArrowheads="1"/>
          </p:cNvSpPr>
          <p:nvPr/>
        </p:nvSpPr>
        <p:spPr bwMode="auto">
          <a:xfrm>
            <a:off x="1535082" y="1193238"/>
            <a:ext cx="8832850" cy="1938992"/>
          </a:xfrm>
          <a:prstGeom prst="rect">
            <a:avLst/>
          </a:prstGeom>
          <a:noFill/>
          <a:ln w="9525">
            <a:noFill/>
            <a:miter lim="800000"/>
            <a:headEnd/>
            <a:tailEnd/>
          </a:ln>
        </p:spPr>
        <p:txBody>
          <a:bodyPr anchor="ctr">
            <a:spAutoFit/>
          </a:bodyPr>
          <a:lstStyle/>
          <a:p>
            <a:pPr>
              <a:lnSpc>
                <a:spcPct val="150000"/>
              </a:lnSpc>
              <a:defRPr/>
            </a:pPr>
            <a:r>
              <a:rPr lang="zh-CN" altLang="zh-CN" sz="2000" b="1" dirty="0" smtClean="0">
                <a:latin typeface="Times New Roman" pitchFamily="18" charset="0"/>
                <a:ea typeface="微软雅黑" panose="020B0503020204020204" pitchFamily="34" charset="-122"/>
                <a:cs typeface="Times New Roman" pitchFamily="18" charset="0"/>
              </a:rPr>
              <a:t>【</a:t>
            </a:r>
            <a:r>
              <a:rPr lang="zh-CN" altLang="en-US" sz="2000" b="1" dirty="0" smtClean="0">
                <a:latin typeface="Times New Roman" pitchFamily="18" charset="0"/>
                <a:ea typeface="微软雅黑" panose="020B0503020204020204" pitchFamily="34" charset="-122"/>
                <a:cs typeface="Times New Roman" pitchFamily="18" charset="0"/>
              </a:rPr>
              <a:t>例</a:t>
            </a:r>
            <a:r>
              <a:rPr lang="en-US" altLang="zh-CN" sz="2000" b="1" dirty="0" smtClean="0">
                <a:latin typeface="Times New Roman" pitchFamily="18" charset="0"/>
                <a:ea typeface="微软雅黑" panose="020B0503020204020204" pitchFamily="34" charset="-122"/>
                <a:cs typeface="Times New Roman" pitchFamily="18" charset="0"/>
              </a:rPr>
              <a:t>】</a:t>
            </a:r>
            <a:r>
              <a:rPr lang="zh-CN" altLang="zh-CN" sz="2000" b="1" dirty="0" smtClean="0">
                <a:latin typeface="微软雅黑" panose="020B0503020204020204" pitchFamily="34" charset="-122"/>
                <a:ea typeface="微软雅黑" panose="020B0503020204020204" pitchFamily="34" charset="-122"/>
              </a:rPr>
              <a:t>将一个重为</a:t>
            </a:r>
            <a:r>
              <a:rPr lang="en-US" altLang="zh-CN" sz="2000" b="1" dirty="0" smtClean="0">
                <a:latin typeface="微软雅黑" panose="020B0503020204020204" pitchFamily="34" charset="-122"/>
                <a:ea typeface="微软雅黑" panose="020B0503020204020204" pitchFamily="34" charset="-122"/>
              </a:rPr>
              <a:t>G</a:t>
            </a:r>
            <a:r>
              <a:rPr lang="zh-CN" altLang="zh-CN" sz="2000" b="1" dirty="0" smtClean="0">
                <a:latin typeface="微软雅黑" panose="020B0503020204020204" pitchFamily="34" charset="-122"/>
                <a:ea typeface="微软雅黑" panose="020B0503020204020204" pitchFamily="34" charset="-122"/>
              </a:rPr>
              <a:t>的鸡蛋放进盛有浓盐水的杯中，鸡蛋漂浮，然后逐渐向杯中加入清水，当鸡蛋下沉至杯底静止时停止加水，如图所示，图中的图象能粗略描述这个过程中浮力随时间变化关系的是（　　）</a:t>
            </a:r>
          </a:p>
          <a:p>
            <a:pPr>
              <a:lnSpc>
                <a:spcPct val="150000"/>
              </a:lnSpc>
              <a:defRPr/>
            </a:pPr>
            <a:endParaRPr lang="zh-CN" altLang="en-US" sz="2000" dirty="0">
              <a:latin typeface="Times New Roman" pitchFamily="18" charset="0"/>
              <a:ea typeface="微软雅黑" panose="020B0503020204020204" pitchFamily="34" charset="-122"/>
              <a:cs typeface="Times New Roman" pitchFamily="18" charset="0"/>
            </a:endParaRPr>
          </a:p>
        </p:txBody>
      </p:sp>
      <p:sp>
        <p:nvSpPr>
          <p:cNvPr id="24" name="TextBox 23"/>
          <p:cNvSpPr txBox="1"/>
          <p:nvPr/>
        </p:nvSpPr>
        <p:spPr>
          <a:xfrm>
            <a:off x="6718235" y="2162734"/>
            <a:ext cx="571500" cy="584775"/>
          </a:xfrm>
          <a:prstGeom prst="rect">
            <a:avLst/>
          </a:prstGeom>
          <a:noFill/>
        </p:spPr>
        <p:txBody>
          <a:bodyPr>
            <a:spAutoFit/>
          </a:bodyPr>
          <a:lstStyle/>
          <a:p>
            <a:pPr>
              <a:defRPr/>
            </a:pPr>
            <a:r>
              <a:rPr lang="en-US" altLang="zh-CN" sz="3200" b="1" dirty="0" smtClean="0">
                <a:solidFill>
                  <a:srgbClr val="FF0000"/>
                </a:solidFill>
                <a:latin typeface="Times New Roman" pitchFamily="18" charset="0"/>
                <a:ea typeface="微软雅黑" panose="020B0503020204020204" pitchFamily="34" charset="-122"/>
                <a:cs typeface="Times New Roman" pitchFamily="18" charset="0"/>
              </a:rPr>
              <a:t>C</a:t>
            </a:r>
            <a:endParaRPr lang="zh-CN" altLang="en-US" sz="3200" b="1" dirty="0">
              <a:solidFill>
                <a:srgbClr val="FF0000"/>
              </a:solidFill>
              <a:latin typeface="Times New Roman" pitchFamily="18" charset="0"/>
              <a:ea typeface="微软雅黑" panose="020B0503020204020204" pitchFamily="34" charset="-122"/>
              <a:cs typeface="Times New Roman" pitchFamily="18" charset="0"/>
            </a:endParaRPr>
          </a:p>
        </p:txBody>
      </p:sp>
      <p:cxnSp>
        <p:nvCxnSpPr>
          <p:cNvPr id="11" name="直接连接符 10"/>
          <p:cNvCxnSpPr/>
          <p:nvPr>
            <p:custDataLst>
              <p:tags r:id="rId1"/>
            </p:custDataLst>
          </p:nvPr>
        </p:nvCxnSpPr>
        <p:spPr>
          <a:xfrm>
            <a:off x="0" y="786039"/>
            <a:ext cx="12204000" cy="0"/>
          </a:xfrm>
          <a:prstGeom prst="line">
            <a:avLst/>
          </a:prstGeom>
          <a:ln w="57150">
            <a:solidFill>
              <a:srgbClr val="FF930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204541" y="26163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利用数学图象分析浮力题</a:t>
            </a:r>
          </a:p>
        </p:txBody>
      </p:sp>
      <p:sp>
        <p:nvSpPr>
          <p:cNvPr id="13" name="矩形 12"/>
          <p:cNvSpPr/>
          <p:nvPr/>
        </p:nvSpPr>
        <p:spPr>
          <a:xfrm>
            <a:off x="358594" y="261631"/>
            <a:ext cx="1627369" cy="523220"/>
          </a:xfrm>
          <a:prstGeom prst="rect">
            <a:avLst/>
          </a:prstGeom>
        </p:spPr>
        <p:txBody>
          <a:bodyPr wrap="none">
            <a:spAutoFit/>
          </a:bodyPr>
          <a:lstStyle/>
          <a:p>
            <a:r>
              <a:rPr lang="zh-CN" altLang="en-US" sz="2800" b="1" dirty="0" smtClean="0">
                <a:solidFill>
                  <a:srgbClr val="EE8640"/>
                </a:solidFill>
                <a:latin typeface="方正流行体简体" panose="03000509000000000000" pitchFamily="65" charset="-122"/>
                <a:ea typeface="方正流行体简体" panose="03000509000000000000" pitchFamily="65" charset="-122"/>
                <a:sym typeface="黑体" panose="02010609060101010101" pitchFamily="49" charset="-122"/>
              </a:rPr>
              <a:t>拓展提升</a:t>
            </a:r>
            <a:endParaRPr lang="zh-CN" altLang="en-US" sz="2800" dirty="0">
              <a:solidFill>
                <a:srgbClr val="EE8640"/>
              </a:solidFill>
              <a:latin typeface="方正流行体简体" panose="03000509000000000000" pitchFamily="65" charset="-122"/>
              <a:ea typeface="方正流行体简体" panose="03000509000000000000" pitchFamily="65" charset="-122"/>
            </a:endParaRPr>
          </a:p>
        </p:txBody>
      </p:sp>
      <p:pic>
        <p:nvPicPr>
          <p:cNvPr id="56322" name="Picture 2"/>
          <p:cNvPicPr>
            <a:picLocks noChangeAspect="1" noChangeArrowheads="1"/>
          </p:cNvPicPr>
          <p:nvPr/>
        </p:nvPicPr>
        <p:blipFill>
          <a:blip r:embed="rId3" cstate="print"/>
          <a:srcRect/>
          <a:stretch>
            <a:fillRect/>
          </a:stretch>
        </p:blipFill>
        <p:spPr bwMode="auto">
          <a:xfrm>
            <a:off x="1461053" y="2964346"/>
            <a:ext cx="9253330" cy="2204001"/>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p:cNvSpPr>
            <a:spLocks noChangeArrowheads="1"/>
          </p:cNvSpPr>
          <p:nvPr/>
        </p:nvSpPr>
        <p:spPr bwMode="auto">
          <a:xfrm>
            <a:off x="1321905" y="1893689"/>
            <a:ext cx="9452113" cy="4524315"/>
          </a:xfrm>
          <a:prstGeom prst="rect">
            <a:avLst/>
          </a:prstGeom>
          <a:noFill/>
          <a:ln w="28575">
            <a:solidFill>
              <a:srgbClr val="C00000"/>
            </a:solidFill>
            <a:miter lim="800000"/>
          </a:ln>
        </p:spPr>
        <p:txBody>
          <a:bodyPr wrap="square">
            <a:spAutoFit/>
          </a:bodyPr>
          <a:lstStyle/>
          <a:p>
            <a:pPr marL="252000" indent="457200" algn="just" eaLnBrk="0" hangingPunct="0">
              <a:lnSpc>
                <a:spcPct val="150000"/>
              </a:lnSpc>
              <a:defRPr/>
            </a:pPr>
            <a:r>
              <a:rPr lang="zh-CN" altLang="en-US" sz="2400" b="1" dirty="0" smtClean="0">
                <a:ea typeface="微软雅黑" panose="020B0503020204020204" pitchFamily="34" charset="-122"/>
              </a:rPr>
              <a:t>解题时注意找物理量，分析问题时要注意控制变量法：物理学中对于多因素（多变量）的问题，常常采用控制因素（变量）的方法，把多因素的问题变成多个单因素的问题。每一次只改变其中的某一个因素，而控制其余几个因素不变，从而研究被改变的这个因素对事物的影响，分别加以研究，最后再综合解决，这种方法叫控制变量法。它是科学探究中的重要思想方法，广泛地运用在各种科学探索和科学实验研究之中。</a:t>
            </a:r>
            <a:endParaRPr lang="zh-CN" altLang="en-US" sz="2000" b="1" dirty="0" smtClean="0">
              <a:ea typeface="微软雅黑" panose="020B0503020204020204" pitchFamily="34" charset="-122"/>
            </a:endParaRPr>
          </a:p>
          <a:p>
            <a:pPr marL="252000" indent="457200" algn="just" eaLnBrk="0" hangingPunct="0">
              <a:lnSpc>
                <a:spcPct val="200000"/>
              </a:lnSpc>
              <a:defRPr/>
            </a:pPr>
            <a:endParaRPr lang="zh-CN" altLang="en-US" b="1" dirty="0">
              <a:latin typeface="Times New Roman" pitchFamily="18" charset="0"/>
              <a:ea typeface="微软雅黑" panose="020B0503020204020204" pitchFamily="34" charset="-122"/>
              <a:cs typeface="Times New Roman" pitchFamily="18" charset="0"/>
            </a:endParaRPr>
          </a:p>
        </p:txBody>
      </p:sp>
      <p:sp>
        <p:nvSpPr>
          <p:cNvPr id="17" name="矩形 16"/>
          <p:cNvSpPr/>
          <p:nvPr/>
        </p:nvSpPr>
        <p:spPr>
          <a:xfrm>
            <a:off x="1502416" y="1274322"/>
            <a:ext cx="1723549" cy="499624"/>
          </a:xfrm>
          <a:prstGeom prst="rect">
            <a:avLst/>
          </a:prstGeom>
        </p:spPr>
        <p:txBody>
          <a:bodyPr wrap="none">
            <a:spAutoFit/>
          </a:bodyPr>
          <a:lstStyle/>
          <a:p>
            <a:pPr algn="ctr">
              <a:lnSpc>
                <a:spcPct val="150000"/>
              </a:lnSpc>
              <a:defRPr/>
            </a:pP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方法点拨</a:t>
            </a:r>
            <a:r>
              <a:rPr lang="en-US" altLang="zh-CN" sz="2000" b="1" dirty="0">
                <a:solidFill>
                  <a:srgbClr val="C00000"/>
                </a:solidFill>
                <a:latin typeface="微软雅黑" panose="020B0503020204020204" pitchFamily="34" charset="-122"/>
                <a:ea typeface="微软雅黑" panose="020B0503020204020204" pitchFamily="34" charset="-122"/>
              </a:rPr>
              <a:t>】</a:t>
            </a:r>
          </a:p>
        </p:txBody>
      </p:sp>
      <p:cxnSp>
        <p:nvCxnSpPr>
          <p:cNvPr id="4" name="直接连接符 3"/>
          <p:cNvCxnSpPr/>
          <p:nvPr>
            <p:custDataLst>
              <p:tags r:id="rId1"/>
            </p:custDataLst>
          </p:nvPr>
        </p:nvCxnSpPr>
        <p:spPr>
          <a:xfrm>
            <a:off x="0" y="786039"/>
            <a:ext cx="12204000" cy="0"/>
          </a:xfrm>
          <a:prstGeom prst="line">
            <a:avLst/>
          </a:prstGeom>
          <a:ln w="57150">
            <a:solidFill>
              <a:srgbClr val="EE8640"/>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204541" y="26163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利用数学图象分析浮力题</a:t>
            </a:r>
          </a:p>
        </p:txBody>
      </p:sp>
      <p:sp>
        <p:nvSpPr>
          <p:cNvPr id="6" name="矩形 5"/>
          <p:cNvSpPr/>
          <p:nvPr/>
        </p:nvSpPr>
        <p:spPr>
          <a:xfrm>
            <a:off x="358594" y="261631"/>
            <a:ext cx="1627369" cy="523220"/>
          </a:xfrm>
          <a:prstGeom prst="rect">
            <a:avLst/>
          </a:prstGeom>
        </p:spPr>
        <p:txBody>
          <a:bodyPr wrap="none">
            <a:spAutoFit/>
          </a:bodyPr>
          <a:lstStyle/>
          <a:p>
            <a:r>
              <a:rPr lang="zh-CN" altLang="en-US" sz="2800" b="1" dirty="0" smtClean="0">
                <a:solidFill>
                  <a:schemeClr val="accent2"/>
                </a:solidFill>
                <a:latin typeface="方正流行体简体" panose="03000509000000000000" pitchFamily="65" charset="-122"/>
                <a:ea typeface="方正流行体简体" panose="03000509000000000000" pitchFamily="65" charset="-122"/>
                <a:sym typeface="黑体" panose="02010609060101010101" pitchFamily="49" charset="-122"/>
              </a:rPr>
              <a:t>拓展提升</a:t>
            </a:r>
            <a:endParaRPr lang="zh-CN" altLang="en-US" sz="2800" dirty="0">
              <a:solidFill>
                <a:schemeClr val="accent2"/>
              </a:solidFill>
              <a:latin typeface="方正流行体简体" panose="03000509000000000000" pitchFamily="65" charset="-122"/>
              <a:ea typeface="方正流行体简体" panose="03000509000000000000" pitchFamily="65"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
          <p:cNvSpPr>
            <a:spLocks noChangeArrowheads="1"/>
          </p:cNvSpPr>
          <p:nvPr/>
        </p:nvSpPr>
        <p:spPr bwMode="auto">
          <a:xfrm>
            <a:off x="984268" y="1027184"/>
            <a:ext cx="160973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dirty="0" smtClean="0">
                <a:solidFill>
                  <a:srgbClr val="C00000"/>
                </a:solidFill>
                <a:latin typeface="黑体" panose="02010609060101010101" pitchFamily="49" charset="-122"/>
                <a:ea typeface="微软雅黑" panose="020B0503020204020204" pitchFamily="34" charset="-122"/>
                <a:cs typeface="Times New Roman" panose="02020603050405020304" pitchFamily="18" charset="0"/>
              </a:rPr>
              <a:t>举一反三 </a:t>
            </a:r>
            <a:endParaRPr lang="en-US" altLang="zh-CN" sz="2000" b="1" dirty="0">
              <a:solidFill>
                <a:srgbClr val="C00000"/>
              </a:solidFill>
              <a:ea typeface="微软雅黑" panose="020B0503020204020204" pitchFamily="34" charset="-122"/>
            </a:endParaRPr>
          </a:p>
        </p:txBody>
      </p:sp>
      <p:sp>
        <p:nvSpPr>
          <p:cNvPr id="5125" name="Rectangle 2"/>
          <p:cNvSpPr>
            <a:spLocks noChangeArrowheads="1"/>
          </p:cNvSpPr>
          <p:nvPr/>
        </p:nvSpPr>
        <p:spPr bwMode="auto">
          <a:xfrm>
            <a:off x="1342536" y="1310125"/>
            <a:ext cx="9552643" cy="2400657"/>
          </a:xfrm>
          <a:prstGeom prst="rect">
            <a:avLst/>
          </a:prstGeom>
          <a:noFill/>
          <a:ln w="9525">
            <a:noFill/>
            <a:miter lim="800000"/>
            <a:headEnd/>
            <a:tailEnd/>
          </a:ln>
        </p:spPr>
        <p:txBody>
          <a:bodyPr wrap="square" anchor="ctr">
            <a:spAutoFit/>
          </a:bodyPr>
          <a:lstStyle/>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十堰）将一底面积为</a:t>
            </a:r>
            <a:r>
              <a:rPr lang="en-US" altLang="zh-CN" sz="2000" b="1" dirty="0" smtClean="0">
                <a:latin typeface="微软雅黑" panose="020B0503020204020204" pitchFamily="34" charset="-122"/>
                <a:ea typeface="微软雅黑" panose="020B0503020204020204" pitchFamily="34" charset="-122"/>
              </a:rPr>
              <a:t>0.01m</a:t>
            </a:r>
            <a:r>
              <a:rPr lang="en-US" altLang="zh-CN" sz="2000" b="1" baseline="30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的长方体木块用细线栓在一个空容器的底部，然后向容器中缓慢加水直到木块上表面与液面相平，如图甲所示，在此整个过程中，木块底部受到水的压强随容器中水的深度的变化如图乙所示，则木块所受到的最大浮力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N</a:t>
            </a:r>
            <a:r>
              <a:rPr lang="zh-CN" altLang="zh-CN" sz="2000" b="1" dirty="0" smtClean="0">
                <a:latin typeface="微软雅黑" panose="020B0503020204020204" pitchFamily="34" charset="-122"/>
                <a:ea typeface="微软雅黑" panose="020B0503020204020204" pitchFamily="34" charset="-122"/>
              </a:rPr>
              <a:t>，木块重力为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N</a:t>
            </a:r>
            <a:r>
              <a:rPr lang="zh-CN" altLang="zh-CN" sz="2000" b="1" dirty="0" smtClean="0">
                <a:latin typeface="微软雅黑" panose="020B0503020204020204" pitchFamily="34" charset="-122"/>
                <a:ea typeface="微软雅黑" panose="020B0503020204020204" pitchFamily="34" charset="-122"/>
              </a:rPr>
              <a:t>，细线对木块的最大拉力为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N</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g</a:t>
            </a:r>
            <a:r>
              <a:rPr lang="zh-CN" altLang="zh-CN" sz="2000" b="1" dirty="0" smtClean="0">
                <a:latin typeface="微软雅黑" panose="020B0503020204020204" pitchFamily="34" charset="-122"/>
                <a:ea typeface="微软雅黑" panose="020B0503020204020204" pitchFamily="34" charset="-122"/>
              </a:rPr>
              <a:t>取</a:t>
            </a:r>
            <a:r>
              <a:rPr lang="en-US" altLang="zh-CN" sz="2000" b="1" dirty="0" smtClean="0">
                <a:latin typeface="微软雅黑" panose="020B0503020204020204" pitchFamily="34" charset="-122"/>
                <a:ea typeface="微软雅黑" panose="020B0503020204020204" pitchFamily="34" charset="-122"/>
              </a:rPr>
              <a:t>10Nkg</a:t>
            </a:r>
            <a:r>
              <a:rPr lang="zh-CN" altLang="zh-CN" sz="2000" b="1" dirty="0" smtClean="0">
                <a:latin typeface="微软雅黑" panose="020B0503020204020204" pitchFamily="34" charset="-122"/>
                <a:ea typeface="微软雅黑" panose="020B0503020204020204" pitchFamily="34" charset="-122"/>
              </a:rPr>
              <a:t>）</a:t>
            </a:r>
            <a:endParaRPr lang="zh-CN" altLang="zh-CN" sz="2000" b="1" dirty="0">
              <a:latin typeface="微软雅黑" panose="020B0503020204020204" pitchFamily="34" charset="-122"/>
              <a:ea typeface="微软雅黑" panose="020B0503020204020204" pitchFamily="34" charset="-122"/>
            </a:endParaRPr>
          </a:p>
        </p:txBody>
      </p:sp>
      <p:sp>
        <p:nvSpPr>
          <p:cNvPr id="23" name="TextBox 22"/>
          <p:cNvSpPr txBox="1"/>
          <p:nvPr/>
        </p:nvSpPr>
        <p:spPr>
          <a:xfrm>
            <a:off x="2406296" y="2663703"/>
            <a:ext cx="774226" cy="523220"/>
          </a:xfrm>
          <a:prstGeom prst="rect">
            <a:avLst/>
          </a:prstGeom>
          <a:noFill/>
        </p:spPr>
        <p:txBody>
          <a:bodyPr wrap="square">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15</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cxnSp>
        <p:nvCxnSpPr>
          <p:cNvPr id="6" name="直接连接符 5"/>
          <p:cNvCxnSpPr/>
          <p:nvPr>
            <p:custDataLst>
              <p:tags r:id="rId1"/>
            </p:custDataLst>
          </p:nvPr>
        </p:nvCxnSpPr>
        <p:spPr>
          <a:xfrm>
            <a:off x="0" y="786039"/>
            <a:ext cx="12204000" cy="0"/>
          </a:xfrm>
          <a:prstGeom prst="line">
            <a:avLst/>
          </a:prstGeom>
          <a:ln w="57150">
            <a:solidFill>
              <a:srgbClr val="EE864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04541" y="26163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利用数学图象分析浮力题</a:t>
            </a:r>
          </a:p>
        </p:txBody>
      </p:sp>
      <p:sp>
        <p:nvSpPr>
          <p:cNvPr id="8" name="矩形 7"/>
          <p:cNvSpPr/>
          <p:nvPr/>
        </p:nvSpPr>
        <p:spPr>
          <a:xfrm>
            <a:off x="358594" y="261631"/>
            <a:ext cx="1627369" cy="523220"/>
          </a:xfrm>
          <a:prstGeom prst="rect">
            <a:avLst/>
          </a:prstGeom>
        </p:spPr>
        <p:txBody>
          <a:bodyPr wrap="none">
            <a:spAutoFit/>
          </a:bodyPr>
          <a:lstStyle/>
          <a:p>
            <a:r>
              <a:rPr lang="zh-CN" altLang="en-US" sz="2800" b="1" dirty="0" smtClean="0">
                <a:solidFill>
                  <a:schemeClr val="accent2"/>
                </a:solidFill>
                <a:latin typeface="方正流行体简体" panose="03000509000000000000" pitchFamily="65" charset="-122"/>
                <a:ea typeface="方正流行体简体" panose="03000509000000000000" pitchFamily="65" charset="-122"/>
                <a:sym typeface="黑体" panose="02010609060101010101" pitchFamily="49" charset="-122"/>
              </a:rPr>
              <a:t>拓展提升</a:t>
            </a:r>
            <a:endParaRPr lang="zh-CN" altLang="en-US" sz="2800" dirty="0">
              <a:solidFill>
                <a:schemeClr val="accent2"/>
              </a:solidFill>
              <a:latin typeface="方正流行体简体" panose="03000509000000000000" pitchFamily="65" charset="-122"/>
              <a:ea typeface="方正流行体简体" panose="03000509000000000000" pitchFamily="65" charset="-122"/>
            </a:endParaRPr>
          </a:p>
        </p:txBody>
      </p:sp>
      <p:pic>
        <p:nvPicPr>
          <p:cNvPr id="58370" name="图片24" descr="菁优网：http://www.jyeoo.com"/>
          <p:cNvPicPr>
            <a:picLocks noChangeAspect="1" noChangeArrowheads="1"/>
          </p:cNvPicPr>
          <p:nvPr/>
        </p:nvPicPr>
        <p:blipFill>
          <a:blip r:embed="rId3" cstate="print"/>
          <a:srcRect/>
          <a:stretch>
            <a:fillRect/>
          </a:stretch>
        </p:blipFill>
        <p:spPr bwMode="auto">
          <a:xfrm>
            <a:off x="3826565" y="3548269"/>
            <a:ext cx="3945835" cy="2321079"/>
          </a:xfrm>
          <a:prstGeom prst="rect">
            <a:avLst/>
          </a:prstGeom>
          <a:noFill/>
        </p:spPr>
      </p:pic>
      <p:sp>
        <p:nvSpPr>
          <p:cNvPr id="10" name="TextBox 9"/>
          <p:cNvSpPr txBox="1"/>
          <p:nvPr/>
        </p:nvSpPr>
        <p:spPr>
          <a:xfrm>
            <a:off x="5060043" y="2673642"/>
            <a:ext cx="774226" cy="523220"/>
          </a:xfrm>
          <a:prstGeom prst="rect">
            <a:avLst/>
          </a:prstGeom>
          <a:noFill/>
        </p:spPr>
        <p:txBody>
          <a:bodyPr wrap="square">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9</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11" name="TextBox 10"/>
          <p:cNvSpPr txBox="1"/>
          <p:nvPr/>
        </p:nvSpPr>
        <p:spPr>
          <a:xfrm>
            <a:off x="9105268" y="2693520"/>
            <a:ext cx="774226" cy="523220"/>
          </a:xfrm>
          <a:prstGeom prst="rect">
            <a:avLst/>
          </a:prstGeom>
          <a:noFill/>
        </p:spPr>
        <p:txBody>
          <a:bodyPr wrap="square">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6</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4" name="直接连接符 143"/>
          <p:cNvCxnSpPr/>
          <p:nvPr>
            <p:custDataLst>
              <p:tags r:id="rId3"/>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785900" y="284591"/>
            <a:ext cx="80021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浮力</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8" name="矩形 7"/>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6" name="Rectangle 84"/>
          <p:cNvSpPr>
            <a:spLocks noChangeArrowheads="1"/>
          </p:cNvSpPr>
          <p:nvPr/>
        </p:nvSpPr>
        <p:spPr bwMode="auto">
          <a:xfrm>
            <a:off x="1454057" y="1067640"/>
            <a:ext cx="1268412" cy="46037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a:solidFill>
                  <a:schemeClr val="folHlink"/>
                </a:solidFill>
                <a:latin typeface="黑体" pitchFamily="49" charset="-122"/>
                <a:ea typeface="黑体" pitchFamily="49" charset="-122"/>
              </a:rPr>
              <a:t>　浮力 </a:t>
            </a:r>
          </a:p>
        </p:txBody>
      </p:sp>
      <p:grpSp>
        <p:nvGrpSpPr>
          <p:cNvPr id="9" name="Group 142"/>
          <p:cNvGrpSpPr>
            <a:grpSpLocks/>
          </p:cNvGrpSpPr>
          <p:nvPr/>
        </p:nvGrpSpPr>
        <p:grpSpPr bwMode="auto">
          <a:xfrm>
            <a:off x="958757" y="1628027"/>
            <a:ext cx="9944100" cy="3525838"/>
            <a:chOff x="249" y="1389"/>
            <a:chExt cx="5216" cy="2344"/>
          </a:xfrm>
        </p:grpSpPr>
        <p:sp>
          <p:nvSpPr>
            <p:cNvPr id="10" name="Rectangle 103"/>
            <p:cNvSpPr>
              <a:spLocks noChangeArrowheads="1"/>
            </p:cNvSpPr>
            <p:nvPr/>
          </p:nvSpPr>
          <p:spPr bwMode="auto">
            <a:xfrm>
              <a:off x="975" y="3446"/>
              <a:ext cx="4490" cy="287"/>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　</a:t>
              </a:r>
              <a:r>
                <a:rPr lang="en-US" altLang="zh-CN" sz="2400" b="1" dirty="0">
                  <a:latin typeface="微软雅黑" panose="020B0503020204020204" pitchFamily="34" charset="-122"/>
                  <a:ea typeface="微软雅黑" panose="020B0503020204020204" pitchFamily="34" charset="-122"/>
                  <a:cs typeface="Times New Roman" pitchFamily="18" charset="0"/>
                </a:rPr>
                <a:t>____________</a:t>
              </a:r>
              <a:endParaRPr lang="en-US" altLang="zh-CN" sz="2400" b="1" dirty="0">
                <a:latin typeface="微软雅黑" panose="020B0503020204020204" pitchFamily="34" charset="-122"/>
                <a:ea typeface="微软雅黑" panose="020B0503020204020204" pitchFamily="34" charset="-122"/>
              </a:endParaRPr>
            </a:p>
          </p:txBody>
        </p:sp>
        <p:sp>
          <p:nvSpPr>
            <p:cNvPr id="11" name="Rectangle 102"/>
            <p:cNvSpPr>
              <a:spLocks noChangeArrowheads="1"/>
            </p:cNvSpPr>
            <p:nvPr/>
          </p:nvSpPr>
          <p:spPr bwMode="auto">
            <a:xfrm>
              <a:off x="249" y="3446"/>
              <a:ext cx="726" cy="287"/>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方向</a:t>
              </a:r>
              <a:endParaRPr lang="zh-CN" altLang="en-US" sz="2400" b="1" dirty="0">
                <a:latin typeface="微软雅黑" panose="020B0503020204020204" pitchFamily="34" charset="-122"/>
                <a:ea typeface="微软雅黑" panose="020B0503020204020204" pitchFamily="34" charset="-122"/>
              </a:endParaRPr>
            </a:p>
          </p:txBody>
        </p:sp>
        <p:sp>
          <p:nvSpPr>
            <p:cNvPr id="12" name="Rectangle 101"/>
            <p:cNvSpPr>
              <a:spLocks noChangeArrowheads="1"/>
            </p:cNvSpPr>
            <p:nvPr/>
          </p:nvSpPr>
          <p:spPr bwMode="auto">
            <a:xfrm>
              <a:off x="975" y="3159"/>
              <a:ext cx="4490" cy="287"/>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　</a:t>
              </a:r>
              <a:r>
                <a:rPr lang="en-US" altLang="zh-CN" sz="2400" b="1" i="1" dirty="0">
                  <a:latin typeface="微软雅黑" panose="020B0503020204020204" pitchFamily="34" charset="-122"/>
                  <a:ea typeface="微软雅黑" panose="020B0503020204020204" pitchFamily="34" charset="-122"/>
                  <a:cs typeface="Times New Roman" pitchFamily="18" charset="0"/>
                </a:rPr>
                <a:t>F</a:t>
              </a:r>
              <a:r>
                <a:rPr lang="zh-CN" altLang="en-US" sz="2400" b="1" baseline="-30000" dirty="0">
                  <a:latin typeface="微软雅黑" panose="020B0503020204020204" pitchFamily="34" charset="-122"/>
                  <a:ea typeface="微软雅黑" panose="020B0503020204020204" pitchFamily="34" charset="-122"/>
                  <a:cs typeface="Times New Roman" pitchFamily="18" charset="0"/>
                </a:rPr>
                <a:t>浮</a:t>
              </a:r>
              <a:r>
                <a:rPr lang="zh-CN" altLang="en-US" sz="2400" b="1" dirty="0">
                  <a:latin typeface="微软雅黑" panose="020B0503020204020204" pitchFamily="34" charset="-122"/>
                  <a:ea typeface="微软雅黑" panose="020B0503020204020204" pitchFamily="34" charset="-122"/>
                  <a:cs typeface="Times New Roman" pitchFamily="18" charset="0"/>
                </a:rPr>
                <a:t>＝</a:t>
              </a:r>
              <a:r>
                <a:rPr lang="en-US" altLang="zh-CN" sz="2400" b="1" dirty="0">
                  <a:latin typeface="微软雅黑" panose="020B0503020204020204" pitchFamily="34" charset="-122"/>
                  <a:ea typeface="微软雅黑" panose="020B0503020204020204" pitchFamily="34" charset="-122"/>
                  <a:cs typeface="Times New Roman" pitchFamily="18" charset="0"/>
                </a:rPr>
                <a:t>____________</a:t>
              </a:r>
              <a:endParaRPr lang="en-US" altLang="zh-CN" sz="2400" b="1" dirty="0">
                <a:latin typeface="微软雅黑" panose="020B0503020204020204" pitchFamily="34" charset="-122"/>
                <a:ea typeface="微软雅黑" panose="020B0503020204020204" pitchFamily="34" charset="-122"/>
              </a:endParaRPr>
            </a:p>
          </p:txBody>
        </p:sp>
        <p:sp>
          <p:nvSpPr>
            <p:cNvPr id="13" name="Rectangle 100"/>
            <p:cNvSpPr>
              <a:spLocks noChangeArrowheads="1"/>
            </p:cNvSpPr>
            <p:nvPr/>
          </p:nvSpPr>
          <p:spPr bwMode="auto">
            <a:xfrm>
              <a:off x="249" y="3159"/>
              <a:ext cx="726" cy="287"/>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公式</a:t>
              </a:r>
              <a:endParaRPr lang="zh-CN" altLang="en-US" sz="2400" b="1" dirty="0">
                <a:latin typeface="微软雅黑" panose="020B0503020204020204" pitchFamily="34" charset="-122"/>
                <a:ea typeface="微软雅黑" panose="020B0503020204020204" pitchFamily="34" charset="-122"/>
              </a:endParaRPr>
            </a:p>
          </p:txBody>
        </p:sp>
        <p:sp>
          <p:nvSpPr>
            <p:cNvPr id="14" name="Rectangle 99"/>
            <p:cNvSpPr>
              <a:spLocks noChangeArrowheads="1"/>
            </p:cNvSpPr>
            <p:nvPr/>
          </p:nvSpPr>
          <p:spPr bwMode="auto">
            <a:xfrm>
              <a:off x="975" y="1906"/>
              <a:ext cx="4490" cy="1253"/>
            </a:xfrm>
            <a:prstGeom prst="rect">
              <a:avLst/>
            </a:prstGeom>
            <a:noFill/>
            <a:ln w="9525" algn="ctr">
              <a:noFill/>
              <a:miter lim="800000"/>
              <a:headEnd/>
              <a:tailEnd/>
            </a:ln>
          </p:spPr>
          <p:txBody>
            <a:bodyPr anchor="ctr"/>
            <a:lstStyle/>
            <a:p>
              <a:pP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如图所示，液体</a:t>
              </a:r>
              <a:r>
                <a:rPr lang="en-US"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气体</a:t>
              </a:r>
              <a:r>
                <a:rPr lang="en-US"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对物体上、</a:t>
              </a:r>
            </a:p>
            <a:p>
              <a:pP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下表面的压力不相等，并且向上</a:t>
              </a:r>
            </a:p>
            <a:p>
              <a:pP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的压力</a:t>
              </a:r>
              <a:r>
                <a:rPr lang="en-US" altLang="zh-CN" sz="2400" b="1" dirty="0">
                  <a:latin typeface="微软雅黑" panose="020B0503020204020204" pitchFamily="34" charset="-122"/>
                  <a:ea typeface="微软雅黑" panose="020B0503020204020204" pitchFamily="34" charset="-122"/>
                  <a:cs typeface="Times New Roman" pitchFamily="18" charset="0"/>
                </a:rPr>
                <a:t>______</a:t>
              </a:r>
              <a:r>
                <a:rPr lang="zh-CN" altLang="en-US" sz="2400" b="1" dirty="0">
                  <a:latin typeface="微软雅黑" panose="020B0503020204020204" pitchFamily="34" charset="-122"/>
                  <a:ea typeface="微软雅黑" panose="020B0503020204020204" pitchFamily="34" charset="-122"/>
                  <a:cs typeface="Times New Roman" pitchFamily="18" charset="0"/>
                </a:rPr>
                <a:t>向下的压力，</a:t>
              </a:r>
            </a:p>
            <a:p>
              <a:pPr eaLnBrk="0" hangingPunct="0">
                <a:buFont typeface="Arial" charset="0"/>
                <a:buNone/>
              </a:pPr>
              <a:r>
                <a:rPr lang="en-US" altLang="zh-CN" sz="2400" b="1" dirty="0">
                  <a:latin typeface="微软雅黑" panose="020B0503020204020204" pitchFamily="34" charset="-122"/>
                  <a:ea typeface="微软雅黑" panose="020B0503020204020204" pitchFamily="34" charset="-122"/>
                  <a:cs typeface="Times New Roman" pitchFamily="18" charset="0"/>
                </a:rPr>
                <a:t>______________</a:t>
              </a:r>
              <a:r>
                <a:rPr lang="zh-CN" altLang="en-US" sz="2400" b="1" dirty="0">
                  <a:latin typeface="微软雅黑" panose="020B0503020204020204" pitchFamily="34" charset="-122"/>
                  <a:ea typeface="微软雅黑" panose="020B0503020204020204" pitchFamily="34" charset="-122"/>
                  <a:cs typeface="Times New Roman" pitchFamily="18" charset="0"/>
                </a:rPr>
                <a:t>即为浮力</a:t>
              </a:r>
              <a:endParaRPr lang="zh-CN" altLang="en-US" sz="2400" b="1" dirty="0">
                <a:latin typeface="微软雅黑" panose="020B0503020204020204" pitchFamily="34" charset="-122"/>
                <a:ea typeface="微软雅黑" panose="020B0503020204020204" pitchFamily="34" charset="-122"/>
              </a:endParaRPr>
            </a:p>
          </p:txBody>
        </p:sp>
        <p:sp>
          <p:nvSpPr>
            <p:cNvPr id="15" name="Rectangle 98"/>
            <p:cNvSpPr>
              <a:spLocks noChangeArrowheads="1"/>
            </p:cNvSpPr>
            <p:nvPr/>
          </p:nvSpPr>
          <p:spPr bwMode="auto">
            <a:xfrm>
              <a:off x="249" y="1906"/>
              <a:ext cx="726" cy="1253"/>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产生</a:t>
              </a:r>
              <a:endParaRPr lang="zh-CN" altLang="en-US" sz="2400" b="1" dirty="0">
                <a:latin typeface="微软雅黑" panose="020B0503020204020204" pitchFamily="34" charset="-122"/>
                <a:ea typeface="微软雅黑" panose="020B0503020204020204" pitchFamily="34" charset="-122"/>
              </a:endParaRPr>
            </a:p>
            <a:p>
              <a:pPr algn="ctr" eaLnBrk="0" hangingPunct="0"/>
              <a:r>
                <a:rPr lang="zh-CN" altLang="en-US" sz="2400" b="1" dirty="0">
                  <a:latin typeface="微软雅黑" panose="020B0503020204020204" pitchFamily="34" charset="-122"/>
                  <a:ea typeface="微软雅黑" panose="020B0503020204020204" pitchFamily="34" charset="-122"/>
                  <a:cs typeface="Times New Roman" pitchFamily="18" charset="0"/>
                </a:rPr>
                <a:t>原因</a:t>
              </a:r>
              <a:endParaRPr lang="zh-CN" altLang="en-US" sz="2400" b="1" dirty="0">
                <a:latin typeface="微软雅黑" panose="020B0503020204020204" pitchFamily="34" charset="-122"/>
                <a:ea typeface="微软雅黑" panose="020B0503020204020204" pitchFamily="34" charset="-122"/>
              </a:endParaRPr>
            </a:p>
          </p:txBody>
        </p:sp>
        <p:sp>
          <p:nvSpPr>
            <p:cNvPr id="16" name="Rectangle 97"/>
            <p:cNvSpPr>
              <a:spLocks noChangeArrowheads="1"/>
            </p:cNvSpPr>
            <p:nvPr/>
          </p:nvSpPr>
          <p:spPr bwMode="auto">
            <a:xfrm>
              <a:off x="975" y="1389"/>
              <a:ext cx="4490" cy="517"/>
            </a:xfrm>
            <a:prstGeom prst="rect">
              <a:avLst/>
            </a:prstGeom>
            <a:noFill/>
            <a:ln w="9525" algn="ctr">
              <a:noFill/>
              <a:miter lim="800000"/>
              <a:headEnd/>
              <a:tailEnd/>
            </a:ln>
          </p:spPr>
          <p:txBody>
            <a:bodyPr anchor="ctr"/>
            <a:lstStyle/>
            <a:p>
              <a:pP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　浸在液体</a:t>
              </a:r>
              <a:r>
                <a:rPr lang="en-US"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气体</a:t>
              </a:r>
              <a:r>
                <a:rPr lang="en-US"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中的物体受到液体</a:t>
              </a:r>
              <a:r>
                <a:rPr lang="en-US"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气体</a:t>
              </a:r>
              <a:r>
                <a:rPr lang="en-US"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对它</a:t>
              </a:r>
              <a:r>
                <a:rPr lang="en-US" altLang="zh-CN" sz="2400" b="1" dirty="0">
                  <a:latin typeface="微软雅黑" panose="020B0503020204020204" pitchFamily="34" charset="-122"/>
                  <a:ea typeface="微软雅黑" panose="020B0503020204020204" pitchFamily="34" charset="-122"/>
                  <a:cs typeface="Times New Roman" pitchFamily="18" charset="0"/>
                </a:rPr>
                <a:t>____________</a:t>
              </a:r>
              <a:r>
                <a:rPr lang="zh-CN" altLang="en-US" sz="2400" b="1" dirty="0">
                  <a:latin typeface="微软雅黑" panose="020B0503020204020204" pitchFamily="34" charset="-122"/>
                  <a:ea typeface="微软雅黑" panose="020B0503020204020204" pitchFamily="34" charset="-122"/>
                  <a:cs typeface="Times New Roman" pitchFamily="18" charset="0"/>
                </a:rPr>
                <a:t>的力，这个力叫做浮力</a:t>
              </a:r>
              <a:endParaRPr lang="zh-CN" altLang="en-US" sz="2400" b="1" dirty="0">
                <a:latin typeface="微软雅黑" panose="020B0503020204020204" pitchFamily="34" charset="-122"/>
                <a:ea typeface="微软雅黑" panose="020B0503020204020204" pitchFamily="34" charset="-122"/>
              </a:endParaRPr>
            </a:p>
          </p:txBody>
        </p:sp>
        <p:sp>
          <p:nvSpPr>
            <p:cNvPr id="17" name="Rectangle 96"/>
            <p:cNvSpPr>
              <a:spLocks noChangeArrowheads="1"/>
            </p:cNvSpPr>
            <p:nvPr/>
          </p:nvSpPr>
          <p:spPr bwMode="auto">
            <a:xfrm>
              <a:off x="249" y="1389"/>
              <a:ext cx="726" cy="517"/>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定义</a:t>
              </a:r>
              <a:endParaRPr lang="zh-CN" altLang="en-US" sz="2400" b="1" dirty="0">
                <a:latin typeface="微软雅黑" panose="020B0503020204020204" pitchFamily="34" charset="-122"/>
                <a:ea typeface="微软雅黑" panose="020B0503020204020204" pitchFamily="34" charset="-122"/>
              </a:endParaRPr>
            </a:p>
          </p:txBody>
        </p:sp>
        <p:sp>
          <p:nvSpPr>
            <p:cNvPr id="18" name="Line 104"/>
            <p:cNvSpPr>
              <a:spLocks noChangeShapeType="1"/>
            </p:cNvSpPr>
            <p:nvPr/>
          </p:nvSpPr>
          <p:spPr bwMode="auto">
            <a:xfrm>
              <a:off x="249" y="1389"/>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19" name="Line 105"/>
            <p:cNvSpPr>
              <a:spLocks noChangeShapeType="1"/>
            </p:cNvSpPr>
            <p:nvPr/>
          </p:nvSpPr>
          <p:spPr bwMode="auto">
            <a:xfrm>
              <a:off x="249" y="3733"/>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0" name="Line 106"/>
            <p:cNvSpPr>
              <a:spLocks noChangeShapeType="1"/>
            </p:cNvSpPr>
            <p:nvPr/>
          </p:nvSpPr>
          <p:spPr bwMode="auto">
            <a:xfrm>
              <a:off x="249" y="1389"/>
              <a:ext cx="0" cy="2344"/>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1" name="Line 107"/>
            <p:cNvSpPr>
              <a:spLocks noChangeShapeType="1"/>
            </p:cNvSpPr>
            <p:nvPr/>
          </p:nvSpPr>
          <p:spPr bwMode="auto">
            <a:xfrm>
              <a:off x="5465" y="1389"/>
              <a:ext cx="0" cy="2344"/>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2" name="Line 110"/>
            <p:cNvSpPr>
              <a:spLocks noChangeShapeType="1"/>
            </p:cNvSpPr>
            <p:nvPr/>
          </p:nvSpPr>
          <p:spPr bwMode="auto">
            <a:xfrm>
              <a:off x="249" y="1906"/>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3" name="Line 112"/>
            <p:cNvSpPr>
              <a:spLocks noChangeShapeType="1"/>
            </p:cNvSpPr>
            <p:nvPr/>
          </p:nvSpPr>
          <p:spPr bwMode="auto">
            <a:xfrm>
              <a:off x="975" y="1389"/>
              <a:ext cx="0" cy="2344"/>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4" name="Line 116"/>
            <p:cNvSpPr>
              <a:spLocks noChangeShapeType="1"/>
            </p:cNvSpPr>
            <p:nvPr/>
          </p:nvSpPr>
          <p:spPr bwMode="auto">
            <a:xfrm>
              <a:off x="249" y="3159"/>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5" name="Line 124"/>
            <p:cNvSpPr>
              <a:spLocks noChangeShapeType="1"/>
            </p:cNvSpPr>
            <p:nvPr/>
          </p:nvSpPr>
          <p:spPr bwMode="auto">
            <a:xfrm>
              <a:off x="249" y="3446"/>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pic>
          <p:nvPicPr>
            <p:cNvPr id="26" name="Picture 85" descr="E:\15年下半年课件\修订\云南物理中考复习方案100%\BN26.EPS"/>
            <p:cNvPicPr>
              <a:picLocks noChangeAspect="1" noChangeArrowheads="1"/>
            </p:cNvPicPr>
            <p:nvPr/>
          </p:nvPicPr>
          <p:blipFill>
            <a:blip r:embed="rId5" r:link="rId6" cstate="print"/>
            <a:srcRect/>
            <a:stretch>
              <a:fillRect/>
            </a:stretch>
          </p:blipFill>
          <p:spPr bwMode="auto">
            <a:xfrm>
              <a:off x="4195" y="1933"/>
              <a:ext cx="992" cy="1134"/>
            </a:xfrm>
            <a:prstGeom prst="rect">
              <a:avLst/>
            </a:prstGeom>
            <a:noFill/>
            <a:ln w="9525">
              <a:noFill/>
              <a:miter lim="800000"/>
              <a:headEnd/>
              <a:tailEnd/>
            </a:ln>
          </p:spPr>
        </p:pic>
      </p:grpSp>
      <p:sp>
        <p:nvSpPr>
          <p:cNvPr id="27" name="Rectangle 143"/>
          <p:cNvSpPr>
            <a:spLocks noChangeArrowheads="1"/>
          </p:cNvSpPr>
          <p:nvPr/>
        </p:nvSpPr>
        <p:spPr bwMode="auto">
          <a:xfrm>
            <a:off x="9053419" y="1570877"/>
            <a:ext cx="1563688" cy="45720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竖直向上 </a:t>
            </a:r>
          </a:p>
        </p:txBody>
      </p:sp>
      <p:sp>
        <p:nvSpPr>
          <p:cNvPr id="28" name="Rectangle 144"/>
          <p:cNvSpPr>
            <a:spLocks noChangeArrowheads="1"/>
          </p:cNvSpPr>
          <p:nvPr/>
        </p:nvSpPr>
        <p:spPr bwMode="auto">
          <a:xfrm>
            <a:off x="3436343" y="3283145"/>
            <a:ext cx="891590"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大于 </a:t>
            </a:r>
          </a:p>
        </p:txBody>
      </p:sp>
      <p:sp>
        <p:nvSpPr>
          <p:cNvPr id="29" name="Rectangle 145"/>
          <p:cNvSpPr>
            <a:spLocks noChangeArrowheads="1"/>
          </p:cNvSpPr>
          <p:nvPr/>
        </p:nvSpPr>
        <p:spPr bwMode="auto">
          <a:xfrm>
            <a:off x="3102274" y="3633983"/>
            <a:ext cx="1199366"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压力差 </a:t>
            </a:r>
          </a:p>
        </p:txBody>
      </p:sp>
      <p:graphicFrame>
        <p:nvGraphicFramePr>
          <p:cNvPr id="30" name="Object 146"/>
          <p:cNvGraphicFramePr>
            <a:graphicFrameLocks noChangeAspect="1"/>
          </p:cNvGraphicFramePr>
          <p:nvPr/>
        </p:nvGraphicFramePr>
        <p:xfrm>
          <a:off x="6632482" y="4288677"/>
          <a:ext cx="1709737" cy="373063"/>
        </p:xfrm>
        <a:graphic>
          <a:graphicData uri="http://schemas.openxmlformats.org/presentationml/2006/ole">
            <p:oleObj spid="_x0000_s1026" name="文档" r:id="rId7" imgW="1811822" imgH="395986" progId="Word.Document.8">
              <p:embed/>
            </p:oleObj>
          </a:graphicData>
        </a:graphic>
      </p:graphicFrame>
      <p:sp>
        <p:nvSpPr>
          <p:cNvPr id="31" name="Rectangle 147"/>
          <p:cNvSpPr>
            <a:spLocks noChangeArrowheads="1"/>
          </p:cNvSpPr>
          <p:nvPr/>
        </p:nvSpPr>
        <p:spPr bwMode="auto">
          <a:xfrm>
            <a:off x="6045107" y="4685552"/>
            <a:ext cx="1563687" cy="45720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竖直向上 </a:t>
            </a:r>
          </a:p>
        </p:txBody>
      </p:sp>
    </p:spTree>
    <p:custDataLst>
      <p:tags r:id="rId2"/>
    </p:custDataLst>
    <p:extLst>
      <p:ext uri="{BB962C8B-B14F-4D97-AF65-F5344CB8AC3E}">
        <p14:creationId xmlns:p14="http://schemas.microsoft.com/office/powerpoint/2010/main" xmlns="" val="3536099680"/>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p:bldP spid="28" grpId="0"/>
      <p:bldP spid="29"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01418" y="1559108"/>
            <a:ext cx="9869556" cy="1785104"/>
          </a:xfrm>
          <a:prstGeom prst="rect">
            <a:avLst/>
          </a:prstGeom>
        </p:spPr>
        <p:txBody>
          <a:bodyPr wrap="square">
            <a:spAutoFit/>
          </a:bodyPr>
          <a:lstStyle/>
          <a:p>
            <a:r>
              <a:rPr lang="zh-CN" altLang="zh-CN" sz="2000" b="1" dirty="0" smtClean="0">
                <a:ea typeface="微软雅黑" panose="020B0503020204020204" pitchFamily="34" charset="-122"/>
              </a:rPr>
              <a:t>半潜船可用来运输超大型货物，空载时漂浮于海面（如图甲）；装载时需向船体水舱注水，船体重力增加，巨大的甲板下沉至海面以下（如图乙）；待货物被拖到甲板上方时，排出水舱中的水，船体重力减小，甲板上浮至海面，完成货物装载（如图丙）．以下图象能正确表示同一艘半潜船从图甲到图丙受到的浮力变化的是（　　）</a:t>
            </a: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cxnSp>
        <p:nvCxnSpPr>
          <p:cNvPr id="7" name="直接连接符 6"/>
          <p:cNvCxnSpPr/>
          <p:nvPr>
            <p:custDataLst>
              <p:tags r:id="rId1"/>
            </p:custDataLst>
          </p:nvPr>
        </p:nvCxnSpPr>
        <p:spPr>
          <a:xfrm>
            <a:off x="0" y="786039"/>
            <a:ext cx="12204000" cy="0"/>
          </a:xfrm>
          <a:prstGeom prst="line">
            <a:avLst/>
          </a:prstGeom>
          <a:ln w="57150">
            <a:solidFill>
              <a:srgbClr val="EE864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204541" y="26163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利用数学图象分析浮力题</a:t>
            </a:r>
          </a:p>
        </p:txBody>
      </p:sp>
      <p:sp>
        <p:nvSpPr>
          <p:cNvPr id="9" name="矩形 8"/>
          <p:cNvSpPr/>
          <p:nvPr/>
        </p:nvSpPr>
        <p:spPr>
          <a:xfrm>
            <a:off x="358594" y="261631"/>
            <a:ext cx="1627369" cy="523220"/>
          </a:xfrm>
          <a:prstGeom prst="rect">
            <a:avLst/>
          </a:prstGeom>
        </p:spPr>
        <p:txBody>
          <a:bodyPr wrap="none">
            <a:spAutoFit/>
          </a:bodyPr>
          <a:lstStyle/>
          <a:p>
            <a:r>
              <a:rPr lang="zh-CN" altLang="en-US" sz="2800" b="1" dirty="0" smtClean="0">
                <a:solidFill>
                  <a:schemeClr val="accent2"/>
                </a:solidFill>
                <a:latin typeface="方正流行体简体" panose="03000509000000000000" pitchFamily="65" charset="-122"/>
                <a:ea typeface="方正流行体简体" panose="03000509000000000000" pitchFamily="65" charset="-122"/>
                <a:sym typeface="黑体" panose="02010609060101010101" pitchFamily="49" charset="-122"/>
              </a:rPr>
              <a:t>拓展提升</a:t>
            </a:r>
            <a:endParaRPr lang="zh-CN" altLang="en-US" sz="2800" dirty="0">
              <a:solidFill>
                <a:schemeClr val="accent2"/>
              </a:solidFill>
              <a:latin typeface="方正流行体简体" panose="03000509000000000000" pitchFamily="65" charset="-122"/>
              <a:ea typeface="方正流行体简体" panose="03000509000000000000" pitchFamily="65" charset="-122"/>
            </a:endParaRPr>
          </a:p>
        </p:txBody>
      </p:sp>
      <p:sp>
        <p:nvSpPr>
          <p:cNvPr id="10" name="Rectangle 1"/>
          <p:cNvSpPr>
            <a:spLocks noChangeArrowheads="1"/>
          </p:cNvSpPr>
          <p:nvPr/>
        </p:nvSpPr>
        <p:spPr bwMode="auto">
          <a:xfrm>
            <a:off x="984268" y="1027184"/>
            <a:ext cx="160973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dirty="0" smtClean="0">
                <a:solidFill>
                  <a:srgbClr val="C00000"/>
                </a:solidFill>
                <a:latin typeface="黑体" panose="02010609060101010101" pitchFamily="49" charset="-122"/>
                <a:ea typeface="微软雅黑" panose="020B0503020204020204" pitchFamily="34" charset="-122"/>
                <a:cs typeface="Times New Roman" panose="02020603050405020304" pitchFamily="18" charset="0"/>
              </a:rPr>
              <a:t>举一反三 </a:t>
            </a:r>
            <a:endParaRPr lang="en-US" altLang="zh-CN" sz="2000" b="1" dirty="0">
              <a:solidFill>
                <a:srgbClr val="C00000"/>
              </a:solidFill>
              <a:ea typeface="微软雅黑" panose="020B0503020204020204" pitchFamily="34" charset="-122"/>
            </a:endParaRPr>
          </a:p>
        </p:txBody>
      </p:sp>
      <p:pic>
        <p:nvPicPr>
          <p:cNvPr id="57346" name="图片24" descr="菁优网：http://www.jyeoo.com"/>
          <p:cNvPicPr>
            <a:picLocks noChangeAspect="1" noChangeArrowheads="1"/>
          </p:cNvPicPr>
          <p:nvPr/>
        </p:nvPicPr>
        <p:blipFill>
          <a:blip r:embed="rId3" cstate="print"/>
          <a:srcRect/>
          <a:stretch>
            <a:fillRect/>
          </a:stretch>
        </p:blipFill>
        <p:spPr bwMode="auto">
          <a:xfrm>
            <a:off x="2613991" y="2971801"/>
            <a:ext cx="5679648" cy="1133061"/>
          </a:xfrm>
          <a:prstGeom prst="rect">
            <a:avLst/>
          </a:prstGeom>
          <a:noFill/>
        </p:spPr>
      </p:pic>
      <p:pic>
        <p:nvPicPr>
          <p:cNvPr id="57347" name="Picture 3"/>
          <p:cNvPicPr>
            <a:picLocks noChangeAspect="1" noChangeArrowheads="1"/>
          </p:cNvPicPr>
          <p:nvPr/>
        </p:nvPicPr>
        <p:blipFill>
          <a:blip r:embed="rId4" cstate="print"/>
          <a:srcRect/>
          <a:stretch>
            <a:fillRect/>
          </a:stretch>
        </p:blipFill>
        <p:spPr bwMode="auto">
          <a:xfrm>
            <a:off x="1630846" y="4128674"/>
            <a:ext cx="8844998" cy="1636022"/>
          </a:xfrm>
          <a:prstGeom prst="rect">
            <a:avLst/>
          </a:prstGeom>
          <a:noFill/>
          <a:ln w="9525">
            <a:noFill/>
            <a:miter lim="800000"/>
            <a:headEnd/>
            <a:tailEnd/>
          </a:ln>
        </p:spPr>
      </p:pic>
      <p:sp>
        <p:nvSpPr>
          <p:cNvPr id="2" name="矩形 1"/>
          <p:cNvSpPr/>
          <p:nvPr/>
        </p:nvSpPr>
        <p:spPr>
          <a:xfrm>
            <a:off x="8671191" y="2451660"/>
            <a:ext cx="415498" cy="461665"/>
          </a:xfrm>
          <a:prstGeom prst="rect">
            <a:avLst/>
          </a:prstGeom>
        </p:spPr>
        <p:txBody>
          <a:bodyPr wrap="none">
            <a:spAutoFit/>
          </a:bodyPr>
          <a:lstStyle/>
          <a:p>
            <a:r>
              <a:rPr lang="en-US" altLang="zh-CN" sz="2400" b="1" dirty="0">
                <a:solidFill>
                  <a:srgbClr val="FF0000"/>
                </a:solidFill>
                <a:latin typeface="微软雅黑" panose="020B0503020204020204" pitchFamily="34" charset="-122"/>
                <a:ea typeface="微软雅黑" panose="020B0503020204020204" pitchFamily="34" charset="-122"/>
              </a:rPr>
              <a:t>A</a:t>
            </a:r>
            <a:endParaRPr lang="zh-CN" altLang="en-US" sz="2400" dirty="0"/>
          </a:p>
        </p:txBody>
      </p:sp>
    </p:spTree>
    <p:extLst>
      <p:ext uri="{BB962C8B-B14F-4D97-AF65-F5344CB8AC3E}">
        <p14:creationId xmlns:p14="http://schemas.microsoft.com/office/powerpoint/2010/main" xmlns="" val="3193451429"/>
      </p:ext>
    </p:extLst>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48549" y="2507186"/>
            <a:ext cx="2441694" cy="1446550"/>
          </a:xfrm>
          <a:prstGeom prst="rect">
            <a:avLst/>
          </a:prstGeom>
        </p:spPr>
        <p:txBody>
          <a:bodyPr wrap="none">
            <a:spAutoFit/>
          </a:bodyPr>
          <a:lstStyle/>
          <a:p>
            <a:r>
              <a:rPr lang="zh-CN" altLang="en-US" sz="8800" dirty="0">
                <a:latin typeface="华文行楷" panose="02010800040101010101" pitchFamily="2" charset="-122"/>
                <a:ea typeface="华文行楷" panose="02010800040101010101" pitchFamily="2" charset="-122"/>
                <a:cs typeface="Times New Roman" panose="02020603050405020304" pitchFamily="18" charset="0"/>
              </a:rPr>
              <a:t>再见</a:t>
            </a:r>
            <a:endParaRPr lang="zh-CN" altLang="en-US" sz="88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xmlns="" val="2666378158"/>
      </p:ext>
    </p:extLst>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785900" y="284591"/>
            <a:ext cx="80021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浮力</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34" name="矩形 33"/>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pSp>
        <p:nvGrpSpPr>
          <p:cNvPr id="5" name="Group 74"/>
          <p:cNvGrpSpPr>
            <a:grpSpLocks/>
          </p:cNvGrpSpPr>
          <p:nvPr/>
        </p:nvGrpSpPr>
        <p:grpSpPr bwMode="auto">
          <a:xfrm>
            <a:off x="796739" y="1533619"/>
            <a:ext cx="9944100" cy="4167187"/>
            <a:chOff x="230" y="936"/>
            <a:chExt cx="5216" cy="2770"/>
          </a:xfrm>
        </p:grpSpPr>
        <p:sp>
          <p:nvSpPr>
            <p:cNvPr id="6" name="Rectangle 35"/>
            <p:cNvSpPr>
              <a:spLocks noChangeArrowheads="1"/>
            </p:cNvSpPr>
            <p:nvPr/>
          </p:nvSpPr>
          <p:spPr bwMode="auto">
            <a:xfrm>
              <a:off x="1092" y="2200"/>
              <a:ext cx="4354" cy="1506"/>
            </a:xfrm>
            <a:prstGeom prst="rect">
              <a:avLst/>
            </a:prstGeom>
            <a:noFill/>
            <a:ln w="9525" algn="ctr">
              <a:noFill/>
              <a:miter lim="800000"/>
              <a:headEnd/>
              <a:tailEnd/>
            </a:ln>
          </p:spPr>
          <p:txBody>
            <a:bodyPr anchor="ctr"/>
            <a:lstStyle/>
            <a:p>
              <a:pPr eaLnBrk="0" hangingPunct="0">
                <a:buFont typeface="Arial" charset="0"/>
                <a:buNone/>
              </a:pPr>
              <a:r>
                <a:rPr lang="zh-CN" altLang="en-US" sz="2400" b="1" dirty="0">
                  <a:latin typeface="微软雅黑" panose="020B0503020204020204" pitchFamily="34" charset="-122"/>
                  <a:ea typeface="微软雅黑" panose="020B0503020204020204" pitchFamily="34" charset="-122"/>
                </a:rPr>
                <a:t>物体在液体中所受浮力的大小，跟它浸在液体中的</a:t>
              </a:r>
              <a:r>
                <a:rPr lang="en-US" altLang="zh-CN" sz="2400" b="1" dirty="0">
                  <a:latin typeface="微软雅黑" panose="020B0503020204020204" pitchFamily="34" charset="-122"/>
                  <a:ea typeface="微软雅黑" panose="020B0503020204020204" pitchFamily="34" charset="-122"/>
                </a:rPr>
                <a:t>________</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____________</a:t>
              </a:r>
              <a:r>
                <a:rPr lang="zh-CN" altLang="en-US" sz="2400" b="1" dirty="0">
                  <a:latin typeface="微软雅黑" panose="020B0503020204020204" pitchFamily="34" charset="-122"/>
                  <a:ea typeface="微软雅黑" panose="020B0503020204020204" pitchFamily="34" charset="-122"/>
                </a:rPr>
                <a:t>有关。物体浸在液体中的体积越大、液体密度越大，物体所受浮力就越大 </a:t>
              </a:r>
            </a:p>
          </p:txBody>
        </p:sp>
        <p:sp>
          <p:nvSpPr>
            <p:cNvPr id="7" name="Rectangle 34"/>
            <p:cNvSpPr>
              <a:spLocks noChangeArrowheads="1"/>
            </p:cNvSpPr>
            <p:nvPr/>
          </p:nvSpPr>
          <p:spPr bwMode="auto">
            <a:xfrm>
              <a:off x="230" y="2200"/>
              <a:ext cx="862" cy="1506"/>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rPr>
                <a:t>决定因素 </a:t>
              </a:r>
            </a:p>
          </p:txBody>
        </p:sp>
        <p:sp>
          <p:nvSpPr>
            <p:cNvPr id="8" name="Rectangle 33"/>
            <p:cNvSpPr>
              <a:spLocks noChangeArrowheads="1"/>
            </p:cNvSpPr>
            <p:nvPr/>
          </p:nvSpPr>
          <p:spPr bwMode="auto">
            <a:xfrm>
              <a:off x="1092" y="1453"/>
              <a:ext cx="4354" cy="747"/>
            </a:xfrm>
            <a:prstGeom prst="rect">
              <a:avLst/>
            </a:prstGeom>
            <a:noFill/>
            <a:ln w="9525" algn="ctr">
              <a:noFill/>
              <a:miter lim="800000"/>
              <a:headEnd/>
              <a:tailEnd/>
            </a:ln>
          </p:spPr>
          <p:txBody>
            <a:bodyPr anchor="ctr"/>
            <a:lstStyle/>
            <a:p>
              <a:pP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　用弹簧测力计测出物体的重力</a:t>
              </a:r>
              <a:r>
                <a:rPr lang="en-US" altLang="zh-CN" sz="2400" b="1" i="1" dirty="0">
                  <a:latin typeface="微软雅黑" panose="020B0503020204020204" pitchFamily="34" charset="-122"/>
                  <a:ea typeface="微软雅黑" panose="020B0503020204020204" pitchFamily="34" charset="-122"/>
                  <a:cs typeface="Times New Roman" pitchFamily="18" charset="0"/>
                </a:rPr>
                <a:t>G</a:t>
              </a:r>
              <a:r>
                <a:rPr lang="zh-CN" altLang="en-US" sz="2400" b="1" dirty="0">
                  <a:latin typeface="微软雅黑" panose="020B0503020204020204" pitchFamily="34" charset="-122"/>
                  <a:ea typeface="微软雅黑" panose="020B0503020204020204" pitchFamily="34" charset="-122"/>
                  <a:cs typeface="Times New Roman" pitchFamily="18" charset="0"/>
                </a:rPr>
                <a:t>，将物体悬挂在测力计下，浸在液体中，记下测力计的示数</a:t>
              </a:r>
              <a:r>
                <a:rPr lang="en-US" altLang="zh-CN" sz="2400" b="1" i="1" dirty="0">
                  <a:latin typeface="微软雅黑" panose="020B0503020204020204" pitchFamily="34" charset="-122"/>
                  <a:ea typeface="微软雅黑" panose="020B0503020204020204" pitchFamily="34" charset="-122"/>
                  <a:cs typeface="Times New Roman" pitchFamily="18" charset="0"/>
                </a:rPr>
                <a:t>F</a:t>
              </a:r>
              <a:r>
                <a:rPr lang="zh-CN" altLang="en-US" sz="2400" b="1" baseline="-30000" dirty="0">
                  <a:latin typeface="微软雅黑" panose="020B0503020204020204" pitchFamily="34" charset="-122"/>
                  <a:ea typeface="微软雅黑" panose="020B0503020204020204" pitchFamily="34" charset="-122"/>
                  <a:cs typeface="Times New Roman" pitchFamily="18" charset="0"/>
                </a:rPr>
                <a:t>示</a:t>
              </a:r>
              <a:r>
                <a:rPr lang="zh-CN" altLang="en-US" sz="2400" b="1" dirty="0">
                  <a:latin typeface="微软雅黑" panose="020B0503020204020204" pitchFamily="34" charset="-122"/>
                  <a:ea typeface="微软雅黑" panose="020B0503020204020204" pitchFamily="34" charset="-122"/>
                  <a:cs typeface="Times New Roman" pitchFamily="18" charset="0"/>
                </a:rPr>
                <a:t>，则物体受到的浮力</a:t>
              </a:r>
              <a:r>
                <a:rPr lang="en-US" altLang="zh-CN" sz="2400" b="1" i="1" dirty="0">
                  <a:latin typeface="微软雅黑" panose="020B0503020204020204" pitchFamily="34" charset="-122"/>
                  <a:ea typeface="微软雅黑" panose="020B0503020204020204" pitchFamily="34" charset="-122"/>
                  <a:cs typeface="Times New Roman" pitchFamily="18" charset="0"/>
                </a:rPr>
                <a:t>F</a:t>
              </a:r>
              <a:r>
                <a:rPr lang="zh-CN" altLang="en-US" sz="2400" b="1" baseline="-30000" dirty="0">
                  <a:latin typeface="微软雅黑" panose="020B0503020204020204" pitchFamily="34" charset="-122"/>
                  <a:ea typeface="微软雅黑" panose="020B0503020204020204" pitchFamily="34" charset="-122"/>
                  <a:cs typeface="Times New Roman" pitchFamily="18" charset="0"/>
                </a:rPr>
                <a:t>浮</a:t>
              </a:r>
              <a:r>
                <a:rPr lang="zh-CN" altLang="en-US" sz="2400" b="1" dirty="0">
                  <a:latin typeface="微软雅黑" panose="020B0503020204020204" pitchFamily="34" charset="-122"/>
                  <a:ea typeface="微软雅黑" panose="020B0503020204020204" pitchFamily="34" charset="-122"/>
                  <a:cs typeface="Times New Roman" pitchFamily="18" charset="0"/>
                </a:rPr>
                <a:t>＝</a:t>
              </a:r>
              <a:r>
                <a:rPr lang="en-US" altLang="zh-CN" sz="2400" b="1" dirty="0">
                  <a:latin typeface="微软雅黑" panose="020B0503020204020204" pitchFamily="34" charset="-122"/>
                  <a:ea typeface="微软雅黑" panose="020B0503020204020204" pitchFamily="34" charset="-122"/>
                  <a:cs typeface="Times New Roman" pitchFamily="18" charset="0"/>
                </a:rPr>
                <a:t>________</a:t>
              </a:r>
              <a:endParaRPr lang="en-US" altLang="zh-CN" sz="2400" b="1" dirty="0">
                <a:latin typeface="微软雅黑" panose="020B0503020204020204" pitchFamily="34" charset="-122"/>
                <a:ea typeface="微软雅黑" panose="020B0503020204020204" pitchFamily="34" charset="-122"/>
              </a:endParaRPr>
            </a:p>
          </p:txBody>
        </p:sp>
        <p:sp>
          <p:nvSpPr>
            <p:cNvPr id="9" name="Rectangle 32"/>
            <p:cNvSpPr>
              <a:spLocks noChangeArrowheads="1"/>
            </p:cNvSpPr>
            <p:nvPr/>
          </p:nvSpPr>
          <p:spPr bwMode="auto">
            <a:xfrm>
              <a:off x="230" y="1453"/>
              <a:ext cx="862" cy="747"/>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测量</a:t>
              </a:r>
              <a:endParaRPr lang="zh-CN" altLang="en-US" sz="2400" b="1" dirty="0">
                <a:latin typeface="微软雅黑" panose="020B0503020204020204" pitchFamily="34" charset="-122"/>
                <a:ea typeface="微软雅黑" panose="020B0503020204020204" pitchFamily="34" charset="-122"/>
              </a:endParaRPr>
            </a:p>
          </p:txBody>
        </p:sp>
        <p:sp>
          <p:nvSpPr>
            <p:cNvPr id="10" name="Rectangle 31"/>
            <p:cNvSpPr>
              <a:spLocks noChangeArrowheads="1"/>
            </p:cNvSpPr>
            <p:nvPr/>
          </p:nvSpPr>
          <p:spPr bwMode="auto">
            <a:xfrm>
              <a:off x="1092" y="936"/>
              <a:ext cx="4354" cy="517"/>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　</a:t>
              </a:r>
              <a:r>
                <a:rPr lang="en-US" altLang="zh-CN" sz="2400" b="1" dirty="0">
                  <a:latin typeface="微软雅黑" panose="020B0503020204020204" pitchFamily="34" charset="-122"/>
                  <a:ea typeface="微软雅黑" panose="020B0503020204020204" pitchFamily="34" charset="-122"/>
                  <a:cs typeface="Times New Roman" pitchFamily="18" charset="0"/>
                </a:rPr>
                <a:t>______________</a:t>
              </a:r>
              <a:endParaRPr lang="en-US" altLang="zh-CN" sz="2400" b="1" dirty="0">
                <a:latin typeface="微软雅黑" panose="020B0503020204020204" pitchFamily="34" charset="-122"/>
                <a:ea typeface="微软雅黑" panose="020B0503020204020204" pitchFamily="34" charset="-122"/>
              </a:endParaRPr>
            </a:p>
          </p:txBody>
        </p:sp>
        <p:sp>
          <p:nvSpPr>
            <p:cNvPr id="11" name="Rectangle 30"/>
            <p:cNvSpPr>
              <a:spLocks noChangeArrowheads="1"/>
            </p:cNvSpPr>
            <p:nvPr/>
          </p:nvSpPr>
          <p:spPr bwMode="auto">
            <a:xfrm>
              <a:off x="230" y="936"/>
              <a:ext cx="862" cy="517"/>
            </a:xfrm>
            <a:prstGeom prst="rect">
              <a:avLst/>
            </a:prstGeom>
            <a:noFill/>
            <a:ln w="9525" algn="ctr">
              <a:noFill/>
              <a:miter lim="800000"/>
              <a:headEnd/>
              <a:tailEnd/>
            </a:ln>
          </p:spPr>
          <p:txBody>
            <a:bodyPr anchor="ctr"/>
            <a:lstStyle/>
            <a:p>
              <a:pPr algn="ctr" eaLnBrk="0" hangingPunct="0">
                <a:buFont typeface="Arial" charset="0"/>
                <a:buNone/>
              </a:pPr>
              <a:r>
                <a:rPr lang="zh-CN" altLang="en-US" sz="2400" b="1" dirty="0">
                  <a:latin typeface="微软雅黑" panose="020B0503020204020204" pitchFamily="34" charset="-122"/>
                  <a:ea typeface="微软雅黑" panose="020B0503020204020204" pitchFamily="34" charset="-122"/>
                  <a:cs typeface="Times New Roman" pitchFamily="18" charset="0"/>
                </a:rPr>
                <a:t>施力</a:t>
              </a:r>
              <a:endParaRPr lang="zh-CN" altLang="en-US" sz="2400" b="1" dirty="0">
                <a:latin typeface="微软雅黑" panose="020B0503020204020204" pitchFamily="34" charset="-122"/>
                <a:ea typeface="微软雅黑" panose="020B0503020204020204" pitchFamily="34" charset="-122"/>
              </a:endParaRPr>
            </a:p>
            <a:p>
              <a:pPr algn="ctr" eaLnBrk="0" hangingPunct="0"/>
              <a:r>
                <a:rPr lang="zh-CN" altLang="en-US" sz="2400" b="1" dirty="0">
                  <a:latin typeface="微软雅黑" panose="020B0503020204020204" pitchFamily="34" charset="-122"/>
                  <a:ea typeface="微软雅黑" panose="020B0503020204020204" pitchFamily="34" charset="-122"/>
                  <a:cs typeface="Times New Roman" pitchFamily="18" charset="0"/>
                </a:rPr>
                <a:t>物体</a:t>
              </a:r>
              <a:endParaRPr lang="zh-CN" altLang="en-US" sz="2400" b="1" dirty="0">
                <a:latin typeface="微软雅黑" panose="020B0503020204020204" pitchFamily="34" charset="-122"/>
                <a:ea typeface="微软雅黑" panose="020B0503020204020204" pitchFamily="34" charset="-122"/>
              </a:endParaRPr>
            </a:p>
          </p:txBody>
        </p:sp>
        <p:sp>
          <p:nvSpPr>
            <p:cNvPr id="12" name="Line 36"/>
            <p:cNvSpPr>
              <a:spLocks noChangeShapeType="1"/>
            </p:cNvSpPr>
            <p:nvPr/>
          </p:nvSpPr>
          <p:spPr bwMode="auto">
            <a:xfrm>
              <a:off x="230" y="936"/>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13" name="Line 37"/>
            <p:cNvSpPr>
              <a:spLocks noChangeShapeType="1"/>
            </p:cNvSpPr>
            <p:nvPr/>
          </p:nvSpPr>
          <p:spPr bwMode="auto">
            <a:xfrm>
              <a:off x="230" y="3706"/>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14" name="Line 38"/>
            <p:cNvSpPr>
              <a:spLocks noChangeShapeType="1"/>
            </p:cNvSpPr>
            <p:nvPr/>
          </p:nvSpPr>
          <p:spPr bwMode="auto">
            <a:xfrm>
              <a:off x="230" y="936"/>
              <a:ext cx="0" cy="277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15" name="Line 39"/>
            <p:cNvSpPr>
              <a:spLocks noChangeShapeType="1"/>
            </p:cNvSpPr>
            <p:nvPr/>
          </p:nvSpPr>
          <p:spPr bwMode="auto">
            <a:xfrm>
              <a:off x="5446" y="936"/>
              <a:ext cx="0" cy="277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16" name="Line 42"/>
            <p:cNvSpPr>
              <a:spLocks noChangeShapeType="1"/>
            </p:cNvSpPr>
            <p:nvPr/>
          </p:nvSpPr>
          <p:spPr bwMode="auto">
            <a:xfrm>
              <a:off x="230" y="1453"/>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17" name="Line 44"/>
            <p:cNvSpPr>
              <a:spLocks noChangeShapeType="1"/>
            </p:cNvSpPr>
            <p:nvPr/>
          </p:nvSpPr>
          <p:spPr bwMode="auto">
            <a:xfrm>
              <a:off x="1092" y="936"/>
              <a:ext cx="0" cy="277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18" name="Line 48"/>
            <p:cNvSpPr>
              <a:spLocks noChangeShapeType="1"/>
            </p:cNvSpPr>
            <p:nvPr/>
          </p:nvSpPr>
          <p:spPr bwMode="auto">
            <a:xfrm>
              <a:off x="230" y="2200"/>
              <a:ext cx="5216"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grpSp>
      <p:sp>
        <p:nvSpPr>
          <p:cNvPr id="19" name="Rectangle 66"/>
          <p:cNvSpPr>
            <a:spLocks noChangeArrowheads="1"/>
          </p:cNvSpPr>
          <p:nvPr/>
        </p:nvSpPr>
        <p:spPr bwMode="auto">
          <a:xfrm>
            <a:off x="712741" y="850994"/>
            <a:ext cx="1415772" cy="646331"/>
          </a:xfrm>
          <a:prstGeom prst="rect">
            <a:avLst/>
          </a:prstGeom>
          <a:noFill/>
          <a:ln w="9525" algn="ctr">
            <a:noFill/>
            <a:miter lim="800000"/>
            <a:headEnd/>
            <a:tailEnd/>
          </a:ln>
        </p:spPr>
        <p:txBody>
          <a:bodyPr wrap="none">
            <a:spAutoFit/>
          </a:bodyPr>
          <a:lstStyle/>
          <a:p>
            <a:pPr algn="ctr" eaLnBrk="0" hangingPunct="0">
              <a:lnSpc>
                <a:spcPct val="150000"/>
              </a:lnSpc>
              <a:buFont typeface="Arial" charset="0"/>
              <a:buNone/>
            </a:pPr>
            <a:r>
              <a:rPr lang="zh-CN" altLang="en-US" sz="2400" b="1" dirty="0">
                <a:latin typeface="微软雅黑" panose="020B0503020204020204" pitchFamily="34" charset="-122"/>
                <a:ea typeface="微软雅黑" panose="020B0503020204020204" pitchFamily="34" charset="-122"/>
              </a:rPr>
              <a:t>（续表）</a:t>
            </a:r>
          </a:p>
        </p:txBody>
      </p:sp>
      <p:sp>
        <p:nvSpPr>
          <p:cNvPr id="20" name="Rectangle 69"/>
          <p:cNvSpPr>
            <a:spLocks noChangeArrowheads="1"/>
          </p:cNvSpPr>
          <p:nvPr/>
        </p:nvSpPr>
        <p:spPr bwMode="auto">
          <a:xfrm>
            <a:off x="6013386" y="1653624"/>
            <a:ext cx="1747594"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液体</a:t>
            </a:r>
            <a:r>
              <a:rPr lang="en-US" altLang="zh-CN" sz="2400" b="1" dirty="0">
                <a:solidFill>
                  <a:srgbClr val="FF3300"/>
                </a:solidFill>
                <a:latin typeface="微软雅黑" panose="020B0503020204020204" pitchFamily="34" charset="-122"/>
                <a:ea typeface="微软雅黑" panose="020B0503020204020204" pitchFamily="34" charset="-122"/>
              </a:rPr>
              <a:t>(</a:t>
            </a:r>
            <a:r>
              <a:rPr lang="zh-CN" altLang="en-US" sz="2400" b="1" dirty="0">
                <a:solidFill>
                  <a:srgbClr val="FF3300"/>
                </a:solidFill>
                <a:latin typeface="微软雅黑" panose="020B0503020204020204" pitchFamily="34" charset="-122"/>
                <a:ea typeface="微软雅黑" panose="020B0503020204020204" pitchFamily="34" charset="-122"/>
              </a:rPr>
              <a:t>气体</a:t>
            </a:r>
            <a:r>
              <a:rPr lang="en-US" altLang="zh-CN" sz="2400" b="1" dirty="0">
                <a:solidFill>
                  <a:srgbClr val="FF3300"/>
                </a:solidFill>
                <a:latin typeface="微软雅黑" panose="020B0503020204020204" pitchFamily="34" charset="-122"/>
                <a:ea typeface="微软雅黑" panose="020B0503020204020204" pitchFamily="34" charset="-122"/>
              </a:rPr>
              <a:t>) </a:t>
            </a:r>
          </a:p>
        </p:txBody>
      </p:sp>
      <p:graphicFrame>
        <p:nvGraphicFramePr>
          <p:cNvPr id="21" name="Object 70"/>
          <p:cNvGraphicFramePr>
            <a:graphicFrameLocks noChangeAspect="1"/>
          </p:cNvGraphicFramePr>
          <p:nvPr/>
        </p:nvGraphicFramePr>
        <p:xfrm>
          <a:off x="3020827" y="3017931"/>
          <a:ext cx="1301750" cy="373063"/>
        </p:xfrm>
        <a:graphic>
          <a:graphicData uri="http://schemas.openxmlformats.org/presentationml/2006/ole">
            <p:oleObj spid="_x0000_s2050" name="文档" r:id="rId4" imgW="1380007" imgH="395986" progId="Word.Document.8">
              <p:embed/>
            </p:oleObj>
          </a:graphicData>
        </a:graphic>
      </p:graphicFrame>
      <p:sp>
        <p:nvSpPr>
          <p:cNvPr id="22" name="Rectangle 81"/>
          <p:cNvSpPr>
            <a:spLocks noChangeArrowheads="1"/>
          </p:cNvSpPr>
          <p:nvPr/>
        </p:nvSpPr>
        <p:spPr bwMode="auto">
          <a:xfrm>
            <a:off x="9496239" y="3948206"/>
            <a:ext cx="796925" cy="45720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CC3300"/>
                </a:solidFill>
                <a:latin typeface="微软雅黑" panose="020B0503020204020204" pitchFamily="34" charset="-122"/>
                <a:ea typeface="微软雅黑" panose="020B0503020204020204" pitchFamily="34" charset="-122"/>
              </a:rPr>
              <a:t>体积</a:t>
            </a:r>
            <a:endParaRPr lang="en-US" altLang="zh-CN" sz="2400" b="1" dirty="0">
              <a:solidFill>
                <a:srgbClr val="CC3300"/>
              </a:solidFill>
              <a:latin typeface="微软雅黑" panose="020B0503020204020204" pitchFamily="34" charset="-122"/>
              <a:ea typeface="微软雅黑" panose="020B0503020204020204" pitchFamily="34" charset="-122"/>
            </a:endParaRPr>
          </a:p>
        </p:txBody>
      </p:sp>
      <p:sp>
        <p:nvSpPr>
          <p:cNvPr id="23" name="Rectangle 82"/>
          <p:cNvSpPr>
            <a:spLocks noChangeArrowheads="1"/>
          </p:cNvSpPr>
          <p:nvPr/>
        </p:nvSpPr>
        <p:spPr bwMode="auto">
          <a:xfrm>
            <a:off x="3068452" y="4305394"/>
            <a:ext cx="1563687" cy="45720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CC3300"/>
                </a:solidFill>
                <a:latin typeface="微软雅黑" panose="020B0503020204020204" pitchFamily="34" charset="-122"/>
                <a:ea typeface="微软雅黑" panose="020B0503020204020204" pitchFamily="34" charset="-122"/>
              </a:rPr>
              <a:t>液体密度 </a:t>
            </a:r>
            <a:endParaRPr lang="en-US" altLang="zh-CN" sz="2400" b="1" dirty="0">
              <a:solidFill>
                <a:srgbClr val="CC33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785900" y="284591"/>
            <a:ext cx="80021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浮力</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34" name="矩形 33"/>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5" name="矩形 4"/>
          <p:cNvSpPr/>
          <p:nvPr/>
        </p:nvSpPr>
        <p:spPr>
          <a:xfrm>
            <a:off x="1568823" y="1305342"/>
            <a:ext cx="9295120" cy="4247317"/>
          </a:xfrm>
          <a:prstGeom prst="rect">
            <a:avLst/>
          </a:prstGeom>
        </p:spPr>
        <p:txBody>
          <a:bodyPr wrap="square">
            <a:spAutoFit/>
          </a:bodyPr>
          <a:lstStyle/>
          <a:p>
            <a:pPr eaLnBrk="0" hangingPunct="0">
              <a:lnSpc>
                <a:spcPct val="150000"/>
              </a:lnSpc>
              <a:buFont typeface="Arial" charset="0"/>
              <a:buNone/>
            </a:pPr>
            <a:r>
              <a:rPr lang="en-US" altLang="zh-CN" sz="2000" b="1" dirty="0" smtClean="0">
                <a:solidFill>
                  <a:srgbClr val="FF0000"/>
                </a:solidFill>
                <a:latin typeface="微软雅黑" panose="020B0503020204020204" pitchFamily="34" charset="-122"/>
                <a:ea typeface="微软雅黑" panose="020B0503020204020204" pitchFamily="34" charset="-122"/>
              </a:rPr>
              <a:t>【</a:t>
            </a:r>
            <a:r>
              <a:rPr lang="zh-CN" altLang="en-US" sz="2000" b="1" dirty="0" smtClean="0">
                <a:solidFill>
                  <a:srgbClr val="FF0000"/>
                </a:solidFill>
                <a:latin typeface="微软雅黑" panose="020B0503020204020204" pitchFamily="34" charset="-122"/>
                <a:ea typeface="微软雅黑" panose="020B0503020204020204" pitchFamily="34" charset="-122"/>
              </a:rPr>
              <a:t>提示</a:t>
            </a:r>
            <a:r>
              <a:rPr lang="en-US" altLang="zh-CN" sz="2000" b="1" dirty="0" smtClean="0">
                <a:solidFill>
                  <a:srgbClr val="FF0000"/>
                </a:solidFill>
                <a:latin typeface="微软雅黑" panose="020B0503020204020204" pitchFamily="34" charset="-122"/>
                <a:ea typeface="微软雅黑" panose="020B0503020204020204" pitchFamily="34" charset="-122"/>
              </a:rPr>
              <a:t>】</a:t>
            </a:r>
            <a:r>
              <a:rPr lang="zh-CN" altLang="en-US" sz="2000" b="1" dirty="0" smtClean="0">
                <a:solidFill>
                  <a:srgbClr val="FF0000"/>
                </a:solidFill>
                <a:latin typeface="微软雅黑" panose="020B0503020204020204" pitchFamily="34" charset="-122"/>
                <a:ea typeface="微软雅黑" panose="020B0503020204020204" pitchFamily="34" charset="-122"/>
              </a:rPr>
              <a:t>：</a:t>
            </a:r>
            <a:r>
              <a:rPr lang="en-US" altLang="zh-CN" dirty="0" smtClean="0">
                <a:solidFill>
                  <a:srgbClr val="FF0000"/>
                </a:solidFill>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浸入液体中的物体不一定受到液体对它的浮力，例如深入泥底的柱状桥墩或水里打的木桩等。</a:t>
            </a:r>
          </a:p>
          <a:p>
            <a:pPr eaLnBrk="0" hangingPunct="0">
              <a:lnSpc>
                <a:spcPct val="150000"/>
              </a:lnSpc>
              <a:buFont typeface="Arial" charset="0"/>
              <a:buNone/>
            </a:pPr>
            <a:r>
              <a:rPr lang="zh-CN" altLang="en-US" sz="2000" b="1" dirty="0" smtClean="0">
                <a:latin typeface="微软雅黑" panose="020B0503020204020204" pitchFamily="34" charset="-122"/>
                <a:ea typeface="微软雅黑" panose="020B0503020204020204" pitchFamily="34" charset="-122"/>
              </a:rPr>
              <a:t> </a:t>
            </a:r>
          </a:p>
          <a:p>
            <a:pPr eaLnBrk="0" hangingPunct="0">
              <a:lnSpc>
                <a:spcPct val="150000"/>
              </a:lnSpc>
              <a:buFont typeface="Arial" charset="0"/>
              <a:buNone/>
            </a:pPr>
            <a:endParaRPr lang="zh-CN" altLang="en-US" sz="2000" b="1" dirty="0" smtClean="0">
              <a:latin typeface="微软雅黑" panose="020B0503020204020204" pitchFamily="34" charset="-122"/>
              <a:ea typeface="微软雅黑" panose="020B0503020204020204" pitchFamily="34" charset="-122"/>
            </a:endParaRPr>
          </a:p>
          <a:p>
            <a:pPr eaLnBrk="0" hangingPunct="0">
              <a:lnSpc>
                <a:spcPct val="150000"/>
              </a:lnSpc>
              <a:buFont typeface="Arial" charset="0"/>
              <a:buNone/>
            </a:pPr>
            <a:endParaRPr lang="zh-CN" altLang="en-US" sz="2000" b="1" dirty="0" smtClean="0">
              <a:latin typeface="微软雅黑" panose="020B0503020204020204" pitchFamily="34" charset="-122"/>
              <a:ea typeface="微软雅黑" panose="020B0503020204020204" pitchFamily="34" charset="-122"/>
            </a:endParaRPr>
          </a:p>
          <a:p>
            <a:pPr eaLnBrk="0" hangingPunct="0">
              <a:lnSpc>
                <a:spcPct val="150000"/>
              </a:lnSpc>
              <a:buFont typeface="Arial" charset="0"/>
              <a:buNone/>
            </a:pPr>
            <a:r>
              <a:rPr lang="zh-CN" altLang="en-US" sz="2000" b="1" dirty="0" smtClean="0">
                <a:latin typeface="微软雅黑" panose="020B0503020204020204" pitchFamily="34" charset="-122"/>
                <a:ea typeface="微软雅黑" panose="020B0503020204020204" pitchFamily="34" charset="-122"/>
              </a:rPr>
              <a:t>                                图</a:t>
            </a:r>
            <a:r>
              <a:rPr lang="en-US" altLang="zh-CN" sz="2000" b="1" dirty="0" smtClean="0">
                <a:latin typeface="微软雅黑" panose="020B0503020204020204" pitchFamily="34" charset="-122"/>
                <a:ea typeface="微软雅黑" panose="020B0503020204020204" pitchFamily="34" charset="-122"/>
              </a:rPr>
              <a:t>1</a:t>
            </a:r>
          </a:p>
          <a:p>
            <a:pPr eaLnBrk="0" hangingPunct="0">
              <a:lnSpc>
                <a:spcPct val="150000"/>
              </a:lnSpc>
              <a:buFont typeface="Arial" charset="0"/>
              <a:buNone/>
            </a:pP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浮力大小与深度的关系：当物体浸没前，所受浮力大小随深度的增加而增大；当物体浸没后，所受浮力大小将不变，与物体所处深度无关。浮力大小随深度变化的图象如图</a:t>
            </a: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所示。</a:t>
            </a:r>
            <a:endParaRPr lang="zh-CN" altLang="en-US" sz="2000" b="1" dirty="0">
              <a:latin typeface="微软雅黑" panose="020B0503020204020204" pitchFamily="34" charset="-122"/>
              <a:ea typeface="微软雅黑" panose="020B0503020204020204" pitchFamily="34" charset="-122"/>
            </a:endParaRPr>
          </a:p>
        </p:txBody>
      </p:sp>
      <p:pic>
        <p:nvPicPr>
          <p:cNvPr id="6" name="Picture 25" descr="F:\16中考\物理\人教物理中考复习方案二校\RJT10.EPS"/>
          <p:cNvPicPr>
            <a:picLocks noChangeAspect="1" noChangeArrowheads="1"/>
          </p:cNvPicPr>
          <p:nvPr/>
        </p:nvPicPr>
        <p:blipFill>
          <a:blip r:embed="rId3" r:link="rId4" cstate="print"/>
          <a:srcRect/>
          <a:stretch>
            <a:fillRect/>
          </a:stretch>
        </p:blipFill>
        <p:spPr bwMode="auto">
          <a:xfrm>
            <a:off x="3926053" y="2268376"/>
            <a:ext cx="2074266" cy="1437654"/>
          </a:xfrm>
          <a:prstGeom prst="rect">
            <a:avLst/>
          </a:prstGeom>
          <a:noFill/>
          <a:ln w="9525">
            <a:noFill/>
            <a:miter lim="800000"/>
            <a:headEnd/>
            <a:tailEnd/>
          </a:ln>
        </p:spPr>
      </p:pic>
    </p:spTree>
    <p:extLst>
      <p:ext uri="{BB962C8B-B14F-4D97-AF65-F5344CB8AC3E}">
        <p14:creationId xmlns:p14="http://schemas.microsoft.com/office/powerpoint/2010/main" xmlns="" val="1741003644"/>
      </p:ext>
    </p:extLst>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16"/>
          <p:cNvGraphicFramePr>
            <a:graphicFrameLocks noChangeAspect="1"/>
          </p:cNvGraphicFramePr>
          <p:nvPr>
            <p:extLst>
              <p:ext uri="{D42A27DB-BD31-4B8C-83A1-F6EECF244321}">
                <p14:modId xmlns:p14="http://schemas.microsoft.com/office/powerpoint/2010/main" xmlns="" val="61736019"/>
              </p:ext>
            </p:extLst>
          </p:nvPr>
        </p:nvGraphicFramePr>
        <p:xfrm>
          <a:off x="5613400" y="2595476"/>
          <a:ext cx="914400" cy="198438"/>
        </p:xfrm>
        <a:graphic>
          <a:graphicData uri="http://schemas.openxmlformats.org/presentationml/2006/ole">
            <p:oleObj spid="_x0000_s3074" name="Equation" r:id="rId4" imgW="435285" imgH="677109" progId="">
              <p:embed/>
            </p:oleObj>
          </a:graphicData>
        </a:graphic>
      </p:graphicFrame>
      <p:cxnSp>
        <p:nvCxnSpPr>
          <p:cNvPr id="5" name="直接连接符 4"/>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785900" y="284591"/>
            <a:ext cx="80021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浮力</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7" name="矩形 6"/>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8" name="Rectangle 21"/>
          <p:cNvSpPr>
            <a:spLocks noChangeArrowheads="1"/>
          </p:cNvSpPr>
          <p:nvPr/>
        </p:nvSpPr>
        <p:spPr bwMode="auto">
          <a:xfrm>
            <a:off x="2426260" y="781984"/>
            <a:ext cx="2197100" cy="461963"/>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chemeClr val="folHlink"/>
                </a:solidFill>
                <a:latin typeface="黑体" pitchFamily="49" charset="-122"/>
                <a:ea typeface="黑体" pitchFamily="49" charset="-122"/>
              </a:rPr>
              <a:t>　浮力的大小 </a:t>
            </a:r>
          </a:p>
        </p:txBody>
      </p:sp>
      <p:grpSp>
        <p:nvGrpSpPr>
          <p:cNvPr id="9" name="Group 95"/>
          <p:cNvGrpSpPr>
            <a:grpSpLocks/>
          </p:cNvGrpSpPr>
          <p:nvPr/>
        </p:nvGrpSpPr>
        <p:grpSpPr bwMode="auto">
          <a:xfrm>
            <a:off x="1141973" y="1461517"/>
            <a:ext cx="9858375" cy="4903705"/>
            <a:chOff x="204" y="745"/>
            <a:chExt cx="5171" cy="3259"/>
          </a:xfrm>
        </p:grpSpPr>
        <p:sp>
          <p:nvSpPr>
            <p:cNvPr id="10" name="Rectangle 22"/>
            <p:cNvSpPr>
              <a:spLocks noChangeArrowheads="1"/>
            </p:cNvSpPr>
            <p:nvPr/>
          </p:nvSpPr>
          <p:spPr bwMode="auto">
            <a:xfrm>
              <a:off x="465" y="745"/>
              <a:ext cx="2387" cy="307"/>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．探究：浮力的大小等于什么 </a:t>
              </a:r>
            </a:p>
          </p:txBody>
        </p:sp>
        <p:sp>
          <p:nvSpPr>
            <p:cNvPr id="11" name="Rectangle 45"/>
            <p:cNvSpPr>
              <a:spLocks noChangeArrowheads="1"/>
            </p:cNvSpPr>
            <p:nvPr/>
          </p:nvSpPr>
          <p:spPr bwMode="auto">
            <a:xfrm>
              <a:off x="930" y="3563"/>
              <a:ext cx="4445" cy="441"/>
            </a:xfrm>
            <a:prstGeom prst="rect">
              <a:avLst/>
            </a:prstGeom>
            <a:noFill/>
            <a:ln w="9525" algn="ctr">
              <a:noFill/>
              <a:miter lim="800000"/>
              <a:headEnd/>
              <a:tailEnd/>
            </a:ln>
          </p:spPr>
          <p:txBody>
            <a:bodyPr anchor="ctr"/>
            <a:lstStyle/>
            <a:p>
              <a:pPr algn="ct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　浸在液体中的物体受到的浮力等于</a:t>
              </a:r>
              <a:r>
                <a:rPr lang="en-US" altLang="zh-CN" sz="2000" b="1" dirty="0">
                  <a:latin typeface="微软雅黑" panose="020B0503020204020204" pitchFamily="34" charset="-122"/>
                  <a:ea typeface="微软雅黑" panose="020B0503020204020204" pitchFamily="34" charset="-122"/>
                  <a:cs typeface="Times New Roman" pitchFamily="18" charset="0"/>
                </a:rPr>
                <a:t>____________________________</a:t>
              </a:r>
              <a:endParaRPr lang="en-US" altLang="zh-CN" sz="2000" b="1" dirty="0">
                <a:latin typeface="微软雅黑" panose="020B0503020204020204" pitchFamily="34" charset="-122"/>
                <a:ea typeface="微软雅黑" panose="020B0503020204020204" pitchFamily="34" charset="-122"/>
              </a:endParaRPr>
            </a:p>
          </p:txBody>
        </p:sp>
        <p:sp>
          <p:nvSpPr>
            <p:cNvPr id="12" name="Rectangle 44"/>
            <p:cNvSpPr>
              <a:spLocks noChangeArrowheads="1"/>
            </p:cNvSpPr>
            <p:nvPr/>
          </p:nvSpPr>
          <p:spPr bwMode="auto">
            <a:xfrm>
              <a:off x="204" y="3563"/>
              <a:ext cx="726" cy="441"/>
            </a:xfrm>
            <a:prstGeom prst="rect">
              <a:avLst/>
            </a:prstGeom>
            <a:noFill/>
            <a:ln w="9525" algn="ctr">
              <a:noFill/>
              <a:miter lim="800000"/>
              <a:headEnd/>
              <a:tailEnd/>
            </a:ln>
          </p:spPr>
          <p:txBody>
            <a:bodyPr anchor="ctr"/>
            <a:lstStyle/>
            <a:p>
              <a:pPr algn="ct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实验</a:t>
              </a:r>
              <a:endParaRPr lang="zh-CN" altLang="en-US" sz="2000" b="1" dirty="0">
                <a:latin typeface="微软雅黑" panose="020B0503020204020204" pitchFamily="34" charset="-122"/>
                <a:ea typeface="微软雅黑" panose="020B0503020204020204" pitchFamily="34" charset="-122"/>
              </a:endParaRPr>
            </a:p>
            <a:p>
              <a:pPr algn="ctr" eaLnBrk="0" hangingPunct="0"/>
              <a:r>
                <a:rPr lang="zh-CN" altLang="en-US" sz="2000" b="1" dirty="0">
                  <a:latin typeface="微软雅黑" panose="020B0503020204020204" pitchFamily="34" charset="-122"/>
                  <a:ea typeface="微软雅黑" panose="020B0503020204020204" pitchFamily="34" charset="-122"/>
                  <a:cs typeface="Times New Roman" pitchFamily="18" charset="0"/>
                </a:rPr>
                <a:t>结论</a:t>
              </a:r>
              <a:endParaRPr lang="zh-CN" altLang="en-US" sz="2000" b="1" dirty="0">
                <a:latin typeface="微软雅黑" panose="020B0503020204020204" pitchFamily="34" charset="-122"/>
                <a:ea typeface="微软雅黑" panose="020B0503020204020204" pitchFamily="34" charset="-122"/>
              </a:endParaRPr>
            </a:p>
          </p:txBody>
        </p:sp>
        <p:sp>
          <p:nvSpPr>
            <p:cNvPr id="13" name="Rectangle 43"/>
            <p:cNvSpPr>
              <a:spLocks noChangeArrowheads="1"/>
            </p:cNvSpPr>
            <p:nvPr/>
          </p:nvSpPr>
          <p:spPr bwMode="auto">
            <a:xfrm>
              <a:off x="930" y="3122"/>
              <a:ext cx="4445" cy="441"/>
            </a:xfrm>
            <a:prstGeom prst="rect">
              <a:avLst/>
            </a:prstGeom>
            <a:noFill/>
            <a:ln w="9525" algn="ctr">
              <a:noFill/>
              <a:miter lim="800000"/>
              <a:headEnd/>
              <a:tailEnd/>
            </a:ln>
          </p:spPr>
          <p:txBody>
            <a:bodyPr anchor="ctr"/>
            <a:lstStyle/>
            <a:p>
              <a:pP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　溢水杯中水要</a:t>
              </a:r>
              <a:r>
                <a:rPr lang="en-US" altLang="zh-CN" sz="2000" b="1" dirty="0">
                  <a:latin typeface="微软雅黑" panose="020B0503020204020204" pitchFamily="34" charset="-122"/>
                  <a:ea typeface="微软雅黑" panose="020B0503020204020204" pitchFamily="34" charset="-122"/>
                  <a:cs typeface="Times New Roman" pitchFamily="18" charset="0"/>
                </a:rPr>
                <a:t>______</a:t>
              </a:r>
              <a:r>
                <a:rPr lang="zh-CN" altLang="en-US" sz="2000" b="1" dirty="0">
                  <a:latin typeface="微软雅黑" panose="020B0503020204020204" pitchFamily="34" charset="-122"/>
                  <a:ea typeface="微软雅黑" panose="020B0503020204020204" pitchFamily="34" charset="-122"/>
                  <a:cs typeface="Times New Roman" pitchFamily="18" charset="0"/>
                </a:rPr>
                <a:t>，若水面低于溢水口，则测出的</a:t>
              </a:r>
              <a:r>
                <a:rPr lang="en-US" altLang="zh-CN" sz="2000" b="1" i="1" dirty="0">
                  <a:latin typeface="微软雅黑" panose="020B0503020204020204" pitchFamily="34" charset="-122"/>
                  <a:ea typeface="微软雅黑" panose="020B0503020204020204" pitchFamily="34" charset="-122"/>
                  <a:cs typeface="Times New Roman" pitchFamily="18" charset="0"/>
                </a:rPr>
                <a:t>G</a:t>
              </a:r>
              <a:r>
                <a:rPr lang="zh-CN" altLang="en-US" sz="2000" b="1" baseline="-30000" dirty="0">
                  <a:latin typeface="微软雅黑" panose="020B0503020204020204" pitchFamily="34" charset="-122"/>
                  <a:ea typeface="微软雅黑" panose="020B0503020204020204" pitchFamily="34" charset="-122"/>
                  <a:cs typeface="Times New Roman" pitchFamily="18" charset="0"/>
                </a:rPr>
                <a:t>排</a:t>
              </a:r>
              <a:r>
                <a:rPr lang="zh-CN" altLang="en-US" sz="2000" b="1" dirty="0">
                  <a:latin typeface="微软雅黑" panose="020B0503020204020204" pitchFamily="34" charset="-122"/>
                  <a:ea typeface="微软雅黑" panose="020B0503020204020204" pitchFamily="34" charset="-122"/>
                  <a:cs typeface="Times New Roman" pitchFamily="18" charset="0"/>
                </a:rPr>
                <a:t>将</a:t>
              </a:r>
              <a:r>
                <a:rPr lang="en-US" altLang="zh-CN" sz="2000" b="1" dirty="0">
                  <a:latin typeface="微软雅黑" panose="020B0503020204020204" pitchFamily="34" charset="-122"/>
                  <a:ea typeface="微软雅黑" panose="020B0503020204020204" pitchFamily="34" charset="-122"/>
                  <a:cs typeface="Times New Roman" pitchFamily="18" charset="0"/>
                </a:rPr>
                <a:t>______</a:t>
              </a:r>
              <a:r>
                <a:rPr lang="en-US" altLang="zh-CN" sz="2000" b="1" i="1" dirty="0">
                  <a:latin typeface="微软雅黑" panose="020B0503020204020204" pitchFamily="34" charset="-122"/>
                  <a:ea typeface="微软雅黑" panose="020B0503020204020204" pitchFamily="34" charset="-122"/>
                  <a:cs typeface="Times New Roman" pitchFamily="18" charset="0"/>
                </a:rPr>
                <a:t>F</a:t>
              </a:r>
              <a:r>
                <a:rPr lang="zh-CN" altLang="en-US" sz="2000" b="1" baseline="-30000" dirty="0">
                  <a:latin typeface="微软雅黑" panose="020B0503020204020204" pitchFamily="34" charset="-122"/>
                  <a:ea typeface="微软雅黑" panose="020B0503020204020204" pitchFamily="34" charset="-122"/>
                  <a:cs typeface="Times New Roman" pitchFamily="18" charset="0"/>
                </a:rPr>
                <a:t>浮</a:t>
              </a:r>
              <a:r>
                <a:rPr lang="zh-CN" altLang="en-US" sz="2000" b="1" dirty="0">
                  <a:latin typeface="微软雅黑" panose="020B0503020204020204" pitchFamily="34" charset="-122"/>
                  <a:ea typeface="微软雅黑" panose="020B0503020204020204" pitchFamily="34" charset="-122"/>
                  <a:cs typeface="Times New Roman" pitchFamily="18" charset="0"/>
                </a:rPr>
                <a:t>，得不到正确结论</a:t>
              </a:r>
              <a:endParaRPr lang="zh-CN" altLang="en-US" sz="2000" b="1" dirty="0">
                <a:latin typeface="微软雅黑" panose="020B0503020204020204" pitchFamily="34" charset="-122"/>
                <a:ea typeface="微软雅黑" panose="020B0503020204020204" pitchFamily="34" charset="-122"/>
              </a:endParaRPr>
            </a:p>
          </p:txBody>
        </p:sp>
        <p:sp>
          <p:nvSpPr>
            <p:cNvPr id="14" name="Rectangle 42"/>
            <p:cNvSpPr>
              <a:spLocks noChangeArrowheads="1"/>
            </p:cNvSpPr>
            <p:nvPr/>
          </p:nvSpPr>
          <p:spPr bwMode="auto">
            <a:xfrm>
              <a:off x="204" y="3122"/>
              <a:ext cx="726" cy="441"/>
            </a:xfrm>
            <a:prstGeom prst="rect">
              <a:avLst/>
            </a:prstGeom>
            <a:noFill/>
            <a:ln w="9525" algn="ctr">
              <a:noFill/>
              <a:miter lim="800000"/>
              <a:headEnd/>
              <a:tailEnd/>
            </a:ln>
          </p:spPr>
          <p:txBody>
            <a:bodyPr anchor="ctr"/>
            <a:lstStyle/>
            <a:p>
              <a:pPr algn="ct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注意</a:t>
              </a:r>
              <a:endParaRPr lang="zh-CN" altLang="en-US" sz="2000" b="1" dirty="0">
                <a:latin typeface="微软雅黑" panose="020B0503020204020204" pitchFamily="34" charset="-122"/>
                <a:ea typeface="微软雅黑" panose="020B0503020204020204" pitchFamily="34" charset="-122"/>
              </a:endParaRPr>
            </a:p>
            <a:p>
              <a:pPr algn="ctr" eaLnBrk="0" hangingPunct="0"/>
              <a:r>
                <a:rPr lang="zh-CN" altLang="en-US" sz="2000" b="1" dirty="0">
                  <a:latin typeface="微软雅黑" panose="020B0503020204020204" pitchFamily="34" charset="-122"/>
                  <a:ea typeface="微软雅黑" panose="020B0503020204020204" pitchFamily="34" charset="-122"/>
                  <a:cs typeface="Times New Roman" pitchFamily="18" charset="0"/>
                </a:rPr>
                <a:t>事项</a:t>
              </a:r>
              <a:endParaRPr lang="zh-CN" altLang="en-US" sz="2000" b="1" dirty="0">
                <a:latin typeface="微软雅黑" panose="020B0503020204020204" pitchFamily="34" charset="-122"/>
                <a:ea typeface="微软雅黑" panose="020B0503020204020204" pitchFamily="34" charset="-122"/>
              </a:endParaRPr>
            </a:p>
          </p:txBody>
        </p:sp>
        <p:sp>
          <p:nvSpPr>
            <p:cNvPr id="15" name="Rectangle 41"/>
            <p:cNvSpPr>
              <a:spLocks noChangeArrowheads="1"/>
            </p:cNvSpPr>
            <p:nvPr/>
          </p:nvSpPr>
          <p:spPr bwMode="auto">
            <a:xfrm>
              <a:off x="930" y="2681"/>
              <a:ext cx="4445" cy="441"/>
            </a:xfrm>
            <a:prstGeom prst="rect">
              <a:avLst/>
            </a:prstGeom>
            <a:noFill/>
            <a:ln w="9525" algn="ctr">
              <a:noFill/>
              <a:miter lim="800000"/>
              <a:headEnd/>
              <a:tailEnd/>
            </a:ln>
          </p:spPr>
          <p:txBody>
            <a:bodyPr anchor="ctr"/>
            <a:lstStyle/>
            <a:p>
              <a:pP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　物体受到的浮力</a:t>
              </a:r>
              <a:r>
                <a:rPr lang="en-US" altLang="zh-CN" sz="2000" b="1" i="1" dirty="0">
                  <a:latin typeface="微软雅黑" panose="020B0503020204020204" pitchFamily="34" charset="-122"/>
                  <a:ea typeface="微软雅黑" panose="020B0503020204020204" pitchFamily="34" charset="-122"/>
                  <a:cs typeface="Times New Roman" pitchFamily="18" charset="0"/>
                </a:rPr>
                <a:t>F</a:t>
              </a:r>
              <a:r>
                <a:rPr lang="zh-CN" altLang="en-US" sz="2000" b="1" baseline="-30000" dirty="0">
                  <a:latin typeface="微软雅黑" panose="020B0503020204020204" pitchFamily="34" charset="-122"/>
                  <a:ea typeface="微软雅黑" panose="020B0503020204020204" pitchFamily="34" charset="-122"/>
                  <a:cs typeface="Times New Roman" pitchFamily="18" charset="0"/>
                </a:rPr>
                <a:t>浮</a:t>
              </a:r>
              <a:r>
                <a:rPr lang="zh-CN" altLang="en-US" sz="2000" b="1" dirty="0">
                  <a:latin typeface="微软雅黑" panose="020B0503020204020204" pitchFamily="34" charset="-122"/>
                  <a:ea typeface="微软雅黑" panose="020B0503020204020204" pitchFamily="34" charset="-122"/>
                  <a:cs typeface="Times New Roman" pitchFamily="18" charset="0"/>
                </a:rPr>
                <a:t>＝</a:t>
              </a:r>
              <a:r>
                <a:rPr lang="en-US" altLang="zh-CN" sz="2000" b="1" dirty="0">
                  <a:latin typeface="微软雅黑" panose="020B0503020204020204" pitchFamily="34" charset="-122"/>
                  <a:ea typeface="微软雅黑" panose="020B0503020204020204" pitchFamily="34" charset="-122"/>
                  <a:cs typeface="Times New Roman" pitchFamily="18" charset="0"/>
                </a:rPr>
                <a:t>________</a:t>
              </a:r>
              <a:r>
                <a:rPr lang="zh-CN" altLang="en-US" sz="2000" b="1" dirty="0">
                  <a:latin typeface="微软雅黑" panose="020B0503020204020204" pitchFamily="34" charset="-122"/>
                  <a:ea typeface="微软雅黑" panose="020B0503020204020204" pitchFamily="34" charset="-122"/>
                  <a:cs typeface="Times New Roman" pitchFamily="18" charset="0"/>
                </a:rPr>
                <a:t>；排开水的重力</a:t>
              </a:r>
              <a:r>
                <a:rPr lang="en-US" altLang="zh-CN" sz="2000" b="1" i="1" dirty="0">
                  <a:latin typeface="微软雅黑" panose="020B0503020204020204" pitchFamily="34" charset="-122"/>
                  <a:ea typeface="微软雅黑" panose="020B0503020204020204" pitchFamily="34" charset="-122"/>
                  <a:cs typeface="Times New Roman" pitchFamily="18" charset="0"/>
                </a:rPr>
                <a:t>G</a:t>
              </a:r>
              <a:r>
                <a:rPr lang="zh-CN" altLang="en-US" sz="2000" b="1" baseline="-30000" dirty="0">
                  <a:latin typeface="微软雅黑" panose="020B0503020204020204" pitchFamily="34" charset="-122"/>
                  <a:ea typeface="微软雅黑" panose="020B0503020204020204" pitchFamily="34" charset="-122"/>
                  <a:cs typeface="Times New Roman" pitchFamily="18" charset="0"/>
                </a:rPr>
                <a:t>排</a:t>
              </a:r>
              <a:r>
                <a:rPr lang="zh-CN" altLang="en-US" sz="2000" b="1" dirty="0">
                  <a:latin typeface="微软雅黑" panose="020B0503020204020204" pitchFamily="34" charset="-122"/>
                  <a:ea typeface="微软雅黑" panose="020B0503020204020204" pitchFamily="34" charset="-122"/>
                  <a:cs typeface="Times New Roman" pitchFamily="18" charset="0"/>
                </a:rPr>
                <a:t>＝</a:t>
              </a:r>
              <a:r>
                <a:rPr lang="en-US" altLang="zh-CN" sz="2000" b="1" dirty="0">
                  <a:latin typeface="微软雅黑" panose="020B0503020204020204" pitchFamily="34" charset="-122"/>
                  <a:ea typeface="微软雅黑" panose="020B0503020204020204" pitchFamily="34" charset="-122"/>
                  <a:cs typeface="Times New Roman" pitchFamily="18" charset="0"/>
                </a:rPr>
                <a:t>________</a:t>
              </a:r>
              <a:r>
                <a:rPr lang="zh-CN" altLang="en-US" sz="2000" b="1" dirty="0">
                  <a:latin typeface="微软雅黑" panose="020B0503020204020204" pitchFamily="34" charset="-122"/>
                  <a:ea typeface="微软雅黑" panose="020B0503020204020204" pitchFamily="34" charset="-122"/>
                  <a:cs typeface="Times New Roman" pitchFamily="18" charset="0"/>
                </a:rPr>
                <a:t>，对比二者大小得出实验结论</a:t>
              </a:r>
              <a:endParaRPr lang="zh-CN" altLang="en-US" sz="2000" b="1" dirty="0">
                <a:latin typeface="微软雅黑" panose="020B0503020204020204" pitchFamily="34" charset="-122"/>
                <a:ea typeface="微软雅黑" panose="020B0503020204020204" pitchFamily="34" charset="-122"/>
              </a:endParaRPr>
            </a:p>
          </p:txBody>
        </p:sp>
        <p:sp>
          <p:nvSpPr>
            <p:cNvPr id="16" name="Rectangle 40"/>
            <p:cNvSpPr>
              <a:spLocks noChangeArrowheads="1"/>
            </p:cNvSpPr>
            <p:nvPr/>
          </p:nvSpPr>
          <p:spPr bwMode="auto">
            <a:xfrm>
              <a:off x="204" y="2681"/>
              <a:ext cx="726" cy="441"/>
            </a:xfrm>
            <a:prstGeom prst="rect">
              <a:avLst/>
            </a:prstGeom>
            <a:noFill/>
            <a:ln w="9525" algn="ctr">
              <a:noFill/>
              <a:miter lim="800000"/>
              <a:headEnd/>
              <a:tailEnd/>
            </a:ln>
          </p:spPr>
          <p:txBody>
            <a:bodyPr anchor="ctr"/>
            <a:lstStyle/>
            <a:p>
              <a:pPr algn="ct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分析</a:t>
              </a:r>
              <a:endParaRPr lang="zh-CN" altLang="en-US" sz="2000" b="1" dirty="0">
                <a:latin typeface="微软雅黑" panose="020B0503020204020204" pitchFamily="34" charset="-122"/>
                <a:ea typeface="微软雅黑" panose="020B0503020204020204" pitchFamily="34" charset="-122"/>
              </a:endParaRPr>
            </a:p>
            <a:p>
              <a:pPr algn="ctr" eaLnBrk="0" hangingPunct="0"/>
              <a:r>
                <a:rPr lang="zh-CN" altLang="en-US" sz="2000" b="1" dirty="0">
                  <a:latin typeface="微软雅黑" panose="020B0503020204020204" pitchFamily="34" charset="-122"/>
                  <a:ea typeface="微软雅黑" panose="020B0503020204020204" pitchFamily="34" charset="-122"/>
                  <a:cs typeface="Times New Roman" pitchFamily="18" charset="0"/>
                </a:rPr>
                <a:t>归纳</a:t>
              </a:r>
              <a:endParaRPr lang="zh-CN" altLang="en-US" sz="2000" b="1" dirty="0">
                <a:latin typeface="微软雅黑" panose="020B0503020204020204" pitchFamily="34" charset="-122"/>
                <a:ea typeface="微软雅黑" panose="020B0503020204020204" pitchFamily="34" charset="-122"/>
              </a:endParaRPr>
            </a:p>
          </p:txBody>
        </p:sp>
        <p:sp>
          <p:nvSpPr>
            <p:cNvPr id="17" name="Rectangle 39"/>
            <p:cNvSpPr>
              <a:spLocks noChangeArrowheads="1"/>
            </p:cNvSpPr>
            <p:nvPr/>
          </p:nvSpPr>
          <p:spPr bwMode="auto">
            <a:xfrm>
              <a:off x="930" y="2240"/>
              <a:ext cx="4445" cy="441"/>
            </a:xfrm>
            <a:prstGeom prst="rect">
              <a:avLst/>
            </a:prstGeom>
            <a:noFill/>
            <a:ln w="9525" algn="ctr">
              <a:noFill/>
              <a:miter lim="800000"/>
              <a:headEnd/>
              <a:tailEnd/>
            </a:ln>
          </p:spPr>
          <p:txBody>
            <a:bodyPr anchor="ctr"/>
            <a:lstStyle/>
            <a:p>
              <a:pP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　物体重力</a:t>
              </a:r>
              <a:r>
                <a:rPr lang="en-US" altLang="zh-CN" sz="2000" b="1" i="1" dirty="0">
                  <a:latin typeface="微软雅黑" panose="020B0503020204020204" pitchFamily="34" charset="-122"/>
                  <a:ea typeface="微软雅黑" panose="020B0503020204020204" pitchFamily="34" charset="-122"/>
                  <a:cs typeface="Times New Roman" pitchFamily="18" charset="0"/>
                </a:rPr>
                <a:t>G</a:t>
              </a:r>
              <a:r>
                <a:rPr lang="zh-CN" altLang="en-US" sz="2000" b="1" dirty="0">
                  <a:latin typeface="微软雅黑" panose="020B0503020204020204" pitchFamily="34" charset="-122"/>
                  <a:ea typeface="微软雅黑" panose="020B0503020204020204" pitchFamily="34" charset="-122"/>
                  <a:cs typeface="Times New Roman" pitchFamily="18" charset="0"/>
                </a:rPr>
                <a:t>、物体浸没后测力计示数</a:t>
              </a:r>
              <a:r>
                <a:rPr lang="en-US" altLang="zh-CN" sz="2000" b="1" i="1" dirty="0">
                  <a:latin typeface="微软雅黑" panose="020B0503020204020204" pitchFamily="34" charset="-122"/>
                  <a:ea typeface="微软雅黑" panose="020B0503020204020204" pitchFamily="34" charset="-122"/>
                  <a:cs typeface="Times New Roman" pitchFamily="18" charset="0"/>
                </a:rPr>
                <a:t>F</a:t>
              </a:r>
              <a:r>
                <a:rPr lang="zh-CN" altLang="en-US" sz="2000" b="1" dirty="0">
                  <a:latin typeface="微软雅黑" panose="020B0503020204020204" pitchFamily="34" charset="-122"/>
                  <a:ea typeface="微软雅黑" panose="020B0503020204020204" pitchFamily="34" charset="-122"/>
                  <a:cs typeface="Times New Roman" pitchFamily="18" charset="0"/>
                </a:rPr>
                <a:t>、排开水和小桶总重力</a:t>
              </a:r>
              <a:r>
                <a:rPr lang="en-US" altLang="zh-CN" sz="2000" b="1" i="1" dirty="0">
                  <a:latin typeface="微软雅黑" panose="020B0503020204020204" pitchFamily="34" charset="-122"/>
                  <a:ea typeface="微软雅黑" panose="020B0503020204020204" pitchFamily="34" charset="-122"/>
                  <a:cs typeface="Times New Roman" pitchFamily="18" charset="0"/>
                </a:rPr>
                <a:t>G</a:t>
              </a:r>
              <a:r>
                <a:rPr lang="en-US" altLang="zh-CN" sz="2000" b="1" baseline="-30000" dirty="0">
                  <a:latin typeface="微软雅黑" panose="020B0503020204020204" pitchFamily="34" charset="-122"/>
                  <a:ea typeface="微软雅黑" panose="020B0503020204020204" pitchFamily="34" charset="-122"/>
                  <a:cs typeface="Times New Roman" pitchFamily="18" charset="0"/>
                </a:rPr>
                <a:t>1</a:t>
              </a:r>
              <a:r>
                <a:rPr lang="zh-CN" altLang="en-US" sz="2000" b="1" dirty="0">
                  <a:latin typeface="微软雅黑" panose="020B0503020204020204" pitchFamily="34" charset="-122"/>
                  <a:ea typeface="微软雅黑" panose="020B0503020204020204" pitchFamily="34" charset="-122"/>
                  <a:cs typeface="Times New Roman" pitchFamily="18" charset="0"/>
                </a:rPr>
                <a:t>、空小桶重力</a:t>
              </a:r>
              <a:r>
                <a:rPr lang="en-US" altLang="zh-CN" sz="2000" b="1" i="1" dirty="0">
                  <a:latin typeface="微软雅黑" panose="020B0503020204020204" pitchFamily="34" charset="-122"/>
                  <a:ea typeface="微软雅黑" panose="020B0503020204020204" pitchFamily="34" charset="-122"/>
                  <a:cs typeface="Times New Roman" pitchFamily="18" charset="0"/>
                </a:rPr>
                <a:t>G</a:t>
              </a:r>
              <a:r>
                <a:rPr lang="en-US" altLang="zh-CN" sz="2000" b="1" baseline="-30000" dirty="0">
                  <a:latin typeface="微软雅黑" panose="020B0503020204020204" pitchFamily="34" charset="-122"/>
                  <a:ea typeface="微软雅黑" panose="020B0503020204020204" pitchFamily="34" charset="-122"/>
                  <a:cs typeface="Times New Roman" pitchFamily="18" charset="0"/>
                </a:rPr>
                <a:t>0</a:t>
              </a:r>
              <a:endParaRPr lang="en-US" altLang="zh-CN" sz="2000" b="1" dirty="0">
                <a:latin typeface="微软雅黑" panose="020B0503020204020204" pitchFamily="34" charset="-122"/>
                <a:ea typeface="微软雅黑" panose="020B0503020204020204" pitchFamily="34" charset="-122"/>
              </a:endParaRPr>
            </a:p>
          </p:txBody>
        </p:sp>
        <p:sp>
          <p:nvSpPr>
            <p:cNvPr id="18" name="Rectangle 38"/>
            <p:cNvSpPr>
              <a:spLocks noChangeArrowheads="1"/>
            </p:cNvSpPr>
            <p:nvPr/>
          </p:nvSpPr>
          <p:spPr bwMode="auto">
            <a:xfrm>
              <a:off x="204" y="2240"/>
              <a:ext cx="726" cy="441"/>
            </a:xfrm>
            <a:prstGeom prst="rect">
              <a:avLst/>
            </a:prstGeom>
            <a:noFill/>
            <a:ln w="9525" algn="ctr">
              <a:noFill/>
              <a:miter lim="800000"/>
              <a:headEnd/>
              <a:tailEnd/>
            </a:ln>
          </p:spPr>
          <p:txBody>
            <a:bodyPr anchor="ctr"/>
            <a:lstStyle/>
            <a:p>
              <a:pPr algn="ct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所测量</a:t>
              </a:r>
              <a:endParaRPr lang="zh-CN" altLang="en-US" sz="2000" b="1" dirty="0">
                <a:latin typeface="微软雅黑" panose="020B0503020204020204" pitchFamily="34" charset="-122"/>
                <a:ea typeface="微软雅黑" panose="020B0503020204020204" pitchFamily="34" charset="-122"/>
              </a:endParaRPr>
            </a:p>
          </p:txBody>
        </p:sp>
        <p:sp>
          <p:nvSpPr>
            <p:cNvPr id="19" name="Rectangle 37"/>
            <p:cNvSpPr>
              <a:spLocks noChangeArrowheads="1"/>
            </p:cNvSpPr>
            <p:nvPr/>
          </p:nvSpPr>
          <p:spPr bwMode="auto">
            <a:xfrm>
              <a:off x="930" y="1071"/>
              <a:ext cx="4445" cy="1169"/>
            </a:xfrm>
            <a:prstGeom prst="rect">
              <a:avLst/>
            </a:prstGeom>
            <a:noFill/>
            <a:ln w="9525" algn="ctr">
              <a:noFill/>
              <a:miter lim="800000"/>
              <a:headEnd/>
              <a:tailEnd/>
            </a:ln>
          </p:spPr>
          <p:txBody>
            <a:bodyPr anchor="ctr"/>
            <a:lstStyle/>
            <a:p>
              <a:pPr eaLnBrk="0" hangingPunct="0">
                <a:spcBef>
                  <a:spcPct val="20000"/>
                </a:spcBef>
              </a:pPr>
              <a:endParaRPr lang="zh-CN" altLang="en-US" sz="2000" dirty="0">
                <a:latin typeface="微软雅黑" panose="020B0503020204020204" pitchFamily="34" charset="-122"/>
                <a:ea typeface="微软雅黑" panose="020B0503020204020204" pitchFamily="34" charset="-122"/>
              </a:endParaRPr>
            </a:p>
            <a:p>
              <a:pPr eaLnBrk="0" hangingPunct="0">
                <a:spcBef>
                  <a:spcPct val="20000"/>
                </a:spcBef>
              </a:pPr>
              <a:endParaRPr lang="zh-CN" altLang="en-US" sz="2000" dirty="0">
                <a:latin typeface="微软雅黑" panose="020B0503020204020204" pitchFamily="34" charset="-122"/>
                <a:ea typeface="微软雅黑" panose="020B0503020204020204" pitchFamily="34" charset="-122"/>
              </a:endParaRPr>
            </a:p>
            <a:p>
              <a:pPr eaLnBrk="0" hangingPunct="0">
                <a:spcBef>
                  <a:spcPct val="20000"/>
                </a:spcBef>
              </a:pPr>
              <a:endParaRPr lang="zh-CN" altLang="en-US" sz="2000" dirty="0">
                <a:latin typeface="微软雅黑" panose="020B0503020204020204" pitchFamily="34" charset="-122"/>
                <a:ea typeface="微软雅黑" panose="020B0503020204020204" pitchFamily="34" charset="-122"/>
              </a:endParaRPr>
            </a:p>
            <a:p>
              <a:pPr eaLnBrk="0" hangingPunct="0">
                <a:spcBef>
                  <a:spcPct val="20000"/>
                </a:spcBef>
              </a:pPr>
              <a:endParaRPr lang="zh-CN" altLang="en-US" sz="2000" dirty="0">
                <a:latin typeface="微软雅黑" panose="020B0503020204020204" pitchFamily="34" charset="-122"/>
                <a:ea typeface="微软雅黑" panose="020B0503020204020204" pitchFamily="34" charset="-122"/>
              </a:endParaRPr>
            </a:p>
            <a:p>
              <a:pPr eaLnBrk="0" hangingPunct="0">
                <a:spcBef>
                  <a:spcPct val="20000"/>
                </a:spcBef>
              </a:pPr>
              <a:endParaRPr lang="zh-CN" altLang="en-US" sz="2000" dirty="0">
                <a:latin typeface="微软雅黑" panose="020B0503020204020204" pitchFamily="34" charset="-122"/>
                <a:ea typeface="微软雅黑" panose="020B0503020204020204" pitchFamily="34" charset="-122"/>
              </a:endParaRPr>
            </a:p>
          </p:txBody>
        </p:sp>
        <p:sp>
          <p:nvSpPr>
            <p:cNvPr id="20" name="Rectangle 36"/>
            <p:cNvSpPr>
              <a:spLocks noChangeArrowheads="1"/>
            </p:cNvSpPr>
            <p:nvPr/>
          </p:nvSpPr>
          <p:spPr bwMode="auto">
            <a:xfrm>
              <a:off x="204" y="1071"/>
              <a:ext cx="726" cy="1169"/>
            </a:xfrm>
            <a:prstGeom prst="rect">
              <a:avLst/>
            </a:prstGeom>
            <a:noFill/>
            <a:ln w="9525" algn="ctr">
              <a:noFill/>
              <a:miter lim="800000"/>
              <a:headEnd/>
              <a:tailEnd/>
            </a:ln>
          </p:spPr>
          <p:txBody>
            <a:bodyPr anchor="ctr"/>
            <a:lstStyle/>
            <a:p>
              <a:pPr algn="ctr" eaLnBrk="0" hangingPunct="0">
                <a:buFont typeface="Arial" charset="0"/>
                <a:buNone/>
              </a:pPr>
              <a:r>
                <a:rPr lang="zh-CN" altLang="en-US" sz="2000" b="1" dirty="0">
                  <a:latin typeface="微软雅黑" panose="020B0503020204020204" pitchFamily="34" charset="-122"/>
                  <a:ea typeface="微软雅黑" panose="020B0503020204020204" pitchFamily="34" charset="-122"/>
                  <a:cs typeface="Times New Roman" pitchFamily="18" charset="0"/>
                </a:rPr>
                <a:t>操作</a:t>
              </a:r>
              <a:endParaRPr lang="zh-CN" altLang="en-US" sz="2000" b="1" dirty="0">
                <a:latin typeface="微软雅黑" panose="020B0503020204020204" pitchFamily="34" charset="-122"/>
                <a:ea typeface="微软雅黑" panose="020B0503020204020204" pitchFamily="34" charset="-122"/>
              </a:endParaRPr>
            </a:p>
            <a:p>
              <a:pPr algn="ctr" eaLnBrk="0" hangingPunct="0"/>
              <a:r>
                <a:rPr lang="zh-CN" altLang="en-US" sz="2000" b="1" dirty="0">
                  <a:latin typeface="微软雅黑" panose="020B0503020204020204" pitchFamily="34" charset="-122"/>
                  <a:ea typeface="微软雅黑" panose="020B0503020204020204" pitchFamily="34" charset="-122"/>
                  <a:cs typeface="Times New Roman" pitchFamily="18" charset="0"/>
                </a:rPr>
                <a:t>过程</a:t>
              </a:r>
              <a:endParaRPr lang="zh-CN" altLang="en-US" sz="2000" b="1" dirty="0">
                <a:latin typeface="微软雅黑" panose="020B0503020204020204" pitchFamily="34" charset="-122"/>
                <a:ea typeface="微软雅黑" panose="020B0503020204020204" pitchFamily="34" charset="-122"/>
              </a:endParaRPr>
            </a:p>
          </p:txBody>
        </p:sp>
        <p:sp>
          <p:nvSpPr>
            <p:cNvPr id="21" name="Line 46"/>
            <p:cNvSpPr>
              <a:spLocks noChangeShapeType="1"/>
            </p:cNvSpPr>
            <p:nvPr/>
          </p:nvSpPr>
          <p:spPr bwMode="auto">
            <a:xfrm>
              <a:off x="204" y="1071"/>
              <a:ext cx="5171"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2" name="Line 47"/>
            <p:cNvSpPr>
              <a:spLocks noChangeShapeType="1"/>
            </p:cNvSpPr>
            <p:nvPr/>
          </p:nvSpPr>
          <p:spPr bwMode="auto">
            <a:xfrm>
              <a:off x="204" y="4004"/>
              <a:ext cx="5171"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3" name="Line 48"/>
            <p:cNvSpPr>
              <a:spLocks noChangeShapeType="1"/>
            </p:cNvSpPr>
            <p:nvPr/>
          </p:nvSpPr>
          <p:spPr bwMode="auto">
            <a:xfrm>
              <a:off x="204" y="1071"/>
              <a:ext cx="0" cy="2933"/>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4" name="Line 49"/>
            <p:cNvSpPr>
              <a:spLocks noChangeShapeType="1"/>
            </p:cNvSpPr>
            <p:nvPr/>
          </p:nvSpPr>
          <p:spPr bwMode="auto">
            <a:xfrm>
              <a:off x="5375" y="1071"/>
              <a:ext cx="0" cy="2933"/>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5" name="Line 52"/>
            <p:cNvSpPr>
              <a:spLocks noChangeShapeType="1"/>
            </p:cNvSpPr>
            <p:nvPr/>
          </p:nvSpPr>
          <p:spPr bwMode="auto">
            <a:xfrm>
              <a:off x="204" y="2240"/>
              <a:ext cx="5171"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6" name="Line 54"/>
            <p:cNvSpPr>
              <a:spLocks noChangeShapeType="1"/>
            </p:cNvSpPr>
            <p:nvPr/>
          </p:nvSpPr>
          <p:spPr bwMode="auto">
            <a:xfrm>
              <a:off x="930" y="1071"/>
              <a:ext cx="0" cy="2933"/>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7" name="Line 58"/>
            <p:cNvSpPr>
              <a:spLocks noChangeShapeType="1"/>
            </p:cNvSpPr>
            <p:nvPr/>
          </p:nvSpPr>
          <p:spPr bwMode="auto">
            <a:xfrm>
              <a:off x="204" y="2681"/>
              <a:ext cx="5171"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8" name="Line 66"/>
            <p:cNvSpPr>
              <a:spLocks noChangeShapeType="1"/>
            </p:cNvSpPr>
            <p:nvPr/>
          </p:nvSpPr>
          <p:spPr bwMode="auto">
            <a:xfrm>
              <a:off x="204" y="3122"/>
              <a:ext cx="5171"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sp>
          <p:nvSpPr>
            <p:cNvPr id="29" name="Line 74"/>
            <p:cNvSpPr>
              <a:spLocks noChangeShapeType="1"/>
            </p:cNvSpPr>
            <p:nvPr/>
          </p:nvSpPr>
          <p:spPr bwMode="auto">
            <a:xfrm>
              <a:off x="204" y="3563"/>
              <a:ext cx="5171" cy="0"/>
            </a:xfrm>
            <a:prstGeom prst="line">
              <a:avLst/>
            </a:prstGeom>
            <a:noFill/>
            <a:ln w="12700" cap="rnd">
              <a:solidFill>
                <a:srgbClr val="000000"/>
              </a:solidFill>
              <a:round/>
              <a:headEnd/>
              <a:tailEnd/>
            </a:ln>
          </p:spPr>
          <p:txBody>
            <a:bodyPr wrap="none" anchor="ctr">
              <a:spAutoFit/>
            </a:bodyPr>
            <a:lstStyle/>
            <a:p>
              <a:endParaRPr lang="zh-CN" altLang="en-US" dirty="0">
                <a:ea typeface="微软雅黑" panose="020B0503020204020204" pitchFamily="34" charset="-122"/>
              </a:endParaRPr>
            </a:p>
          </p:txBody>
        </p:sp>
        <p:pic>
          <p:nvPicPr>
            <p:cNvPr id="30" name="Picture 23" descr="E:\15年下半年课件\修订\云南物理中考复习方案100%\HY70.EPS"/>
            <p:cNvPicPr>
              <a:picLocks noChangeAspect="1" noChangeArrowheads="1"/>
            </p:cNvPicPr>
            <p:nvPr/>
          </p:nvPicPr>
          <p:blipFill>
            <a:blip r:embed="rId5" r:link="rId6" cstate="print"/>
            <a:srcRect/>
            <a:stretch>
              <a:fillRect/>
            </a:stretch>
          </p:blipFill>
          <p:spPr bwMode="auto">
            <a:xfrm>
              <a:off x="2109" y="1117"/>
              <a:ext cx="1860" cy="1052"/>
            </a:xfrm>
            <a:prstGeom prst="rect">
              <a:avLst/>
            </a:prstGeom>
            <a:noFill/>
            <a:ln w="9525">
              <a:noFill/>
              <a:miter lim="800000"/>
              <a:headEnd/>
              <a:tailEnd/>
            </a:ln>
          </p:spPr>
        </p:pic>
      </p:grpSp>
      <p:sp>
        <p:nvSpPr>
          <p:cNvPr id="31" name="Rectangle 96"/>
          <p:cNvSpPr>
            <a:spLocks noChangeArrowheads="1"/>
          </p:cNvSpPr>
          <p:nvPr/>
        </p:nvSpPr>
        <p:spPr bwMode="auto">
          <a:xfrm>
            <a:off x="5301687" y="4304617"/>
            <a:ext cx="856324"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en-US" altLang="zh-CN" sz="2000" b="1" i="1" dirty="0">
                <a:solidFill>
                  <a:srgbClr val="FF3300"/>
                </a:solidFill>
                <a:latin typeface="微软雅黑" panose="020B0503020204020204" pitchFamily="34" charset="-122"/>
                <a:ea typeface="微软雅黑" panose="020B0503020204020204" pitchFamily="34" charset="-122"/>
              </a:rPr>
              <a:t>G</a:t>
            </a:r>
            <a:r>
              <a:rPr lang="zh-CN" altLang="en-US" sz="2000" b="1" dirty="0">
                <a:solidFill>
                  <a:srgbClr val="FF3300"/>
                </a:solidFill>
                <a:latin typeface="微软雅黑" panose="020B0503020204020204" pitchFamily="34" charset="-122"/>
                <a:ea typeface="微软雅黑" panose="020B0503020204020204" pitchFamily="34" charset="-122"/>
              </a:rPr>
              <a:t>－</a:t>
            </a:r>
            <a:r>
              <a:rPr lang="en-US" altLang="zh-CN" sz="2000" b="1" i="1" dirty="0">
                <a:solidFill>
                  <a:srgbClr val="FF3300"/>
                </a:solidFill>
                <a:latin typeface="微软雅黑" panose="020B0503020204020204" pitchFamily="34" charset="-122"/>
                <a:ea typeface="微软雅黑" panose="020B0503020204020204" pitchFamily="34" charset="-122"/>
              </a:rPr>
              <a:t>F</a:t>
            </a:r>
            <a:r>
              <a:rPr lang="en-US" altLang="zh-CN" sz="2000" b="1" dirty="0">
                <a:solidFill>
                  <a:srgbClr val="FF3300"/>
                </a:solidFill>
                <a:latin typeface="微软雅黑" panose="020B0503020204020204" pitchFamily="34" charset="-122"/>
                <a:ea typeface="微软雅黑" panose="020B0503020204020204" pitchFamily="34" charset="-122"/>
              </a:rPr>
              <a:t> </a:t>
            </a:r>
          </a:p>
        </p:txBody>
      </p:sp>
      <p:graphicFrame>
        <p:nvGraphicFramePr>
          <p:cNvPr id="32" name="Object 97"/>
          <p:cNvGraphicFramePr>
            <a:graphicFrameLocks noChangeAspect="1"/>
          </p:cNvGraphicFramePr>
          <p:nvPr/>
        </p:nvGraphicFramePr>
        <p:xfrm>
          <a:off x="8671485" y="4376084"/>
          <a:ext cx="1160463" cy="373063"/>
        </p:xfrm>
        <a:graphic>
          <a:graphicData uri="http://schemas.openxmlformats.org/presentationml/2006/ole">
            <p:oleObj spid="_x0000_s3075" name="文档" r:id="rId7" imgW="974102" imgH="395986" progId="Word.Document.8">
              <p:embed/>
            </p:oleObj>
          </a:graphicData>
        </a:graphic>
      </p:graphicFrame>
      <p:sp>
        <p:nvSpPr>
          <p:cNvPr id="33" name="Rectangle 98"/>
          <p:cNvSpPr>
            <a:spLocks noChangeArrowheads="1"/>
          </p:cNvSpPr>
          <p:nvPr/>
        </p:nvSpPr>
        <p:spPr bwMode="auto">
          <a:xfrm>
            <a:off x="4555956" y="4947555"/>
            <a:ext cx="77457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装满 </a:t>
            </a:r>
          </a:p>
        </p:txBody>
      </p:sp>
      <p:sp>
        <p:nvSpPr>
          <p:cNvPr id="34" name="Rectangle 99"/>
          <p:cNvSpPr>
            <a:spLocks noChangeArrowheads="1"/>
          </p:cNvSpPr>
          <p:nvPr/>
        </p:nvSpPr>
        <p:spPr bwMode="auto">
          <a:xfrm>
            <a:off x="9415293" y="5018992"/>
            <a:ext cx="774571" cy="40011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小于 </a:t>
            </a:r>
          </a:p>
        </p:txBody>
      </p:sp>
      <p:sp>
        <p:nvSpPr>
          <p:cNvPr id="35" name="Rectangle 100"/>
          <p:cNvSpPr>
            <a:spLocks noChangeArrowheads="1"/>
          </p:cNvSpPr>
          <p:nvPr/>
        </p:nvSpPr>
        <p:spPr bwMode="auto">
          <a:xfrm>
            <a:off x="7330048" y="5806422"/>
            <a:ext cx="3124200" cy="39687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000" b="1" dirty="0">
                <a:solidFill>
                  <a:srgbClr val="FF3300"/>
                </a:solidFill>
                <a:latin typeface="微软雅黑" panose="020B0503020204020204" pitchFamily="34" charset="-122"/>
                <a:ea typeface="微软雅黑" panose="020B0503020204020204" pitchFamily="34" charset="-122"/>
              </a:rPr>
              <a:t>它排开的液体所受的重力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ppt_x"/>
                                          </p:val>
                                        </p:tav>
                                        <p:tav tm="100000">
                                          <p:val>
                                            <p:strVal val="#ppt_x"/>
                                          </p:val>
                                        </p:tav>
                                      </p:tavLst>
                                    </p:anim>
                                    <p:anim calcmode="lin" valueType="num">
                                      <p:cBhvr additive="base">
                                        <p:cTn id="3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ppt_x"/>
                                          </p:val>
                                        </p:tav>
                                        <p:tav tm="100000">
                                          <p:val>
                                            <p:strVal val="#ppt_x"/>
                                          </p:val>
                                        </p:tav>
                                      </p:tavLst>
                                    </p:anim>
                                    <p:anim calcmode="lin" valueType="num">
                                      <p:cBhvr additive="base">
                                        <p:cTn id="4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648096" y="1620163"/>
            <a:ext cx="8285163" cy="2677656"/>
          </a:xfrm>
          <a:prstGeom prst="rect">
            <a:avLst/>
          </a:prstGeom>
          <a:noFill/>
          <a:ln w="9525">
            <a:noFill/>
            <a:miter lim="800000"/>
            <a:headEnd/>
            <a:tailEnd/>
          </a:ln>
        </p:spPr>
        <p:txBody>
          <a:bodyPr anchor="ctr">
            <a:spAutoFit/>
          </a:bodyPr>
          <a:lstStyle/>
          <a:p>
            <a:r>
              <a:rPr lang="zh-CN" altLang="zh-CN" sz="2400" b="1" dirty="0">
                <a:latin typeface="微软雅黑" pitchFamily="34" charset="-122"/>
                <a:ea typeface="微软雅黑" pitchFamily="34" charset="-122"/>
                <a:cs typeface="Times New Roman" pitchFamily="18" charset="0"/>
              </a:rPr>
              <a:t>【</a:t>
            </a:r>
            <a:r>
              <a:rPr lang="zh-CN" altLang="en-US" sz="2400" b="1" dirty="0">
                <a:latin typeface="微软雅黑" pitchFamily="34" charset="-122"/>
                <a:ea typeface="微软雅黑" pitchFamily="34" charset="-122"/>
                <a:cs typeface="Times New Roman" pitchFamily="18" charset="0"/>
              </a:rPr>
              <a:t>例</a:t>
            </a:r>
            <a:r>
              <a:rPr lang="en-US" altLang="zh-CN" sz="2400" b="1" dirty="0" smtClean="0">
                <a:latin typeface="微软雅黑" pitchFamily="34" charset="-122"/>
                <a:ea typeface="微软雅黑" pitchFamily="34" charset="-122"/>
                <a:cs typeface="Times New Roman" pitchFamily="18" charset="0"/>
              </a:rPr>
              <a:t>1】</a:t>
            </a:r>
            <a:r>
              <a:rPr lang="zh-CN" altLang="zh-CN" sz="2400" dirty="0" smtClean="0">
                <a:latin typeface="微软雅黑" pitchFamily="34" charset="-122"/>
                <a:ea typeface="微软雅黑" pitchFamily="34" charset="-122"/>
              </a:rPr>
              <a:t>一个盛有盐水的容器中悬浮着一个鸡蛋，容器放在斜面上，如图所示，图上画出了几个力的方向，你认为鸡蛋所受浮力的方向应是（　　）</a:t>
            </a:r>
          </a:p>
          <a:p>
            <a:r>
              <a:rPr lang="en-US" altLang="zh-CN" sz="2400" dirty="0" smtClean="0">
                <a:latin typeface="微软雅黑" pitchFamily="34" charset="-122"/>
                <a:ea typeface="微软雅黑" pitchFamily="34" charset="-122"/>
              </a:rPr>
              <a:t>A</a:t>
            </a:r>
            <a:r>
              <a:rPr lang="zh-CN" altLang="zh-CN"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F</a:t>
            </a:r>
            <a:r>
              <a:rPr lang="en-US" altLang="zh-CN" sz="2400" baseline="-25000" dirty="0" smtClean="0">
                <a:latin typeface="微软雅黑" pitchFamily="34" charset="-122"/>
                <a:ea typeface="微软雅黑" pitchFamily="34" charset="-122"/>
              </a:rPr>
              <a:t>1</a:t>
            </a:r>
            <a:r>
              <a:rPr lang="en-US" altLang="zh-CN" sz="2400" dirty="0" smtClean="0">
                <a:latin typeface="微软雅黑" pitchFamily="34" charset="-122"/>
                <a:ea typeface="微软雅黑" pitchFamily="34" charset="-122"/>
              </a:rPr>
              <a:t>	</a:t>
            </a:r>
          </a:p>
          <a:p>
            <a:r>
              <a:rPr lang="en-US" altLang="zh-CN" sz="2400" dirty="0" smtClean="0">
                <a:latin typeface="微软雅黑" pitchFamily="34" charset="-122"/>
                <a:ea typeface="微软雅黑" pitchFamily="34" charset="-122"/>
              </a:rPr>
              <a:t>B</a:t>
            </a:r>
            <a:r>
              <a:rPr lang="zh-CN" altLang="zh-CN"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F</a:t>
            </a:r>
            <a:r>
              <a:rPr lang="en-US" altLang="zh-CN" sz="2400" baseline="-25000" dirty="0" smtClean="0">
                <a:latin typeface="微软雅黑" pitchFamily="34" charset="-122"/>
                <a:ea typeface="微软雅黑" pitchFamily="34" charset="-122"/>
              </a:rPr>
              <a:t>2</a:t>
            </a:r>
            <a:r>
              <a:rPr lang="en-US" altLang="zh-CN" sz="2400" dirty="0" smtClean="0">
                <a:latin typeface="微软雅黑" pitchFamily="34" charset="-122"/>
                <a:ea typeface="微软雅黑" pitchFamily="34" charset="-122"/>
              </a:rPr>
              <a:t>	</a:t>
            </a:r>
          </a:p>
          <a:p>
            <a:r>
              <a:rPr lang="en-US" altLang="zh-CN" sz="2400" dirty="0" smtClean="0">
                <a:latin typeface="微软雅黑" pitchFamily="34" charset="-122"/>
                <a:ea typeface="微软雅黑" pitchFamily="34" charset="-122"/>
              </a:rPr>
              <a:t>C</a:t>
            </a:r>
            <a:r>
              <a:rPr lang="zh-CN" altLang="zh-CN"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F</a:t>
            </a:r>
            <a:r>
              <a:rPr lang="en-US" altLang="zh-CN" sz="2400" baseline="-25000" dirty="0" smtClean="0">
                <a:latin typeface="微软雅黑" pitchFamily="34" charset="-122"/>
                <a:ea typeface="微软雅黑" pitchFamily="34" charset="-122"/>
              </a:rPr>
              <a:t>3</a:t>
            </a:r>
            <a:r>
              <a:rPr lang="en-US" altLang="zh-CN" sz="2400" dirty="0" smtClean="0">
                <a:latin typeface="微软雅黑" pitchFamily="34" charset="-122"/>
                <a:ea typeface="微软雅黑" pitchFamily="34" charset="-122"/>
              </a:rPr>
              <a:t>	</a:t>
            </a:r>
          </a:p>
          <a:p>
            <a:r>
              <a:rPr lang="en-US" altLang="zh-CN" sz="2400" dirty="0" smtClean="0">
                <a:latin typeface="微软雅黑" pitchFamily="34" charset="-122"/>
                <a:ea typeface="微软雅黑" pitchFamily="34" charset="-122"/>
              </a:rPr>
              <a:t>D</a:t>
            </a:r>
            <a:r>
              <a:rPr lang="zh-CN" altLang="zh-CN" sz="2400" dirty="0" smtClean="0">
                <a:latin typeface="微软雅黑" pitchFamily="34" charset="-122"/>
                <a:ea typeface="微软雅黑" pitchFamily="34" charset="-122"/>
              </a:rPr>
              <a:t>．</a:t>
            </a:r>
            <a:r>
              <a:rPr lang="en-US" altLang="zh-CN" sz="2400" dirty="0" smtClean="0">
                <a:latin typeface="微软雅黑" pitchFamily="34" charset="-122"/>
                <a:ea typeface="微软雅黑" pitchFamily="34" charset="-122"/>
              </a:rPr>
              <a:t>F</a:t>
            </a:r>
            <a:r>
              <a:rPr lang="en-US" altLang="zh-CN" sz="2400" baseline="-25000" dirty="0" smtClean="0">
                <a:latin typeface="微软雅黑" pitchFamily="34" charset="-122"/>
                <a:ea typeface="微软雅黑" pitchFamily="34" charset="-122"/>
              </a:rPr>
              <a:t>4</a:t>
            </a:r>
            <a:endParaRPr lang="zh-CN" altLang="zh-CN" sz="2000" dirty="0">
              <a:latin typeface="微软雅黑" pitchFamily="34" charset="-122"/>
              <a:ea typeface="微软雅黑" pitchFamily="34" charset="-122"/>
            </a:endParaRPr>
          </a:p>
        </p:txBody>
      </p:sp>
      <p:sp>
        <p:nvSpPr>
          <p:cNvPr id="15" name="TextBox 14"/>
          <p:cNvSpPr txBox="1"/>
          <p:nvPr/>
        </p:nvSpPr>
        <p:spPr>
          <a:xfrm>
            <a:off x="4888714" y="2370034"/>
            <a:ext cx="409575" cy="523220"/>
          </a:xfrm>
          <a:prstGeom prst="rect">
            <a:avLst/>
          </a:prstGeom>
          <a:noFill/>
        </p:spPr>
        <p:txBody>
          <a:bodyPr>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C</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grpSp>
        <p:nvGrpSpPr>
          <p:cNvPr id="2" name="组合 1"/>
          <p:cNvGrpSpPr/>
          <p:nvPr/>
        </p:nvGrpSpPr>
        <p:grpSpPr>
          <a:xfrm>
            <a:off x="2232598" y="4639665"/>
            <a:ext cx="7392664" cy="957149"/>
            <a:chOff x="2280724" y="4567475"/>
            <a:chExt cx="7392664" cy="957149"/>
          </a:xfrm>
        </p:grpSpPr>
        <p:sp>
          <p:nvSpPr>
            <p:cNvPr id="18" name="TextBox 5"/>
            <p:cNvSpPr>
              <a:spLocks noChangeArrowheads="1"/>
            </p:cNvSpPr>
            <p:nvPr/>
          </p:nvSpPr>
          <p:spPr bwMode="auto">
            <a:xfrm>
              <a:off x="2522137" y="5065909"/>
              <a:ext cx="7151251" cy="458715"/>
            </a:xfrm>
            <a:prstGeom prst="rect">
              <a:avLst/>
            </a:prstGeom>
            <a:ln w="28575">
              <a:solidFill>
                <a:srgbClr val="C0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72000" algn="just" eaLnBrk="0" hangingPunct="0">
                <a:lnSpc>
                  <a:spcPct val="150000"/>
                </a:lnSpc>
                <a:defRPr/>
              </a:pPr>
              <a:r>
                <a:rPr lang="zh-CN" altLang="en-US" b="1" dirty="0" smtClean="0">
                  <a:solidFill>
                    <a:schemeClr val="tx1"/>
                  </a:solidFill>
                  <a:latin typeface="Times New Roman" pitchFamily="18" charset="0"/>
                  <a:ea typeface="微软雅黑" panose="020B0503020204020204" pitchFamily="34" charset="-122"/>
                  <a:cs typeface="Times New Roman" pitchFamily="18" charset="0"/>
                </a:rPr>
                <a:t>浮力的方向总是竖直向上的。</a:t>
              </a:r>
              <a:endParaRPr lang="zh-CN" altLang="en-US" b="1" dirty="0">
                <a:solidFill>
                  <a:schemeClr val="tx1"/>
                </a:solidFill>
                <a:latin typeface="Times New Roman" pitchFamily="18" charset="0"/>
                <a:ea typeface="微软雅黑" panose="020B0503020204020204" pitchFamily="34" charset="-122"/>
                <a:cs typeface="Times New Roman" pitchFamily="18" charset="0"/>
              </a:endParaRPr>
            </a:p>
          </p:txBody>
        </p:sp>
        <p:sp>
          <p:nvSpPr>
            <p:cNvPr id="17" name="矩形 16"/>
            <p:cNvSpPr/>
            <p:nvPr/>
          </p:nvSpPr>
          <p:spPr>
            <a:xfrm>
              <a:off x="2280724" y="4567475"/>
              <a:ext cx="1723549" cy="553998"/>
            </a:xfrm>
            <a:prstGeom prst="rect">
              <a:avLst/>
            </a:prstGeom>
            <a:ln>
              <a:noFill/>
            </a:ln>
          </p:spPr>
          <p:txBody>
            <a:bodyPr wrap="none">
              <a:spAutoFit/>
            </a:bodyPr>
            <a:lstStyle/>
            <a:p>
              <a:pPr algn="ctr">
                <a:lnSpc>
                  <a:spcPct val="150000"/>
                </a:lnSpc>
                <a:defRPr/>
              </a:pP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方法点拨</a:t>
              </a:r>
              <a:r>
                <a:rPr lang="en-US" altLang="zh-CN" sz="2000" b="1" dirty="0" smtClean="0">
                  <a:solidFill>
                    <a:srgbClr val="C00000"/>
                  </a:solidFill>
                  <a:latin typeface="微软雅黑" panose="020B0503020204020204" pitchFamily="34" charset="-122"/>
                  <a:ea typeface="微软雅黑" panose="020B0503020204020204" pitchFamily="34" charset="-122"/>
                </a:rPr>
                <a:t>】</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grpSp>
      <p:sp>
        <p:nvSpPr>
          <p:cNvPr id="8199" name="Rectangle 1"/>
          <p:cNvSpPr>
            <a:spLocks noChangeArrowheads="1"/>
          </p:cNvSpPr>
          <p:nvPr/>
        </p:nvSpPr>
        <p:spPr bwMode="auto">
          <a:xfrm>
            <a:off x="1477169" y="1079763"/>
            <a:ext cx="372089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1</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浮力及方向</a:t>
            </a:r>
            <a:endParaRPr lang="en-US" altLang="zh-CN" sz="2400" b="1" dirty="0">
              <a:solidFill>
                <a:srgbClr val="FF0000"/>
              </a:solidFill>
              <a:latin typeface="方正流行体简体" panose="03000509000000000000" pitchFamily="65" charset="-122"/>
              <a:ea typeface="方正流行体简体" panose="03000509000000000000" pitchFamily="65" charset="-122"/>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80021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浮力</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9" name="矩形 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24577" name="图片24" descr="菁优网：http://www.jyeoo.com"/>
          <p:cNvPicPr>
            <a:picLocks noChangeAspect="1" noChangeArrowheads="1"/>
          </p:cNvPicPr>
          <p:nvPr/>
        </p:nvPicPr>
        <p:blipFill>
          <a:blip r:embed="rId3" cstate="print"/>
          <a:srcRect/>
          <a:stretch>
            <a:fillRect/>
          </a:stretch>
        </p:blipFill>
        <p:spPr bwMode="auto">
          <a:xfrm>
            <a:off x="5889812" y="2599765"/>
            <a:ext cx="2142564" cy="1951642"/>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954867" y="1400371"/>
            <a:ext cx="8285163" cy="2400657"/>
          </a:xfrm>
          <a:prstGeom prst="rect">
            <a:avLst/>
          </a:prstGeom>
          <a:noFill/>
          <a:ln w="9525">
            <a:noFill/>
            <a:miter lim="800000"/>
            <a:headEnd/>
            <a:tailEnd/>
          </a:ln>
        </p:spPr>
        <p:txBody>
          <a:bodyPr anchor="ctr">
            <a:spAutoFit/>
          </a:bodyPr>
          <a:lstStyle/>
          <a:p>
            <a:pPr>
              <a:lnSpc>
                <a:spcPct val="150000"/>
              </a:lnSpc>
              <a:defRPr/>
            </a:pPr>
            <a:r>
              <a:rPr lang="zh-CN" altLang="zh-CN" sz="2000" b="1" dirty="0">
                <a:latin typeface="微软雅黑" panose="020B0503020204020204" pitchFamily="34" charset="-122"/>
                <a:ea typeface="微软雅黑" panose="020B0503020204020204" pitchFamily="34" charset="-122"/>
                <a:cs typeface="Times New Roman" pitchFamily="18" charset="0"/>
              </a:rPr>
              <a:t>【</a:t>
            </a:r>
            <a:r>
              <a:rPr lang="zh-CN" altLang="en-US" sz="2000" b="1" dirty="0">
                <a:latin typeface="微软雅黑" panose="020B0503020204020204" pitchFamily="34" charset="-122"/>
                <a:ea typeface="微软雅黑" panose="020B0503020204020204" pitchFamily="34" charset="-122"/>
                <a:cs typeface="Times New Roman" pitchFamily="18" charset="0"/>
              </a:rPr>
              <a:t>例</a:t>
            </a:r>
            <a:r>
              <a:rPr lang="en-US" altLang="zh-CN" sz="2000" b="1" dirty="0">
                <a:latin typeface="微软雅黑" panose="020B0503020204020204" pitchFamily="34" charset="-122"/>
                <a:ea typeface="微软雅黑" panose="020B0503020204020204" pitchFamily="34" charset="-122"/>
                <a:cs typeface="Times New Roman" pitchFamily="18" charset="0"/>
              </a:rPr>
              <a:t>2</a:t>
            </a:r>
            <a:r>
              <a:rPr lang="en-US" altLang="zh-CN" sz="2000" b="1" dirty="0" smtClean="0">
                <a:latin typeface="微软雅黑" panose="020B0503020204020204" pitchFamily="34" charset="-122"/>
                <a:ea typeface="微软雅黑" panose="020B0503020204020204" pitchFamily="34" charset="-122"/>
                <a:cs typeface="Times New Roman" pitchFamily="18" charset="0"/>
              </a:rPr>
              <a:t>】</a:t>
            </a:r>
            <a:r>
              <a:rPr lang="zh-CN" altLang="zh-CN" sz="2000" b="1"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大庆</a:t>
            </a:r>
            <a:r>
              <a:rPr lang="zh-CN" altLang="en-US" sz="2000" b="1" dirty="0" smtClean="0">
                <a:latin typeface="微软雅黑" panose="020B0503020204020204" pitchFamily="34" charset="-122"/>
                <a:ea typeface="微软雅黑" panose="020B0503020204020204" pitchFamily="34" charset="-122"/>
              </a:rPr>
              <a:t>中考</a:t>
            </a:r>
            <a:r>
              <a:rPr lang="zh-CN" altLang="zh-CN" sz="2000" b="1" dirty="0" smtClean="0">
                <a:latin typeface="微软雅黑" panose="020B0503020204020204" pitchFamily="34" charset="-122"/>
                <a:ea typeface="微软雅黑" panose="020B0503020204020204" pitchFamily="34" charset="-122"/>
              </a:rPr>
              <a:t>）为了探究浮力大小跟哪些因素有关，某兴趣小组的同学，用同一物体进行了如图所示的操作，并记下物体静止时弹簧测力计的示数。物体未放入前溢水杯装满水，物体浸没后，用量筒测出了溢出水的体积，如图丁所示。</a:t>
            </a:r>
          </a:p>
          <a:p>
            <a:pPr>
              <a:lnSpc>
                <a:spcPct val="150000"/>
              </a:lnSpc>
              <a:defRPr/>
            </a:pPr>
            <a:endParaRPr lang="en-US" altLang="zh-CN" sz="2000" dirty="0">
              <a:latin typeface="Times New Roman" pitchFamily="18" charset="0"/>
              <a:ea typeface="微软雅黑" panose="020B0503020204020204" pitchFamily="34" charset="-122"/>
              <a:cs typeface="Times New Roman" pitchFamily="18" charset="0"/>
            </a:endParaRPr>
          </a:p>
        </p:txBody>
      </p:sp>
      <p:sp>
        <p:nvSpPr>
          <p:cNvPr id="10247" name="Rectangle 1"/>
          <p:cNvSpPr>
            <a:spLocks noChangeArrowheads="1"/>
          </p:cNvSpPr>
          <p:nvPr/>
        </p:nvSpPr>
        <p:spPr bwMode="auto">
          <a:xfrm>
            <a:off x="1467616" y="1043666"/>
            <a:ext cx="556755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2</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探究决定浮力大小的因素</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endParaRPr>
          </a:p>
        </p:txBody>
      </p:sp>
      <p:cxnSp>
        <p:nvCxnSpPr>
          <p:cNvPr id="9" name="直接连接符 8"/>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785900" y="284591"/>
            <a:ext cx="80021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浮力</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11" name="矩形 10"/>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23553" name="图片24" descr="菁优网：http://www.jyeoo.com"/>
          <p:cNvPicPr>
            <a:picLocks noChangeAspect="1" noChangeArrowheads="1"/>
          </p:cNvPicPr>
          <p:nvPr/>
        </p:nvPicPr>
        <p:blipFill>
          <a:blip r:embed="rId3" cstate="print"/>
          <a:srcRect/>
          <a:stretch>
            <a:fillRect/>
          </a:stretch>
        </p:blipFill>
        <p:spPr bwMode="auto">
          <a:xfrm>
            <a:off x="3236259" y="3370728"/>
            <a:ext cx="5638800" cy="2660491"/>
          </a:xfrm>
          <a:prstGeom prst="rect">
            <a:avLst/>
          </a:prstGeom>
          <a:noFill/>
        </p:spPr>
      </p:pic>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95714" y="3929063"/>
            <a:ext cx="8963956" cy="1422954"/>
            <a:chOff x="1895714" y="3929063"/>
            <a:chExt cx="8963956" cy="1422954"/>
          </a:xfrm>
        </p:grpSpPr>
        <p:sp>
          <p:nvSpPr>
            <p:cNvPr id="3" name="TextBox 5"/>
            <p:cNvSpPr>
              <a:spLocks noChangeArrowheads="1"/>
            </p:cNvSpPr>
            <p:nvPr/>
          </p:nvSpPr>
          <p:spPr bwMode="auto">
            <a:xfrm>
              <a:off x="2177633" y="4428687"/>
              <a:ext cx="8682037" cy="923330"/>
            </a:xfrm>
            <a:prstGeom prst="rect">
              <a:avLst/>
            </a:prstGeom>
            <a:noFill/>
            <a:ln w="28575">
              <a:solidFill>
                <a:srgbClr val="C00000"/>
              </a:solidFill>
              <a:miter lim="800000"/>
            </a:ln>
          </p:spPr>
          <p:txBody>
            <a:bodyPr>
              <a:spAutoFit/>
            </a:bodyPr>
            <a:lstStyle/>
            <a:p>
              <a:pPr marL="72000" algn="just" eaLnBrk="0" hangingPunct="0">
                <a:lnSpc>
                  <a:spcPct val="150000"/>
                </a:lnSpc>
                <a:defRPr/>
              </a:pPr>
              <a:r>
                <a:rPr lang="zh-CN" altLang="en-US" b="1" dirty="0" smtClean="0">
                  <a:latin typeface="Times New Roman" pitchFamily="18" charset="0"/>
                  <a:ea typeface="微软雅黑" panose="020B0503020204020204" pitchFamily="34" charset="-122"/>
                  <a:cs typeface="Times New Roman" pitchFamily="18" charset="0"/>
                </a:rPr>
                <a:t>浸在液体中的物体受到的浮力与液体的密度和液体排开液体的体积有关，而与物体的形状、物体的密度、物体浸没在液体中的深度没有关系。</a:t>
              </a:r>
              <a:endParaRPr lang="zh-CN" altLang="en-US" b="1" dirty="0">
                <a:latin typeface="Times New Roman" pitchFamily="18" charset="0"/>
                <a:ea typeface="微软雅黑" panose="020B0503020204020204" pitchFamily="34" charset="-122"/>
                <a:cs typeface="Times New Roman" pitchFamily="18" charset="0"/>
              </a:endParaRPr>
            </a:p>
          </p:txBody>
        </p:sp>
        <p:sp>
          <p:nvSpPr>
            <p:cNvPr id="4" name="矩形 3"/>
            <p:cNvSpPr/>
            <p:nvPr/>
          </p:nvSpPr>
          <p:spPr>
            <a:xfrm>
              <a:off x="1895714" y="3929063"/>
              <a:ext cx="1723549" cy="499624"/>
            </a:xfrm>
            <a:prstGeom prst="rect">
              <a:avLst/>
            </a:prstGeom>
          </p:spPr>
          <p:txBody>
            <a:bodyPr wrap="none">
              <a:spAutoFit/>
            </a:bodyPr>
            <a:lstStyle/>
            <a:p>
              <a:pPr algn="ctr">
                <a:lnSpc>
                  <a:spcPct val="150000"/>
                </a:lnSpc>
                <a:defRPr/>
              </a:pP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易错点拨</a:t>
              </a:r>
              <a:r>
                <a:rPr lang="en-US" altLang="zh-CN" sz="2000" b="1" dirty="0">
                  <a:solidFill>
                    <a:srgbClr val="C00000"/>
                  </a:solidFill>
                  <a:latin typeface="微软雅黑" panose="020B0503020204020204" pitchFamily="34" charset="-122"/>
                  <a:ea typeface="微软雅黑" panose="020B0503020204020204" pitchFamily="34" charset="-122"/>
                </a:rPr>
                <a:t>】</a:t>
              </a:r>
            </a:p>
          </p:txBody>
        </p:sp>
      </p:grpSp>
      <p:sp>
        <p:nvSpPr>
          <p:cNvPr id="5" name="TextBox 4"/>
          <p:cNvSpPr txBox="1"/>
          <p:nvPr/>
        </p:nvSpPr>
        <p:spPr>
          <a:xfrm>
            <a:off x="5021278" y="1603529"/>
            <a:ext cx="1137475" cy="400110"/>
          </a:xfrm>
          <a:prstGeom prst="rect">
            <a:avLst/>
          </a:prstGeom>
          <a:noFill/>
        </p:spPr>
        <p:txBody>
          <a:bodyPr wrap="square">
            <a:spAutoFit/>
          </a:bodyPr>
          <a:lstStyle/>
          <a:p>
            <a:pPr>
              <a:defRPr/>
            </a:pPr>
            <a:r>
              <a:rPr lang="zh-CN" altLang="en-US" sz="2000" b="1" dirty="0" smtClean="0">
                <a:solidFill>
                  <a:srgbClr val="FF0000"/>
                </a:solidFill>
                <a:latin typeface="微软雅黑" panose="020B0503020204020204" pitchFamily="34" charset="-122"/>
                <a:ea typeface="微软雅黑" panose="020B0503020204020204" pitchFamily="34" charset="-122"/>
                <a:cs typeface="Times New Roman" pitchFamily="18" charset="0"/>
              </a:rPr>
              <a:t>不正确</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6" name="矩形 5"/>
          <p:cNvSpPr/>
          <p:nvPr/>
        </p:nvSpPr>
        <p:spPr>
          <a:xfrm>
            <a:off x="1945342" y="1113455"/>
            <a:ext cx="8901952" cy="2400657"/>
          </a:xfrm>
          <a:prstGeom prst="rect">
            <a:avLst/>
          </a:prstGeom>
        </p:spPr>
        <p:txBody>
          <a:bodyPr wrap="square">
            <a:spAutoFit/>
          </a:bodyPr>
          <a:lstStyle/>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）该小组同学通过比较</a:t>
            </a:r>
            <a:r>
              <a:rPr lang="en-US" altLang="zh-CN" sz="2000" b="1" dirty="0" smtClean="0">
                <a:latin typeface="微软雅黑" panose="020B0503020204020204" pitchFamily="34" charset="-122"/>
                <a:ea typeface="微软雅黑" panose="020B0503020204020204" pitchFamily="34" charset="-122"/>
              </a:rPr>
              <a:t>F</a:t>
            </a:r>
            <a:r>
              <a:rPr lang="en-US" altLang="zh-CN" sz="2000" b="1" baseline="-25000"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和</a:t>
            </a:r>
            <a:r>
              <a:rPr lang="en-US" altLang="zh-CN" sz="2000" b="1" dirty="0" smtClean="0">
                <a:latin typeface="微软雅黑" panose="020B0503020204020204" pitchFamily="34" charset="-122"/>
                <a:ea typeface="微软雅黑" panose="020B0503020204020204" pitchFamily="34" charset="-122"/>
              </a:rPr>
              <a:t>F</a:t>
            </a:r>
            <a:r>
              <a:rPr lang="en-US" altLang="zh-CN" sz="2000" b="1" baseline="-25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的大小，得到了</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浮力大小与物体浸没的深度有关</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的结论是否正确</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（选填</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正确</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或</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不正确</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）为了探究浮力的大小与液体密度的关系，应选择</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两图。</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）物体浸没在水中时，所受浮力大小为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N</a:t>
            </a:r>
            <a:r>
              <a:rPr lang="zh-CN" altLang="zh-CN" sz="2000" b="1" dirty="0" smtClean="0">
                <a:latin typeface="微软雅黑" panose="020B0503020204020204" pitchFamily="34" charset="-122"/>
                <a:ea typeface="微软雅黑" panose="020B0503020204020204" pitchFamily="34" charset="-122"/>
              </a:rPr>
              <a:t>，盐水的密度为</a:t>
            </a:r>
            <a:r>
              <a:rPr lang="en-US" altLang="zh-CN" sz="2000" b="1" dirty="0" smtClean="0">
                <a:latin typeface="微软雅黑" panose="020B0503020204020204" pitchFamily="34" charset="-122"/>
                <a:ea typeface="微软雅黑" panose="020B0503020204020204" pitchFamily="34" charset="-122"/>
              </a:rPr>
              <a:t> </a:t>
            </a:r>
          </a:p>
          <a:p>
            <a:pPr>
              <a:lnSpc>
                <a:spcPct val="150000"/>
              </a:lnSpc>
            </a:pP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kg/m</a:t>
            </a:r>
            <a:r>
              <a:rPr lang="en-US" altLang="zh-CN" sz="2000" b="1" baseline="30000"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g=10N/kg</a:t>
            </a:r>
            <a:r>
              <a:rPr lang="zh-CN" altLang="zh-CN" sz="2000" b="1" dirty="0" smtClean="0">
                <a:latin typeface="微软雅黑" panose="020B0503020204020204" pitchFamily="34" charset="-122"/>
                <a:ea typeface="微软雅黑" panose="020B0503020204020204" pitchFamily="34" charset="-122"/>
              </a:rPr>
              <a:t>）</a:t>
            </a:r>
            <a:endParaRPr lang="zh-CN" altLang="zh-CN" sz="2000" b="1" dirty="0">
              <a:latin typeface="微软雅黑" panose="020B0503020204020204" pitchFamily="34" charset="-122"/>
              <a:ea typeface="微软雅黑" panose="020B0503020204020204" pitchFamily="34" charset="-122"/>
            </a:endParaRPr>
          </a:p>
        </p:txBody>
      </p:sp>
      <p:sp>
        <p:nvSpPr>
          <p:cNvPr id="7" name="TextBox 6"/>
          <p:cNvSpPr txBox="1"/>
          <p:nvPr/>
        </p:nvSpPr>
        <p:spPr>
          <a:xfrm>
            <a:off x="8221685" y="2078656"/>
            <a:ext cx="1137475" cy="400110"/>
          </a:xfrm>
          <a:prstGeom prst="rect">
            <a:avLst/>
          </a:prstGeom>
          <a:noFill/>
        </p:spPr>
        <p:txBody>
          <a:bodyPr wrap="square">
            <a:spAutoFit/>
          </a:bodyPr>
          <a:lstStyle/>
          <a:p>
            <a:pPr>
              <a:defRPr/>
            </a:pPr>
            <a:r>
              <a:rPr lang="zh-CN" altLang="en-US" sz="2000" b="1" dirty="0" smtClean="0">
                <a:solidFill>
                  <a:srgbClr val="FF0000"/>
                </a:solidFill>
                <a:latin typeface="微软雅黑" panose="020B0503020204020204" pitchFamily="34" charset="-122"/>
                <a:ea typeface="微软雅黑" panose="020B0503020204020204" pitchFamily="34" charset="-122"/>
                <a:cs typeface="Times New Roman" pitchFamily="18" charset="0"/>
              </a:rPr>
              <a:t>乙丙</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8" name="TextBox 7"/>
          <p:cNvSpPr txBox="1"/>
          <p:nvPr/>
        </p:nvSpPr>
        <p:spPr>
          <a:xfrm>
            <a:off x="6966622" y="2544820"/>
            <a:ext cx="1137475" cy="400110"/>
          </a:xfrm>
          <a:prstGeom prst="rect">
            <a:avLst/>
          </a:prstGeom>
          <a:noFill/>
        </p:spPr>
        <p:txBody>
          <a:bodyPr wrap="square">
            <a:spAutoFit/>
          </a:bodyPr>
          <a:lstStyle/>
          <a:p>
            <a:pPr>
              <a:defRPr/>
            </a:pPr>
            <a:r>
              <a:rPr lang="en-US" altLang="zh-CN" sz="2000" b="1" dirty="0" smtClean="0">
                <a:solidFill>
                  <a:srgbClr val="FF0000"/>
                </a:solidFill>
                <a:latin typeface="微软雅黑" panose="020B0503020204020204" pitchFamily="34" charset="-122"/>
                <a:ea typeface="微软雅黑" panose="020B0503020204020204" pitchFamily="34" charset="-122"/>
                <a:cs typeface="Times New Roman" pitchFamily="18" charset="0"/>
              </a:rPr>
              <a:t>0.5</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9" name="TextBox 8"/>
          <p:cNvSpPr txBox="1"/>
          <p:nvPr/>
        </p:nvSpPr>
        <p:spPr>
          <a:xfrm>
            <a:off x="1945342" y="3028890"/>
            <a:ext cx="1415381" cy="400110"/>
          </a:xfrm>
          <a:prstGeom prst="rect">
            <a:avLst/>
          </a:prstGeom>
          <a:noFill/>
        </p:spPr>
        <p:txBody>
          <a:bodyPr wrap="square">
            <a:spAutoFit/>
          </a:bodyPr>
          <a:lstStyle/>
          <a:p>
            <a:pPr>
              <a:defRPr/>
            </a:pPr>
            <a:r>
              <a:rPr lang="en-US" altLang="zh-CN" sz="2000" b="1" dirty="0" smtClean="0">
                <a:solidFill>
                  <a:srgbClr val="FF0000"/>
                </a:solidFill>
                <a:latin typeface="微软雅黑" panose="020B0503020204020204" pitchFamily="34" charset="-122"/>
                <a:ea typeface="微软雅黑" panose="020B0503020204020204" pitchFamily="34" charset="-122"/>
              </a:rPr>
              <a:t>1.2</a:t>
            </a:r>
            <a:r>
              <a:rPr lang="zh-CN" altLang="zh-CN" sz="2000" b="1" dirty="0" smtClean="0">
                <a:solidFill>
                  <a:srgbClr val="FF0000"/>
                </a:solidFill>
                <a:latin typeface="微软雅黑" panose="020B0503020204020204" pitchFamily="34" charset="-122"/>
                <a:ea typeface="微软雅黑" panose="020B0503020204020204" pitchFamily="34" charset="-122"/>
              </a:rPr>
              <a:t>×</a:t>
            </a:r>
            <a:r>
              <a:rPr lang="en-US" altLang="zh-CN" sz="2000" b="1" dirty="0" smtClean="0">
                <a:solidFill>
                  <a:srgbClr val="FF0000"/>
                </a:solidFill>
                <a:latin typeface="微软雅黑" panose="020B0503020204020204" pitchFamily="34" charset="-122"/>
                <a:ea typeface="微软雅黑" panose="020B0503020204020204" pitchFamily="34" charset="-122"/>
              </a:rPr>
              <a:t>10</a:t>
            </a:r>
            <a:r>
              <a:rPr lang="en-US" altLang="zh-CN" sz="2000" b="1" baseline="30000" dirty="0" smtClean="0">
                <a:solidFill>
                  <a:srgbClr val="FF0000"/>
                </a:solidFill>
                <a:latin typeface="微软雅黑" panose="020B0503020204020204" pitchFamily="34" charset="-122"/>
                <a:ea typeface="微软雅黑" panose="020B0503020204020204" pitchFamily="34" charset="-122"/>
              </a:rPr>
              <a:t>3</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785900" y="284591"/>
            <a:ext cx="2031325"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阿基米德原理</a:t>
            </a:r>
          </a:p>
        </p:txBody>
      </p:sp>
      <p:sp>
        <p:nvSpPr>
          <p:cNvPr id="13" name="矩形 12"/>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aphicFrame>
        <p:nvGraphicFramePr>
          <p:cNvPr id="15" name="Group 32"/>
          <p:cNvGraphicFramePr>
            <a:graphicFrameLocks noGrp="1"/>
          </p:cNvGraphicFramePr>
          <p:nvPr/>
        </p:nvGraphicFramePr>
        <p:xfrm>
          <a:off x="1626068" y="1871289"/>
          <a:ext cx="9858375" cy="3437508"/>
        </p:xfrm>
        <a:graphic>
          <a:graphicData uri="http://schemas.openxmlformats.org/drawingml/2006/table">
            <a:tbl>
              <a:tblPr/>
              <a:tblGrid>
                <a:gridCol w="1358900"/>
                <a:gridCol w="8499475"/>
              </a:tblGrid>
              <a:tr h="7794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内容</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浸在液体中的物体受到向上的浮力，浮力的大小等于</a:t>
                      </a:r>
                      <a:r>
                        <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________________________</a:t>
                      </a:r>
                      <a:endPar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39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表达式</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a:t>
                      </a:r>
                      <a:r>
                        <a:rPr kumimoji="0" lang="en-US" altLang="zh-CN" sz="2300" b="1"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F</a:t>
                      </a:r>
                      <a:r>
                        <a:rPr kumimoji="0" lang="zh-CN" altLang="en-US" sz="2300" b="1" i="0" u="none" strike="noStrike" cap="none" normalizeH="0" baseline="-3000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浮</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en-US" altLang="zh-CN" sz="2300" b="1"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G</a:t>
                      </a:r>
                      <a:r>
                        <a:rPr kumimoji="0" lang="zh-CN" altLang="en-US" sz="2300" b="1" i="0" u="none" strike="noStrike" cap="none" normalizeH="0" baseline="-3000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排</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en-US" altLang="zh-CN" sz="2300" b="1"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m</a:t>
                      </a:r>
                      <a:r>
                        <a:rPr kumimoji="0" lang="zh-CN" altLang="en-US" sz="2300" b="1" i="0" u="none" strike="noStrike" cap="none" normalizeH="0" baseline="-3000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排</a:t>
                      </a:r>
                      <a:r>
                        <a:rPr kumimoji="0" lang="en-US" altLang="zh-CN" sz="2300" b="1"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g</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________</a:t>
                      </a:r>
                      <a:endPar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94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适用</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范围</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适用于物体受到液体</a:t>
                      </a:r>
                      <a:r>
                        <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气体</a:t>
                      </a:r>
                      <a:r>
                        <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的浮力</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27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说明</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　液体对物体的浮力大小与液体的</a:t>
                      </a:r>
                      <a:r>
                        <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、物体</a:t>
                      </a:r>
                      <a:r>
                        <a:rPr kumimoji="0" lang="en-US" altLang="zh-CN"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____________________</a:t>
                      </a:r>
                      <a:r>
                        <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有关，而与物体的质量、体积、重力、形状、浸没的深度等均无关</a:t>
                      </a:r>
                      <a:endParaRPr kumimoji="0" lang="zh-CN" altLang="en-US" sz="23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109807" marR="109807" marT="43328" marB="433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6" name="Rectangle 76"/>
          <p:cNvSpPr>
            <a:spLocks noChangeArrowheads="1"/>
          </p:cNvSpPr>
          <p:nvPr/>
        </p:nvSpPr>
        <p:spPr bwMode="auto">
          <a:xfrm>
            <a:off x="5715468" y="2176089"/>
            <a:ext cx="3708400" cy="45720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它排开的液体所受的重力 </a:t>
            </a:r>
          </a:p>
        </p:txBody>
      </p:sp>
      <p:graphicFrame>
        <p:nvGraphicFramePr>
          <p:cNvPr id="17" name="Object 77"/>
          <p:cNvGraphicFramePr>
            <a:graphicFrameLocks noChangeAspect="1"/>
          </p:cNvGraphicFramePr>
          <p:nvPr/>
        </p:nvGraphicFramePr>
        <p:xfrm>
          <a:off x="8207843" y="2758701"/>
          <a:ext cx="1385887" cy="373063"/>
        </p:xfrm>
        <a:graphic>
          <a:graphicData uri="http://schemas.openxmlformats.org/presentationml/2006/ole">
            <p:oleObj spid="_x0000_s4098" name="文档" r:id="rId4" imgW="1468889" imgH="395986" progId="Word.Document.8">
              <p:embed/>
            </p:oleObj>
          </a:graphicData>
        </a:graphic>
      </p:graphicFrame>
      <p:sp>
        <p:nvSpPr>
          <p:cNvPr id="18" name="Rectangle 78"/>
          <p:cNvSpPr>
            <a:spLocks noChangeArrowheads="1"/>
          </p:cNvSpPr>
          <p:nvPr/>
        </p:nvSpPr>
        <p:spPr bwMode="auto">
          <a:xfrm>
            <a:off x="8618504" y="4080444"/>
            <a:ext cx="891590" cy="461665"/>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密度 </a:t>
            </a:r>
          </a:p>
        </p:txBody>
      </p:sp>
      <p:sp>
        <p:nvSpPr>
          <p:cNvPr id="19" name="Rectangle 79"/>
          <p:cNvSpPr>
            <a:spLocks noChangeArrowheads="1"/>
          </p:cNvSpPr>
          <p:nvPr/>
        </p:nvSpPr>
        <p:spPr bwMode="auto">
          <a:xfrm>
            <a:off x="3451693" y="4439864"/>
            <a:ext cx="2482850" cy="457200"/>
          </a:xfrm>
          <a:prstGeom prst="rect">
            <a:avLst/>
          </a:prstGeom>
          <a:noFill/>
          <a:ln w="9525" algn="ctr">
            <a:noFill/>
            <a:miter lim="800000"/>
            <a:headEnd/>
            <a:tailEnd/>
          </a:ln>
        </p:spPr>
        <p:txBody>
          <a:bodyPr wrap="none" anchor="ctr">
            <a:spAutoFit/>
          </a:bodyPr>
          <a:lstStyle/>
          <a:p>
            <a:pPr algn="ctr" eaLnBrk="0" hangingPunct="0">
              <a:buFont typeface="Arial" charset="0"/>
              <a:buNone/>
            </a:pPr>
            <a:r>
              <a:rPr lang="zh-CN" altLang="en-US" sz="2400" b="1" dirty="0">
                <a:solidFill>
                  <a:srgbClr val="FF3300"/>
                </a:solidFill>
                <a:latin typeface="微软雅黑" panose="020B0503020204020204" pitchFamily="34" charset="-122"/>
                <a:ea typeface="微软雅黑" panose="020B0503020204020204" pitchFamily="34" charset="-122"/>
              </a:rPr>
              <a:t>排开液体的体积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8" grpId="0" autoUpdateAnimBg="0"/>
      <p:bldP spid="19"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 val="20180919151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1.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2.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3.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4.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5.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6.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7.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8.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2.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3.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4.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5.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6.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7.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8.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9.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1651</TotalTime>
  <Pages>0</Pages>
  <Words>2049</Words>
  <Characters>0</Characters>
  <Application>Microsoft Office PowerPoint</Application>
  <DocSecurity>0</DocSecurity>
  <PresentationFormat>自定义</PresentationFormat>
  <Lines>0</Lines>
  <Paragraphs>204</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21</vt:i4>
      </vt:variant>
    </vt:vector>
  </HeadingPairs>
  <TitlesOfParts>
    <vt:vector size="24" baseType="lpstr">
      <vt:lpstr>主题1</vt:lpstr>
      <vt:lpstr>文档</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2015-07-09T00:50:00Z</dcterms:created>
  <dcterms:modified xsi:type="dcterms:W3CDTF">2019-02-14T07:16:03Z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