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tags/tag16.xml" ContentType="application/vnd.openxmlformats-officedocument.presentationml.tags+xml"/>
  <Override PartName="/ppt/tags/tag18.xml" ContentType="application/vnd.openxmlformats-officedocument.presentationml.tags+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tags/tag14.xml" ContentType="application/vnd.openxmlformats-officedocument.presentationml.tags+xml"/>
  <Override PartName="/ppt/tags/tag15.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tags/tag17.xml" ContentType="application/vnd.openxmlformats-officedocument.presentationml.tag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8"/>
  </p:notesMasterIdLst>
  <p:sldIdLst>
    <p:sldId id="515" r:id="rId2"/>
    <p:sldId id="516" r:id="rId3"/>
    <p:sldId id="517" r:id="rId4"/>
    <p:sldId id="518" r:id="rId5"/>
    <p:sldId id="519" r:id="rId6"/>
    <p:sldId id="520" r:id="rId7"/>
    <p:sldId id="521" r:id="rId8"/>
    <p:sldId id="522" r:id="rId9"/>
    <p:sldId id="523" r:id="rId10"/>
    <p:sldId id="524" r:id="rId11"/>
    <p:sldId id="525" r:id="rId12"/>
    <p:sldId id="526" r:id="rId13"/>
    <p:sldId id="527" r:id="rId14"/>
    <p:sldId id="528" r:id="rId15"/>
    <p:sldId id="529" r:id="rId16"/>
    <p:sldId id="530" r:id="rId17"/>
    <p:sldId id="531" r:id="rId18"/>
    <p:sldId id="532" r:id="rId19"/>
    <p:sldId id="533" r:id="rId20"/>
    <p:sldId id="534" r:id="rId21"/>
    <p:sldId id="535" r:id="rId22"/>
    <p:sldId id="536" r:id="rId23"/>
    <p:sldId id="537" r:id="rId24"/>
    <p:sldId id="538" r:id="rId25"/>
    <p:sldId id="539" r:id="rId26"/>
    <p:sldId id="540" r:id="rId27"/>
  </p:sldIdLst>
  <p:sldSz cx="12192000" cy="6858000"/>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3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EE8640"/>
    <a:srgbClr val="FF9300"/>
    <a:srgbClr val="D2A000"/>
    <a:srgbClr val="0000FF"/>
    <a:srgbClr val="FA12CE"/>
    <a:srgbClr val="800080"/>
    <a:srgbClr val="CC0000"/>
    <a:srgbClr val="30D8DC"/>
    <a:srgbClr val="18898C"/>
    <a:srgbClr val="52BA6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20220" autoAdjust="0"/>
    <p:restoredTop sz="90909" autoAdjust="0"/>
  </p:normalViewPr>
  <p:slideViewPr>
    <p:cSldViewPr snapToGrid="0" showGuides="1">
      <p:cViewPr>
        <p:scale>
          <a:sx n="66" d="100"/>
          <a:sy n="66" d="100"/>
        </p:scale>
        <p:origin x="-1248" y="-414"/>
      </p:cViewPr>
      <p:guideLst>
        <p:guide orient="horz" pos="2160"/>
        <p:guide pos="3835"/>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image" Target="../media/image7.wmf"/><Relationship Id="rId5" Type="http://schemas.openxmlformats.org/officeDocument/2006/relationships/image" Target="../media/image11.wmf"/><Relationship Id="rId4" Type="http://schemas.openxmlformats.org/officeDocument/2006/relationships/image" Target="../media/image10.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buFont typeface="Arial" panose="020B0604020202020204" pitchFamily="34" charset="0"/>
              <a:buNone/>
              <a:defRPr sz="1200">
                <a:ea typeface="微软雅黑" panose="020B0503020204020204" pitchFamily="34" charset="-122"/>
              </a:defRPr>
            </a:lvl1pPr>
          </a:lstStyle>
          <a:p>
            <a:pPr>
              <a:defRPr/>
            </a:pPr>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buFont typeface="Arial" panose="020B0604020202020204" pitchFamily="34" charset="0"/>
              <a:buNone/>
              <a:defRPr sz="1200">
                <a:ea typeface="微软雅黑" panose="020B0503020204020204" pitchFamily="34" charset="-122"/>
              </a:defRPr>
            </a:lvl1pPr>
          </a:lstStyle>
          <a:p>
            <a:pPr>
              <a:defRPr/>
            </a:pPr>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dirty="0" smtClean="0"/>
              <a:t>单击此处编辑母版文本样式</a:t>
            </a:r>
          </a:p>
          <a:p>
            <a:pPr lvl="1"/>
            <a:r>
              <a:rPr lang="zh-CN" altLang="en-US" noProof="0" dirty="0" smtClean="0"/>
              <a:t>第二级</a:t>
            </a:r>
          </a:p>
          <a:p>
            <a:pPr lvl="2"/>
            <a:r>
              <a:rPr lang="zh-CN" altLang="en-US" noProof="0" dirty="0" smtClean="0"/>
              <a:t>第三级</a:t>
            </a:r>
          </a:p>
          <a:p>
            <a:pPr lvl="3"/>
            <a:r>
              <a:rPr lang="zh-CN" altLang="en-US" noProof="0" dirty="0" smtClean="0"/>
              <a:t>第四级</a:t>
            </a:r>
          </a:p>
          <a:p>
            <a:pPr lvl="4"/>
            <a:r>
              <a:rPr lang="zh-CN" altLang="en-US" noProof="0" dirty="0" smtClean="0"/>
              <a:t>第五级</a:t>
            </a:r>
            <a:endParaRPr lang="zh-CN" altLang="en-US" noProof="0" dirty="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buFont typeface="Arial" panose="020B0604020202020204" pitchFamily="34" charset="0"/>
              <a:buNone/>
              <a:defRPr sz="1200">
                <a:ea typeface="微软雅黑" panose="020B0503020204020204" pitchFamily="34" charset="-122"/>
              </a:defRPr>
            </a:lvl1pPr>
          </a:lstStyle>
          <a:p>
            <a:pPr>
              <a:defRPr/>
            </a:pPr>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buFont typeface="Arial" panose="020B0604020202020204" pitchFamily="34" charset="0"/>
              <a:buChar char="•"/>
              <a:defRPr sz="1200">
                <a:ea typeface="微软雅黑" panose="020B0503020204020204" pitchFamily="34" charset="-122"/>
              </a:defRPr>
            </a:lvl1pPr>
          </a:lstStyle>
          <a:p>
            <a:fld id="{5501D74B-35EC-4A16-83EE-064CD3683030}" type="slidenum">
              <a:rPr lang="zh-CN" altLang="en-US" smtClean="0"/>
              <a:pPr/>
              <a:t>‹#›</a:t>
            </a:fld>
            <a:endParaRPr lang="en-US" altLang="zh-CN" dirty="0"/>
          </a:p>
        </p:txBody>
      </p:sp>
    </p:spTree>
    <p:extLst>
      <p:ext uri="{BB962C8B-B14F-4D97-AF65-F5344CB8AC3E}">
        <p14:creationId xmlns:p14="http://schemas.microsoft.com/office/powerpoint/2010/main" xmlns="" val="112415799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微软雅黑" panose="020B0503020204020204" pitchFamily="34" charset="-122"/>
        <a:cs typeface="+mn-cs"/>
      </a:defRPr>
    </a:lvl1pPr>
    <a:lvl2pPr marL="457200" algn="l" rtl="0" eaLnBrk="0" fontAlgn="base" hangingPunct="0">
      <a:spcBef>
        <a:spcPct val="30000"/>
      </a:spcBef>
      <a:spcAft>
        <a:spcPct val="0"/>
      </a:spcAft>
      <a:defRPr sz="1200" kern="1200">
        <a:solidFill>
          <a:schemeClr val="tx1"/>
        </a:solidFill>
        <a:latin typeface="+mn-lt"/>
        <a:ea typeface="微软雅黑" panose="020B0503020204020204" pitchFamily="34" charset="-122"/>
        <a:cs typeface="+mn-cs"/>
      </a:defRPr>
    </a:lvl2pPr>
    <a:lvl3pPr marL="914400" algn="l" rtl="0" eaLnBrk="0" fontAlgn="base" hangingPunct="0">
      <a:spcBef>
        <a:spcPct val="30000"/>
      </a:spcBef>
      <a:spcAft>
        <a:spcPct val="0"/>
      </a:spcAft>
      <a:defRPr sz="1200" kern="1200">
        <a:solidFill>
          <a:schemeClr val="tx1"/>
        </a:solidFill>
        <a:latin typeface="+mn-lt"/>
        <a:ea typeface="微软雅黑" panose="020B0503020204020204" pitchFamily="34" charset="-122"/>
        <a:cs typeface="+mn-cs"/>
      </a:defRPr>
    </a:lvl3pPr>
    <a:lvl4pPr marL="1371600" algn="l" rtl="0" eaLnBrk="0" fontAlgn="base" hangingPunct="0">
      <a:spcBef>
        <a:spcPct val="30000"/>
      </a:spcBef>
      <a:spcAft>
        <a:spcPct val="0"/>
      </a:spcAft>
      <a:defRPr sz="1200" kern="1200">
        <a:solidFill>
          <a:schemeClr val="tx1"/>
        </a:solidFill>
        <a:latin typeface="+mn-lt"/>
        <a:ea typeface="微软雅黑" panose="020B0503020204020204" pitchFamily="34" charset="-122"/>
        <a:cs typeface="+mn-cs"/>
      </a:defRPr>
    </a:lvl4pPr>
    <a:lvl5pPr marL="1828800" algn="l" rtl="0" eaLnBrk="0" fontAlgn="base" hangingPunct="0">
      <a:spcBef>
        <a:spcPct val="30000"/>
      </a:spcBef>
      <a:spcAft>
        <a:spcPct val="0"/>
      </a:spcAft>
      <a:defRPr sz="1200" kern="1200">
        <a:solidFill>
          <a:schemeClr val="tx1"/>
        </a:solidFill>
        <a:latin typeface="+mn-lt"/>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1"/>
            <a:ext cx="109728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zoom/>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2.bin"/><Relationship Id="rId7"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oleObject" Target="../embeddings/oleObject5.bin"/><Relationship Id="rId5" Type="http://schemas.openxmlformats.org/officeDocument/2006/relationships/oleObject" Target="../embeddings/oleObject4.bin"/><Relationship Id="rId4" Type="http://schemas.openxmlformats.org/officeDocument/2006/relationships/oleObject" Target="../embeddings/oleObject3.bin"/></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7.xml"/><Relationship Id="rId1" Type="http://schemas.openxmlformats.org/officeDocument/2006/relationships/tags" Target="../tags/tag10.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1.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7.xml"/><Relationship Id="rId1" Type="http://schemas.openxmlformats.org/officeDocument/2006/relationships/tags" Target="../tags/tag12.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3.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7.xml"/><Relationship Id="rId1" Type="http://schemas.openxmlformats.org/officeDocument/2006/relationships/tags" Target="../tags/tag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5.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7.xml"/><Relationship Id="rId1" Type="http://schemas.openxmlformats.org/officeDocument/2006/relationships/tags" Target="../tags/tag16.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7.xml"/><Relationship Id="rId1" Type="http://schemas.openxmlformats.org/officeDocument/2006/relationships/tags" Target="../tags/tag17.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7.xml"/><Relationship Id="rId1" Type="http://schemas.openxmlformats.org/officeDocument/2006/relationships/tags" Target="../tags/tag18.xml"/><Relationship Id="rId4" Type="http://schemas.openxmlformats.org/officeDocument/2006/relationships/image" Target="file:///C:\Users\Administrator\Desktop\&#20061;&#20840;&#29289;&#29702;&#24191;&#19996;&#19987;&#29256;&#25945;&#29992;\&#20061;&#20840;&#29289;&#29702;&#24191;&#19996;&#19987;&#29256;&#25945;&#29992;&#65288;&#22806;&#25490;9.11&#36716;PDF&#65289;\533.TIF" TargetMode="Externa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9.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7.xml"/><Relationship Id="rId1" Type="http://schemas.openxmlformats.org/officeDocument/2006/relationships/tags" Target="../tags/tag20.xml"/><Relationship Id="rId4" Type="http://schemas.openxmlformats.org/officeDocument/2006/relationships/image" Target="file:///C:\Users\Administrator\Desktop\&#20061;&#20840;&#29289;&#29702;&#24191;&#19996;&#19987;&#29256;&#25945;&#29992;\&#20061;&#20840;&#29289;&#29702;&#24191;&#19996;&#19987;&#29256;&#25945;&#29992;&#65288;&#22806;&#25490;9.11&#36716;PDF&#65289;\535.TIF"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7.xml"/><Relationship Id="rId1" Type="http://schemas.openxmlformats.org/officeDocument/2006/relationships/tags" Target="../tags/tag21.xml"/><Relationship Id="rId4" Type="http://schemas.openxmlformats.org/officeDocument/2006/relationships/image" Target="file:///C:\Users\Administrator\Desktop\&#20061;&#20840;&#29289;&#29702;&#24191;&#19996;&#19987;&#29256;&#25945;&#29992;\&#20061;&#20840;&#29289;&#29702;&#24191;&#19996;&#19987;&#29256;&#25945;&#29992;&#65288;&#22806;&#25490;9.11&#36716;PDF&#65289;\541.TIF"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tags" Target="../tags/tag4.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7.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4"/>
          <p:cNvSpPr>
            <a:spLocks noChangeArrowheads="1"/>
          </p:cNvSpPr>
          <p:nvPr/>
        </p:nvSpPr>
        <p:spPr bwMode="auto">
          <a:xfrm>
            <a:off x="2186782" y="2653256"/>
            <a:ext cx="7802562" cy="1200329"/>
          </a:xfrm>
          <a:prstGeom prst="rect">
            <a:avLst/>
          </a:prstGeom>
          <a:noFill/>
          <a:ln>
            <a:noFill/>
          </a:ln>
        </p:spPr>
        <p:txBody>
          <a:bodyPr anchor="ctr" anchorCtr="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buFontTx/>
              <a:buNone/>
            </a:pPr>
            <a:r>
              <a:rPr lang="zh-CN" altLang="en-US" sz="6000" b="1" dirty="0" smtClean="0">
                <a:solidFill>
                  <a:srgbClr val="0D0D0D"/>
                </a:solidFill>
                <a:latin typeface="微软雅黑" panose="020B0503020204020204" pitchFamily="34" charset="-122"/>
                <a:ea typeface="微软雅黑" panose="020B0503020204020204" pitchFamily="34" charset="-122"/>
                <a:sym typeface="华文新魏" panose="02010800040101010101" pitchFamily="2" charset="-122"/>
              </a:rPr>
              <a:t>电功率</a:t>
            </a:r>
            <a:r>
              <a:rPr lang="zh-CN" altLang="en-US" sz="6000" b="1" dirty="0">
                <a:solidFill>
                  <a:srgbClr val="0D0D0D"/>
                </a:solidFill>
                <a:latin typeface="微软雅黑" panose="020B0503020204020204" pitchFamily="34" charset="-122"/>
                <a:ea typeface="微软雅黑" panose="020B0503020204020204" pitchFamily="34" charset="-122"/>
                <a:sym typeface="华文新魏" panose="02010800040101010101" pitchFamily="2" charset="-122"/>
              </a:rPr>
              <a:t>　　　</a:t>
            </a:r>
            <a:r>
              <a:rPr lang="zh-CN" altLang="en-US" sz="6000" b="1" dirty="0">
                <a:latin typeface="微软雅黑" panose="020B0503020204020204" pitchFamily="34" charset="-122"/>
                <a:ea typeface="微软雅黑" panose="020B0503020204020204" pitchFamily="34" charset="-122"/>
                <a:sym typeface="华文新魏" panose="02010800040101010101" pitchFamily="2" charset="-122"/>
              </a:rPr>
              <a:t>　　　</a:t>
            </a:r>
            <a:endParaRPr lang="zh-CN" altLang="en-US" sz="6000" dirty="0">
              <a:latin typeface="微软雅黑" panose="020B0503020204020204" pitchFamily="34" charset="-122"/>
              <a:ea typeface="微软雅黑" panose="020B0503020204020204" pitchFamily="34" charset="-122"/>
              <a:sym typeface="华文新魏" panose="02010800040101010101" pitchFamily="2" charset="-122"/>
            </a:endParaRPr>
          </a:p>
        </p:txBody>
      </p:sp>
      <p:sp>
        <p:nvSpPr>
          <p:cNvPr id="8" name="矩形 7"/>
          <p:cNvSpPr/>
          <p:nvPr/>
        </p:nvSpPr>
        <p:spPr>
          <a:xfrm>
            <a:off x="1607676" y="934272"/>
            <a:ext cx="3736920" cy="769441"/>
          </a:xfrm>
          <a:prstGeom prst="rect">
            <a:avLst/>
          </a:prstGeom>
        </p:spPr>
        <p:txBody>
          <a:bodyPr wrap="none">
            <a:spAutoFit/>
          </a:bodyPr>
          <a:lstStyle/>
          <a:p>
            <a:r>
              <a:rPr lang="zh-CN" altLang="en-US" sz="4400" b="1" dirty="0" smtClean="0">
                <a:latin typeface="微软雅黑" panose="020B0503020204020204" pitchFamily="34" charset="-122"/>
                <a:ea typeface="微软雅黑" panose="020B0503020204020204" pitchFamily="34" charset="-122"/>
              </a:rPr>
              <a:t>中考一轮复习 </a:t>
            </a:r>
            <a:endParaRPr lang="zh-CN" altLang="en-US" sz="44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194546983"/>
      </p:ext>
    </p:extLst>
  </p:cSld>
  <p:clrMapOvr>
    <a:masterClrMapping/>
  </p:clrMapOvr>
  <p:transition>
    <p:zo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31899" y="572852"/>
            <a:ext cx="9252854" cy="707886"/>
          </a:xfrm>
          <a:prstGeom prst="rect">
            <a:avLst/>
          </a:prstGeom>
        </p:spPr>
        <p:txBody>
          <a:bodyPr wrap="none">
            <a:spAutoFit/>
          </a:bodyPr>
          <a:lstStyle/>
          <a:p>
            <a:r>
              <a:rPr lang="en-US" altLang="zh-CN" sz="2000" dirty="0" smtClean="0">
                <a:solidFill>
                  <a:srgbClr val="FF0000"/>
                </a:solidFill>
                <a:latin typeface="微软雅黑" panose="020B0503020204020204" pitchFamily="34" charset="-122"/>
                <a:ea typeface="微软雅黑" panose="020B0503020204020204" pitchFamily="34" charset="-122"/>
              </a:rPr>
              <a:t>【</a:t>
            </a:r>
            <a:r>
              <a:rPr lang="zh-CN" altLang="en-US" sz="2000" dirty="0" smtClean="0">
                <a:solidFill>
                  <a:srgbClr val="FF0000"/>
                </a:solidFill>
                <a:latin typeface="微软雅黑" panose="020B0503020204020204" pitchFamily="34" charset="-122"/>
                <a:ea typeface="微软雅黑" panose="020B0503020204020204" pitchFamily="34" charset="-122"/>
              </a:rPr>
              <a:t>解析</a:t>
            </a:r>
            <a:r>
              <a:rPr lang="en-US" altLang="zh-CN" sz="2000" dirty="0" smtClean="0">
                <a:solidFill>
                  <a:srgbClr val="FF0000"/>
                </a:solidFill>
                <a:latin typeface="微软雅黑" panose="020B0503020204020204" pitchFamily="34" charset="-122"/>
                <a:ea typeface="微软雅黑" panose="020B0503020204020204" pitchFamily="34" charset="-122"/>
              </a:rPr>
              <a:t>】</a:t>
            </a:r>
            <a:r>
              <a:rPr lang="zh-CN" altLang="zh-CN" sz="2000" dirty="0" smtClean="0">
                <a:solidFill>
                  <a:srgbClr val="FF0000"/>
                </a:solidFill>
                <a:latin typeface="微软雅黑" panose="020B0503020204020204" pitchFamily="34" charset="-122"/>
                <a:ea typeface="微软雅黑" panose="020B0503020204020204" pitchFamily="34" charset="-122"/>
              </a:rPr>
              <a:t>（</a:t>
            </a:r>
            <a:r>
              <a:rPr lang="en-US" altLang="zh-CN" sz="2000" dirty="0" smtClean="0">
                <a:solidFill>
                  <a:srgbClr val="FF0000"/>
                </a:solidFill>
                <a:latin typeface="微软雅黑" panose="020B0503020204020204" pitchFamily="34" charset="-122"/>
                <a:ea typeface="微软雅黑" panose="020B0503020204020204" pitchFamily="34" charset="-122"/>
              </a:rPr>
              <a:t>1</a:t>
            </a:r>
            <a:r>
              <a:rPr lang="zh-CN" altLang="zh-CN" sz="2000" dirty="0" smtClean="0">
                <a:solidFill>
                  <a:srgbClr val="FF0000"/>
                </a:solidFill>
                <a:latin typeface="微软雅黑" panose="020B0503020204020204" pitchFamily="34" charset="-122"/>
                <a:ea typeface="微软雅黑" panose="020B0503020204020204" pitchFamily="34" charset="-122"/>
              </a:rPr>
              <a:t>）灯泡</a:t>
            </a:r>
            <a:r>
              <a:rPr lang="en-US" altLang="zh-CN" sz="2000" dirty="0" smtClean="0">
                <a:solidFill>
                  <a:srgbClr val="FF0000"/>
                </a:solidFill>
                <a:latin typeface="微软雅黑" panose="020B0503020204020204" pitchFamily="34" charset="-122"/>
                <a:ea typeface="微软雅黑" panose="020B0503020204020204" pitchFamily="34" charset="-122"/>
              </a:rPr>
              <a:t>L</a:t>
            </a:r>
            <a:r>
              <a:rPr lang="zh-CN" altLang="zh-CN" sz="2000" dirty="0" smtClean="0">
                <a:solidFill>
                  <a:srgbClr val="FF0000"/>
                </a:solidFill>
                <a:latin typeface="微软雅黑" panose="020B0503020204020204" pitchFamily="34" charset="-122"/>
                <a:ea typeface="微软雅黑" panose="020B0503020204020204" pitchFamily="34" charset="-122"/>
              </a:rPr>
              <a:t>标有</a:t>
            </a:r>
            <a:r>
              <a:rPr lang="en-US" altLang="zh-CN" sz="2000" dirty="0" smtClean="0">
                <a:solidFill>
                  <a:srgbClr val="FF0000"/>
                </a:solidFill>
                <a:latin typeface="微软雅黑" panose="020B0503020204020204" pitchFamily="34" charset="-122"/>
                <a:ea typeface="微软雅黑" panose="020B0503020204020204" pitchFamily="34" charset="-122"/>
              </a:rPr>
              <a:t>“6V</a:t>
            </a:r>
            <a:r>
              <a:rPr lang="zh-CN" altLang="zh-CN" sz="2000" dirty="0" smtClean="0">
                <a:solidFill>
                  <a:srgbClr val="FF0000"/>
                </a:solidFill>
                <a:latin typeface="微软雅黑" panose="020B0503020204020204" pitchFamily="34" charset="-122"/>
                <a:ea typeface="微软雅黑" panose="020B0503020204020204" pitchFamily="34" charset="-122"/>
              </a:rPr>
              <a:t>，</a:t>
            </a:r>
            <a:r>
              <a:rPr lang="en-US" altLang="zh-CN" sz="2000" dirty="0" smtClean="0">
                <a:solidFill>
                  <a:srgbClr val="FF0000"/>
                </a:solidFill>
                <a:latin typeface="微软雅黑" panose="020B0503020204020204" pitchFamily="34" charset="-122"/>
                <a:ea typeface="微软雅黑" panose="020B0503020204020204" pitchFamily="34" charset="-122"/>
              </a:rPr>
              <a:t>7.2W”</a:t>
            </a:r>
            <a:r>
              <a:rPr lang="zh-CN" altLang="zh-CN" sz="2000" dirty="0" smtClean="0">
                <a:solidFill>
                  <a:srgbClr val="FF0000"/>
                </a:solidFill>
                <a:latin typeface="微软雅黑" panose="020B0503020204020204" pitchFamily="34" charset="-122"/>
                <a:ea typeface="微软雅黑" panose="020B0503020204020204" pitchFamily="34" charset="-122"/>
              </a:rPr>
              <a:t>字样，由</a:t>
            </a:r>
            <a:r>
              <a:rPr lang="en-US" altLang="zh-CN" sz="2000" dirty="0" smtClean="0">
                <a:solidFill>
                  <a:srgbClr val="FF0000"/>
                </a:solidFill>
                <a:latin typeface="微软雅黑" panose="020B0503020204020204" pitchFamily="34" charset="-122"/>
                <a:ea typeface="微软雅黑" panose="020B0503020204020204" pitchFamily="34" charset="-122"/>
              </a:rPr>
              <a:t>       </a:t>
            </a:r>
            <a:r>
              <a:rPr lang="zh-CN" altLang="zh-CN" sz="2000" dirty="0" smtClean="0">
                <a:solidFill>
                  <a:srgbClr val="FF0000"/>
                </a:solidFill>
                <a:latin typeface="微软雅黑" panose="020B0503020204020204" pitchFamily="34" charset="-122"/>
                <a:ea typeface="微软雅黑" panose="020B0503020204020204" pitchFamily="34" charset="-122"/>
              </a:rPr>
              <a:t>可得，灯泡</a:t>
            </a:r>
            <a:r>
              <a:rPr lang="en-US" altLang="zh-CN" sz="2000" dirty="0" smtClean="0">
                <a:solidFill>
                  <a:srgbClr val="FF0000"/>
                </a:solidFill>
                <a:latin typeface="微软雅黑" panose="020B0503020204020204" pitchFamily="34" charset="-122"/>
                <a:ea typeface="微软雅黑" panose="020B0503020204020204" pitchFamily="34" charset="-122"/>
              </a:rPr>
              <a:t>L</a:t>
            </a:r>
            <a:r>
              <a:rPr lang="zh-CN" altLang="zh-CN" sz="2000" dirty="0" smtClean="0">
                <a:solidFill>
                  <a:srgbClr val="FF0000"/>
                </a:solidFill>
                <a:latin typeface="微软雅黑" panose="020B0503020204020204" pitchFamily="34" charset="-122"/>
                <a:ea typeface="微软雅黑" panose="020B0503020204020204" pitchFamily="34" charset="-122"/>
              </a:rPr>
              <a:t>的电阻阻值：</a:t>
            </a:r>
          </a:p>
          <a:p>
            <a:endParaRPr lang="zh-CN" altLang="en-US" sz="2000" dirty="0">
              <a:solidFill>
                <a:srgbClr val="FF0000"/>
              </a:solidFill>
              <a:latin typeface="微软雅黑" panose="020B0503020204020204" pitchFamily="34" charset="-122"/>
              <a:ea typeface="微软雅黑" panose="020B0503020204020204" pitchFamily="34" charset="-122"/>
            </a:endParaRPr>
          </a:p>
        </p:txBody>
      </p:sp>
      <p:graphicFrame>
        <p:nvGraphicFramePr>
          <p:cNvPr id="32770" name="Object 2"/>
          <p:cNvGraphicFramePr>
            <a:graphicFrameLocks noChangeAspect="1"/>
          </p:cNvGraphicFramePr>
          <p:nvPr/>
        </p:nvGraphicFramePr>
        <p:xfrm>
          <a:off x="6720541" y="429838"/>
          <a:ext cx="809812" cy="668095"/>
        </p:xfrm>
        <a:graphic>
          <a:graphicData uri="http://schemas.openxmlformats.org/presentationml/2006/ole">
            <p:oleObj spid="_x0000_s2050" name="Equation" r:id="rId3" imgW="508000" imgH="419100" progId="">
              <p:embed/>
            </p:oleObj>
          </a:graphicData>
        </a:graphic>
      </p:graphicFrame>
      <p:graphicFrame>
        <p:nvGraphicFramePr>
          <p:cNvPr id="32771" name="Object 3"/>
          <p:cNvGraphicFramePr>
            <a:graphicFrameLocks noChangeAspect="1"/>
          </p:cNvGraphicFramePr>
          <p:nvPr/>
        </p:nvGraphicFramePr>
        <p:xfrm>
          <a:off x="2402541" y="1142159"/>
          <a:ext cx="2429435" cy="769321"/>
        </p:xfrm>
        <a:graphic>
          <a:graphicData uri="http://schemas.openxmlformats.org/presentationml/2006/ole">
            <p:oleObj spid="_x0000_s2051" name="Equation" r:id="rId4" imgW="1524000" imgH="482600" progId="">
              <p:embed/>
            </p:oleObj>
          </a:graphicData>
        </a:graphic>
      </p:graphicFrame>
      <p:sp>
        <p:nvSpPr>
          <p:cNvPr id="5" name="矩形 4"/>
          <p:cNvSpPr/>
          <p:nvPr/>
        </p:nvSpPr>
        <p:spPr>
          <a:xfrm>
            <a:off x="2124634" y="1888449"/>
            <a:ext cx="8740589" cy="2015936"/>
          </a:xfrm>
          <a:prstGeom prst="rect">
            <a:avLst/>
          </a:prstGeom>
        </p:spPr>
        <p:txBody>
          <a:bodyPr wrap="square">
            <a:spAutoFit/>
          </a:bodyPr>
          <a:lstStyle/>
          <a:p>
            <a:pPr>
              <a:lnSpc>
                <a:spcPts val="3000"/>
              </a:lnSpc>
            </a:pPr>
            <a:r>
              <a:rPr lang="zh-CN" altLang="zh-CN" sz="2000" dirty="0" smtClean="0">
                <a:solidFill>
                  <a:srgbClr val="FF0000"/>
                </a:solidFill>
                <a:latin typeface="微软雅黑" panose="020B0503020204020204" pitchFamily="34" charset="-122"/>
                <a:ea typeface="微软雅黑" panose="020B0503020204020204" pitchFamily="34" charset="-122"/>
              </a:rPr>
              <a:t>（</a:t>
            </a:r>
            <a:r>
              <a:rPr lang="en-US" altLang="zh-CN" sz="2000" dirty="0" smtClean="0">
                <a:solidFill>
                  <a:srgbClr val="FF0000"/>
                </a:solidFill>
                <a:latin typeface="微软雅黑" panose="020B0503020204020204" pitchFamily="34" charset="-122"/>
                <a:ea typeface="微软雅黑" panose="020B0503020204020204" pitchFamily="34" charset="-122"/>
              </a:rPr>
              <a:t>2</a:t>
            </a:r>
            <a:r>
              <a:rPr lang="zh-CN" altLang="zh-CN" sz="2000" dirty="0" smtClean="0">
                <a:solidFill>
                  <a:srgbClr val="FF0000"/>
                </a:solidFill>
                <a:latin typeface="微软雅黑" panose="020B0503020204020204" pitchFamily="34" charset="-122"/>
                <a:ea typeface="微软雅黑" panose="020B0503020204020204" pitchFamily="34" charset="-122"/>
              </a:rPr>
              <a:t>）由电路图知，当</a:t>
            </a:r>
            <a:r>
              <a:rPr lang="en-US" altLang="zh-CN" sz="2000" dirty="0" smtClean="0">
                <a:solidFill>
                  <a:srgbClr val="FF0000"/>
                </a:solidFill>
                <a:latin typeface="微软雅黑" panose="020B0503020204020204" pitchFamily="34" charset="-122"/>
                <a:ea typeface="微软雅黑" panose="020B0503020204020204" pitchFamily="34" charset="-122"/>
              </a:rPr>
              <a:t>S</a:t>
            </a:r>
            <a:r>
              <a:rPr lang="zh-CN" altLang="zh-CN" sz="2000" dirty="0" smtClean="0">
                <a:solidFill>
                  <a:srgbClr val="FF0000"/>
                </a:solidFill>
                <a:latin typeface="微软雅黑" panose="020B0503020204020204" pitchFamily="34" charset="-122"/>
                <a:ea typeface="微软雅黑" panose="020B0503020204020204" pitchFamily="34" charset="-122"/>
              </a:rPr>
              <a:t>、</a:t>
            </a:r>
            <a:r>
              <a:rPr lang="en-US" altLang="zh-CN" sz="2000" dirty="0" smtClean="0">
                <a:solidFill>
                  <a:srgbClr val="FF0000"/>
                </a:solidFill>
                <a:latin typeface="微软雅黑" panose="020B0503020204020204" pitchFamily="34" charset="-122"/>
                <a:ea typeface="微软雅黑" panose="020B0503020204020204" pitchFamily="34" charset="-122"/>
              </a:rPr>
              <a:t>S</a:t>
            </a:r>
            <a:r>
              <a:rPr lang="en-US" altLang="zh-CN" sz="2000" baseline="-25000" dirty="0" smtClean="0">
                <a:solidFill>
                  <a:srgbClr val="FF0000"/>
                </a:solidFill>
                <a:latin typeface="微软雅黑" panose="020B0503020204020204" pitchFamily="34" charset="-122"/>
                <a:ea typeface="微软雅黑" panose="020B0503020204020204" pitchFamily="34" charset="-122"/>
              </a:rPr>
              <a:t>1</a:t>
            </a:r>
            <a:r>
              <a:rPr lang="zh-CN" altLang="zh-CN" sz="2000" dirty="0" smtClean="0">
                <a:solidFill>
                  <a:srgbClr val="FF0000"/>
                </a:solidFill>
                <a:latin typeface="微软雅黑" panose="020B0503020204020204" pitchFamily="34" charset="-122"/>
                <a:ea typeface="微软雅黑" panose="020B0503020204020204" pitchFamily="34" charset="-122"/>
              </a:rPr>
              <a:t>闭合，且滑片</a:t>
            </a:r>
            <a:r>
              <a:rPr lang="en-US" altLang="zh-CN" sz="2000" dirty="0" smtClean="0">
                <a:solidFill>
                  <a:srgbClr val="FF0000"/>
                </a:solidFill>
                <a:latin typeface="微软雅黑" panose="020B0503020204020204" pitchFamily="34" charset="-122"/>
                <a:ea typeface="微软雅黑" panose="020B0503020204020204" pitchFamily="34" charset="-122"/>
              </a:rPr>
              <a:t>P</a:t>
            </a:r>
            <a:r>
              <a:rPr lang="zh-CN" altLang="zh-CN" sz="2000" dirty="0" smtClean="0">
                <a:solidFill>
                  <a:srgbClr val="FF0000"/>
                </a:solidFill>
                <a:latin typeface="微软雅黑" panose="020B0503020204020204" pitchFamily="34" charset="-122"/>
                <a:ea typeface="微软雅黑" panose="020B0503020204020204" pitchFamily="34" charset="-122"/>
              </a:rPr>
              <a:t>在</a:t>
            </a:r>
            <a:r>
              <a:rPr lang="en-US" altLang="zh-CN" sz="2000" dirty="0" smtClean="0">
                <a:solidFill>
                  <a:srgbClr val="FF0000"/>
                </a:solidFill>
                <a:latin typeface="微软雅黑" panose="020B0503020204020204" pitchFamily="34" charset="-122"/>
                <a:ea typeface="微软雅黑" panose="020B0503020204020204" pitchFamily="34" charset="-122"/>
              </a:rPr>
              <a:t>a</a:t>
            </a:r>
            <a:r>
              <a:rPr lang="zh-CN" altLang="zh-CN" sz="2000" dirty="0" smtClean="0">
                <a:solidFill>
                  <a:srgbClr val="FF0000"/>
                </a:solidFill>
                <a:latin typeface="微软雅黑" panose="020B0503020204020204" pitchFamily="34" charset="-122"/>
                <a:ea typeface="微软雅黑" panose="020B0503020204020204" pitchFamily="34" charset="-122"/>
              </a:rPr>
              <a:t>端时，电路为</a:t>
            </a:r>
            <a:r>
              <a:rPr lang="en-US" altLang="zh-CN" sz="2000" dirty="0" smtClean="0">
                <a:solidFill>
                  <a:srgbClr val="FF0000"/>
                </a:solidFill>
                <a:latin typeface="微软雅黑" panose="020B0503020204020204" pitchFamily="34" charset="-122"/>
                <a:ea typeface="微软雅黑" panose="020B0503020204020204" pitchFamily="34" charset="-122"/>
              </a:rPr>
              <a:t>L</a:t>
            </a:r>
            <a:r>
              <a:rPr lang="zh-CN" altLang="zh-CN" sz="2000" dirty="0" smtClean="0">
                <a:solidFill>
                  <a:srgbClr val="FF0000"/>
                </a:solidFill>
                <a:latin typeface="微软雅黑" panose="020B0503020204020204" pitchFamily="34" charset="-122"/>
                <a:ea typeface="微软雅黑" panose="020B0503020204020204" pitchFamily="34" charset="-122"/>
              </a:rPr>
              <a:t>的简单电路，灯正常发光，所以电源电压：</a:t>
            </a:r>
            <a:r>
              <a:rPr lang="en-US" altLang="zh-CN" sz="2000" dirty="0" smtClean="0">
                <a:solidFill>
                  <a:srgbClr val="FF0000"/>
                </a:solidFill>
                <a:latin typeface="微软雅黑" panose="020B0503020204020204" pitchFamily="34" charset="-122"/>
                <a:ea typeface="微软雅黑" panose="020B0503020204020204" pitchFamily="34" charset="-122"/>
              </a:rPr>
              <a:t>U=U</a:t>
            </a:r>
            <a:r>
              <a:rPr lang="zh-CN" altLang="zh-CN" sz="2000" baseline="-25000" dirty="0" smtClean="0">
                <a:solidFill>
                  <a:srgbClr val="FF0000"/>
                </a:solidFill>
                <a:latin typeface="微软雅黑" panose="020B0503020204020204" pitchFamily="34" charset="-122"/>
                <a:ea typeface="微软雅黑" panose="020B0503020204020204" pitchFamily="34" charset="-122"/>
              </a:rPr>
              <a:t>额</a:t>
            </a:r>
            <a:r>
              <a:rPr lang="en-US" altLang="zh-CN" sz="2000" dirty="0" smtClean="0">
                <a:solidFill>
                  <a:srgbClr val="FF0000"/>
                </a:solidFill>
                <a:latin typeface="微软雅黑" panose="020B0503020204020204" pitchFamily="34" charset="-122"/>
                <a:ea typeface="微软雅黑" panose="020B0503020204020204" pitchFamily="34" charset="-122"/>
              </a:rPr>
              <a:t>=6V</a:t>
            </a:r>
            <a:r>
              <a:rPr lang="zh-CN" altLang="zh-CN" sz="2000" dirty="0" smtClean="0">
                <a:solidFill>
                  <a:srgbClr val="FF0000"/>
                </a:solidFill>
                <a:latin typeface="微软雅黑" panose="020B0503020204020204" pitchFamily="34" charset="-122"/>
                <a:ea typeface="微软雅黑" panose="020B0503020204020204" pitchFamily="34" charset="-122"/>
              </a:rPr>
              <a:t>；</a:t>
            </a:r>
          </a:p>
          <a:p>
            <a:pPr>
              <a:lnSpc>
                <a:spcPts val="3000"/>
              </a:lnSpc>
            </a:pPr>
            <a:r>
              <a:rPr lang="zh-CN" altLang="zh-CN" sz="2000" dirty="0" smtClean="0">
                <a:solidFill>
                  <a:srgbClr val="FF0000"/>
                </a:solidFill>
                <a:latin typeface="微软雅黑" panose="020B0503020204020204" pitchFamily="34" charset="-122"/>
                <a:ea typeface="微软雅黑" panose="020B0503020204020204" pitchFamily="34" charset="-122"/>
              </a:rPr>
              <a:t>当</a:t>
            </a:r>
            <a:r>
              <a:rPr lang="en-US" altLang="zh-CN" sz="2000" dirty="0" smtClean="0">
                <a:solidFill>
                  <a:srgbClr val="FF0000"/>
                </a:solidFill>
                <a:latin typeface="微软雅黑" panose="020B0503020204020204" pitchFamily="34" charset="-122"/>
                <a:ea typeface="微软雅黑" panose="020B0503020204020204" pitchFamily="34" charset="-122"/>
              </a:rPr>
              <a:t>S</a:t>
            </a:r>
            <a:r>
              <a:rPr lang="zh-CN" altLang="zh-CN" sz="2000" dirty="0" smtClean="0">
                <a:solidFill>
                  <a:srgbClr val="FF0000"/>
                </a:solidFill>
                <a:latin typeface="微软雅黑" panose="020B0503020204020204" pitchFamily="34" charset="-122"/>
                <a:ea typeface="微软雅黑" panose="020B0503020204020204" pitchFamily="34" charset="-122"/>
              </a:rPr>
              <a:t>、</a:t>
            </a:r>
            <a:r>
              <a:rPr lang="en-US" altLang="zh-CN" sz="2000" dirty="0" smtClean="0">
                <a:solidFill>
                  <a:srgbClr val="FF0000"/>
                </a:solidFill>
                <a:latin typeface="微软雅黑" panose="020B0503020204020204" pitchFamily="34" charset="-122"/>
                <a:ea typeface="微软雅黑" panose="020B0503020204020204" pitchFamily="34" charset="-122"/>
              </a:rPr>
              <a:t>S</a:t>
            </a:r>
            <a:r>
              <a:rPr lang="en-US" altLang="zh-CN" sz="2000" baseline="-25000" dirty="0" smtClean="0">
                <a:solidFill>
                  <a:srgbClr val="FF0000"/>
                </a:solidFill>
                <a:latin typeface="微软雅黑" panose="020B0503020204020204" pitchFamily="34" charset="-122"/>
                <a:ea typeface="微软雅黑" panose="020B0503020204020204" pitchFamily="34" charset="-122"/>
              </a:rPr>
              <a:t>2</a:t>
            </a:r>
            <a:r>
              <a:rPr lang="zh-CN" altLang="zh-CN" sz="2000" dirty="0" smtClean="0">
                <a:solidFill>
                  <a:srgbClr val="FF0000"/>
                </a:solidFill>
                <a:latin typeface="微软雅黑" panose="020B0503020204020204" pitchFamily="34" charset="-122"/>
                <a:ea typeface="微软雅黑" panose="020B0503020204020204" pitchFamily="34" charset="-122"/>
              </a:rPr>
              <a:t>闭合，</a:t>
            </a:r>
            <a:r>
              <a:rPr lang="en-US" altLang="zh-CN" sz="2000" dirty="0" smtClean="0">
                <a:solidFill>
                  <a:srgbClr val="FF0000"/>
                </a:solidFill>
                <a:latin typeface="微软雅黑" panose="020B0503020204020204" pitchFamily="34" charset="-122"/>
                <a:ea typeface="微软雅黑" panose="020B0503020204020204" pitchFamily="34" charset="-122"/>
              </a:rPr>
              <a:t>R</a:t>
            </a:r>
            <a:r>
              <a:rPr lang="en-US" altLang="zh-CN" sz="2000" baseline="-25000" dirty="0" smtClean="0">
                <a:solidFill>
                  <a:srgbClr val="FF0000"/>
                </a:solidFill>
                <a:latin typeface="微软雅黑" panose="020B0503020204020204" pitchFamily="34" charset="-122"/>
                <a:ea typeface="微软雅黑" panose="020B0503020204020204" pitchFamily="34" charset="-122"/>
              </a:rPr>
              <a:t>1</a:t>
            </a:r>
            <a:r>
              <a:rPr lang="zh-CN" altLang="zh-CN" sz="2000" dirty="0" smtClean="0">
                <a:solidFill>
                  <a:srgbClr val="FF0000"/>
                </a:solidFill>
                <a:latin typeface="微软雅黑" panose="020B0503020204020204" pitchFamily="34" charset="-122"/>
                <a:ea typeface="微软雅黑" panose="020B0503020204020204" pitchFamily="34" charset="-122"/>
              </a:rPr>
              <a:t>与</a:t>
            </a:r>
            <a:r>
              <a:rPr lang="en-US" altLang="zh-CN" sz="2000" dirty="0" smtClean="0">
                <a:solidFill>
                  <a:srgbClr val="FF0000"/>
                </a:solidFill>
                <a:latin typeface="微软雅黑" panose="020B0503020204020204" pitchFamily="34" charset="-122"/>
                <a:ea typeface="微软雅黑" panose="020B0503020204020204" pitchFamily="34" charset="-122"/>
              </a:rPr>
              <a:t>R</a:t>
            </a:r>
            <a:r>
              <a:rPr lang="en-US" altLang="zh-CN" sz="2000" baseline="-25000" dirty="0" smtClean="0">
                <a:solidFill>
                  <a:srgbClr val="FF0000"/>
                </a:solidFill>
                <a:latin typeface="微软雅黑" panose="020B0503020204020204" pitchFamily="34" charset="-122"/>
                <a:ea typeface="微软雅黑" panose="020B0503020204020204" pitchFamily="34" charset="-122"/>
              </a:rPr>
              <a:t>x</a:t>
            </a:r>
            <a:r>
              <a:rPr lang="zh-CN" altLang="zh-CN" sz="2000" dirty="0" smtClean="0">
                <a:solidFill>
                  <a:srgbClr val="FF0000"/>
                </a:solidFill>
                <a:latin typeface="微软雅黑" panose="020B0503020204020204" pitchFamily="34" charset="-122"/>
                <a:ea typeface="微软雅黑" panose="020B0503020204020204" pitchFamily="34" charset="-122"/>
              </a:rPr>
              <a:t>串联，</a:t>
            </a:r>
            <a:r>
              <a:rPr lang="en-US" altLang="zh-CN" sz="2000" dirty="0" smtClean="0">
                <a:solidFill>
                  <a:srgbClr val="FF0000"/>
                </a:solidFill>
                <a:latin typeface="微软雅黑" panose="020B0503020204020204" pitchFamily="34" charset="-122"/>
                <a:ea typeface="微软雅黑" panose="020B0503020204020204" pitchFamily="34" charset="-122"/>
              </a:rPr>
              <a:t>P</a:t>
            </a:r>
            <a:r>
              <a:rPr lang="zh-CN" altLang="zh-CN" sz="2000" dirty="0" smtClean="0">
                <a:solidFill>
                  <a:srgbClr val="FF0000"/>
                </a:solidFill>
                <a:latin typeface="微软雅黑" panose="020B0503020204020204" pitchFamily="34" charset="-122"/>
                <a:ea typeface="微软雅黑" panose="020B0503020204020204" pitchFamily="34" charset="-122"/>
              </a:rPr>
              <a:t>在滑动变阻器中点处时，电流表测电路中的电流，</a:t>
            </a:r>
          </a:p>
          <a:p>
            <a:pPr>
              <a:lnSpc>
                <a:spcPts val="3000"/>
              </a:lnSpc>
            </a:pPr>
            <a:r>
              <a:rPr lang="zh-CN" altLang="zh-CN" sz="2000" dirty="0" smtClean="0">
                <a:solidFill>
                  <a:srgbClr val="FF0000"/>
                </a:solidFill>
                <a:latin typeface="微软雅黑" panose="020B0503020204020204" pitchFamily="34" charset="-122"/>
                <a:ea typeface="微软雅黑" panose="020B0503020204020204" pitchFamily="34" charset="-122"/>
              </a:rPr>
              <a:t>由串联电路特点和欧姆定律可得总电阻：</a:t>
            </a:r>
            <a:endParaRPr lang="zh-CN" altLang="en-US" dirty="0">
              <a:solidFill>
                <a:srgbClr val="FF0000"/>
              </a:solidFill>
              <a:latin typeface="微软雅黑" panose="020B0503020204020204" pitchFamily="34" charset="-122"/>
              <a:ea typeface="微软雅黑" panose="020B0503020204020204" pitchFamily="34" charset="-122"/>
            </a:endParaRPr>
          </a:p>
        </p:txBody>
      </p:sp>
      <p:graphicFrame>
        <p:nvGraphicFramePr>
          <p:cNvPr id="32772" name="Object 4"/>
          <p:cNvGraphicFramePr>
            <a:graphicFrameLocks noChangeAspect="1"/>
          </p:cNvGraphicFramePr>
          <p:nvPr/>
        </p:nvGraphicFramePr>
        <p:xfrm>
          <a:off x="6664512" y="2961621"/>
          <a:ext cx="1305112" cy="577978"/>
        </p:xfrm>
        <a:graphic>
          <a:graphicData uri="http://schemas.openxmlformats.org/presentationml/2006/ole">
            <p:oleObj spid="_x0000_s2052" name="Equation" r:id="rId5" imgW="888614" imgH="393529" progId="">
              <p:embed/>
            </p:oleObj>
          </a:graphicData>
        </a:graphic>
      </p:graphicFrame>
      <p:sp>
        <p:nvSpPr>
          <p:cNvPr id="7" name="矩形 6"/>
          <p:cNvSpPr/>
          <p:nvPr/>
        </p:nvSpPr>
        <p:spPr>
          <a:xfrm>
            <a:off x="2258669" y="3531205"/>
            <a:ext cx="697627" cy="400110"/>
          </a:xfrm>
          <a:prstGeom prst="rect">
            <a:avLst/>
          </a:prstGeom>
        </p:spPr>
        <p:txBody>
          <a:bodyPr wrap="none">
            <a:spAutoFit/>
          </a:bodyPr>
          <a:lstStyle/>
          <a:p>
            <a:r>
              <a:rPr lang="zh-CN" altLang="zh-CN" sz="2000" dirty="0" smtClean="0">
                <a:solidFill>
                  <a:srgbClr val="FF0000"/>
                </a:solidFill>
                <a:ea typeface="微软雅黑" panose="020B0503020204020204" pitchFamily="34" charset="-122"/>
              </a:rPr>
              <a:t>即：</a:t>
            </a:r>
            <a:endParaRPr lang="zh-CN" altLang="en-US" sz="2000" dirty="0">
              <a:solidFill>
                <a:srgbClr val="FF0000"/>
              </a:solidFill>
              <a:ea typeface="微软雅黑" panose="020B0503020204020204" pitchFamily="34" charset="-122"/>
            </a:endParaRPr>
          </a:p>
        </p:txBody>
      </p:sp>
      <p:graphicFrame>
        <p:nvGraphicFramePr>
          <p:cNvPr id="32773" name="Object 5"/>
          <p:cNvGraphicFramePr>
            <a:graphicFrameLocks noChangeAspect="1"/>
          </p:cNvGraphicFramePr>
          <p:nvPr/>
        </p:nvGraphicFramePr>
        <p:xfrm>
          <a:off x="2869825" y="3499503"/>
          <a:ext cx="1540809" cy="513603"/>
        </p:xfrm>
        <a:graphic>
          <a:graphicData uri="http://schemas.openxmlformats.org/presentationml/2006/ole">
            <p:oleObj spid="_x0000_s2053" name="Equation" r:id="rId6" imgW="1180588" imgH="393529" progId="">
              <p:embed/>
            </p:oleObj>
          </a:graphicData>
        </a:graphic>
      </p:graphicFrame>
      <p:sp>
        <p:nvSpPr>
          <p:cNvPr id="9" name="矩形 8"/>
          <p:cNvSpPr/>
          <p:nvPr/>
        </p:nvSpPr>
        <p:spPr>
          <a:xfrm>
            <a:off x="2187388" y="3895636"/>
            <a:ext cx="6096000" cy="1631216"/>
          </a:xfrm>
          <a:prstGeom prst="rect">
            <a:avLst/>
          </a:prstGeom>
        </p:spPr>
        <p:txBody>
          <a:bodyPr>
            <a:spAutoFit/>
          </a:bodyPr>
          <a:lstStyle/>
          <a:p>
            <a:pPr>
              <a:lnSpc>
                <a:spcPts val="3000"/>
              </a:lnSpc>
            </a:pPr>
            <a:r>
              <a:rPr lang="zh-CN" altLang="zh-CN" sz="2000" dirty="0" smtClean="0">
                <a:solidFill>
                  <a:srgbClr val="FF0000"/>
                </a:solidFill>
                <a:latin typeface="微软雅黑" panose="020B0503020204020204" pitchFamily="34" charset="-122"/>
                <a:ea typeface="微软雅黑" panose="020B0503020204020204" pitchFamily="34" charset="-122"/>
              </a:rPr>
              <a:t>解得：</a:t>
            </a:r>
            <a:r>
              <a:rPr lang="en-US" altLang="zh-CN" sz="2000" dirty="0" smtClean="0">
                <a:solidFill>
                  <a:srgbClr val="FF0000"/>
                </a:solidFill>
                <a:latin typeface="微软雅黑" panose="020B0503020204020204" pitchFamily="34" charset="-122"/>
                <a:ea typeface="微软雅黑" panose="020B0503020204020204" pitchFamily="34" charset="-122"/>
              </a:rPr>
              <a:t>R</a:t>
            </a:r>
            <a:r>
              <a:rPr lang="en-US" altLang="zh-CN" sz="2000" baseline="-25000" dirty="0" smtClean="0">
                <a:solidFill>
                  <a:srgbClr val="FF0000"/>
                </a:solidFill>
                <a:latin typeface="微软雅黑" panose="020B0503020204020204" pitchFamily="34" charset="-122"/>
                <a:ea typeface="微软雅黑" panose="020B0503020204020204" pitchFamily="34" charset="-122"/>
              </a:rPr>
              <a:t>x</a:t>
            </a:r>
            <a:r>
              <a:rPr lang="en-US" altLang="zh-CN" sz="2000" dirty="0" smtClean="0">
                <a:solidFill>
                  <a:srgbClr val="FF0000"/>
                </a:solidFill>
                <a:latin typeface="微软雅黑" panose="020B0503020204020204" pitchFamily="34" charset="-122"/>
                <a:ea typeface="微软雅黑" panose="020B0503020204020204" pitchFamily="34" charset="-122"/>
              </a:rPr>
              <a:t>=40Ω</a:t>
            </a:r>
            <a:r>
              <a:rPr lang="zh-CN" altLang="zh-CN" sz="2000" dirty="0" smtClean="0">
                <a:solidFill>
                  <a:srgbClr val="FF0000"/>
                </a:solidFill>
                <a:latin typeface="微软雅黑" panose="020B0503020204020204" pitchFamily="34" charset="-122"/>
                <a:ea typeface="微软雅黑" panose="020B0503020204020204" pitchFamily="34" charset="-122"/>
              </a:rPr>
              <a:t>；</a:t>
            </a:r>
          </a:p>
          <a:p>
            <a:pPr>
              <a:lnSpc>
                <a:spcPts val="3000"/>
              </a:lnSpc>
            </a:pPr>
            <a:r>
              <a:rPr lang="zh-CN" altLang="zh-CN" sz="2000" dirty="0" smtClean="0">
                <a:solidFill>
                  <a:srgbClr val="FF0000"/>
                </a:solidFill>
                <a:latin typeface="微软雅黑" panose="020B0503020204020204" pitchFamily="34" charset="-122"/>
                <a:ea typeface="微软雅黑" panose="020B0503020204020204" pitchFamily="34" charset="-122"/>
              </a:rPr>
              <a:t>（</a:t>
            </a:r>
            <a:r>
              <a:rPr lang="en-US" altLang="zh-CN" sz="2000" dirty="0" smtClean="0">
                <a:solidFill>
                  <a:srgbClr val="FF0000"/>
                </a:solidFill>
                <a:latin typeface="微软雅黑" panose="020B0503020204020204" pitchFamily="34" charset="-122"/>
                <a:ea typeface="微软雅黑" panose="020B0503020204020204" pitchFamily="34" charset="-122"/>
              </a:rPr>
              <a:t>3</a:t>
            </a:r>
            <a:r>
              <a:rPr lang="zh-CN" altLang="zh-CN" sz="2000" dirty="0" smtClean="0">
                <a:solidFill>
                  <a:srgbClr val="FF0000"/>
                </a:solidFill>
                <a:latin typeface="微软雅黑" panose="020B0503020204020204" pitchFamily="34" charset="-122"/>
                <a:ea typeface="微软雅黑" panose="020B0503020204020204" pitchFamily="34" charset="-122"/>
              </a:rPr>
              <a:t>）因为</a:t>
            </a:r>
            <a:r>
              <a:rPr lang="en-US" altLang="zh-CN" sz="2000" dirty="0" smtClean="0">
                <a:solidFill>
                  <a:srgbClr val="FF0000"/>
                </a:solidFill>
                <a:latin typeface="微软雅黑" panose="020B0503020204020204" pitchFamily="34" charset="-122"/>
                <a:ea typeface="微软雅黑" panose="020B0503020204020204" pitchFamily="34" charset="-122"/>
              </a:rPr>
              <a:t>R</a:t>
            </a:r>
            <a:r>
              <a:rPr lang="en-US" altLang="zh-CN" sz="2000" baseline="-25000" dirty="0" smtClean="0">
                <a:solidFill>
                  <a:srgbClr val="FF0000"/>
                </a:solidFill>
                <a:latin typeface="微软雅黑" panose="020B0503020204020204" pitchFamily="34" charset="-122"/>
                <a:ea typeface="微软雅黑" panose="020B0503020204020204" pitchFamily="34" charset="-122"/>
              </a:rPr>
              <a:t>L</a:t>
            </a:r>
            <a:r>
              <a:rPr lang="zh-CN" altLang="zh-CN" sz="2000" dirty="0" smtClean="0">
                <a:solidFill>
                  <a:srgbClr val="FF0000"/>
                </a:solidFill>
                <a:latin typeface="微软雅黑" panose="020B0503020204020204" pitchFamily="34" charset="-122"/>
                <a:ea typeface="微软雅黑" panose="020B0503020204020204" pitchFamily="34" charset="-122"/>
              </a:rPr>
              <a:t>＜</a:t>
            </a:r>
            <a:r>
              <a:rPr lang="en-US" altLang="zh-CN" sz="2000" dirty="0" smtClean="0">
                <a:solidFill>
                  <a:srgbClr val="FF0000"/>
                </a:solidFill>
                <a:latin typeface="微软雅黑" panose="020B0503020204020204" pitchFamily="34" charset="-122"/>
                <a:ea typeface="微软雅黑" panose="020B0503020204020204" pitchFamily="34" charset="-122"/>
              </a:rPr>
              <a:t>R</a:t>
            </a:r>
            <a:r>
              <a:rPr lang="en-US" altLang="zh-CN" sz="2000" baseline="-25000" dirty="0" smtClean="0">
                <a:solidFill>
                  <a:srgbClr val="FF0000"/>
                </a:solidFill>
                <a:latin typeface="微软雅黑" panose="020B0503020204020204" pitchFamily="34" charset="-122"/>
                <a:ea typeface="微软雅黑" panose="020B0503020204020204" pitchFamily="34" charset="-122"/>
              </a:rPr>
              <a:t>1</a:t>
            </a:r>
            <a:r>
              <a:rPr lang="zh-CN" altLang="zh-CN" sz="2000" dirty="0" smtClean="0">
                <a:solidFill>
                  <a:srgbClr val="FF0000"/>
                </a:solidFill>
                <a:latin typeface="微软雅黑" panose="020B0503020204020204" pitchFamily="34" charset="-122"/>
                <a:ea typeface="微软雅黑" panose="020B0503020204020204" pitchFamily="34" charset="-122"/>
              </a:rPr>
              <a:t>，所以当闭合</a:t>
            </a:r>
            <a:r>
              <a:rPr lang="en-US" altLang="zh-CN" sz="2000" dirty="0" smtClean="0">
                <a:solidFill>
                  <a:srgbClr val="FF0000"/>
                </a:solidFill>
                <a:latin typeface="微软雅黑" panose="020B0503020204020204" pitchFamily="34" charset="-122"/>
                <a:ea typeface="微软雅黑" panose="020B0503020204020204" pitchFamily="34" charset="-122"/>
              </a:rPr>
              <a:t>S</a:t>
            </a:r>
            <a:r>
              <a:rPr lang="zh-CN" altLang="zh-CN" sz="2000" dirty="0" smtClean="0">
                <a:solidFill>
                  <a:srgbClr val="FF0000"/>
                </a:solidFill>
                <a:latin typeface="微软雅黑" panose="020B0503020204020204" pitchFamily="34" charset="-122"/>
                <a:ea typeface="微软雅黑" panose="020B0503020204020204" pitchFamily="34" charset="-122"/>
              </a:rPr>
              <a:t>、</a:t>
            </a:r>
            <a:r>
              <a:rPr lang="en-US" altLang="zh-CN" sz="2000" dirty="0" smtClean="0">
                <a:solidFill>
                  <a:srgbClr val="FF0000"/>
                </a:solidFill>
                <a:latin typeface="微软雅黑" panose="020B0503020204020204" pitchFamily="34" charset="-122"/>
                <a:ea typeface="微软雅黑" panose="020B0503020204020204" pitchFamily="34" charset="-122"/>
              </a:rPr>
              <a:t>S</a:t>
            </a:r>
            <a:r>
              <a:rPr lang="en-US" altLang="zh-CN" sz="2000" baseline="-25000" dirty="0" smtClean="0">
                <a:solidFill>
                  <a:srgbClr val="FF0000"/>
                </a:solidFill>
                <a:latin typeface="微软雅黑" panose="020B0503020204020204" pitchFamily="34" charset="-122"/>
                <a:ea typeface="微软雅黑" panose="020B0503020204020204" pitchFamily="34" charset="-122"/>
              </a:rPr>
              <a:t>2</a:t>
            </a:r>
            <a:r>
              <a:rPr lang="zh-CN" altLang="zh-CN" sz="2000" dirty="0" smtClean="0">
                <a:solidFill>
                  <a:srgbClr val="FF0000"/>
                </a:solidFill>
                <a:latin typeface="微软雅黑" panose="020B0503020204020204" pitchFamily="34" charset="-122"/>
                <a:ea typeface="微软雅黑" panose="020B0503020204020204" pitchFamily="34" charset="-122"/>
              </a:rPr>
              <a:t>，并且滑片在</a:t>
            </a:r>
            <a:r>
              <a:rPr lang="en-US" altLang="zh-CN" sz="2000" dirty="0" smtClean="0">
                <a:solidFill>
                  <a:srgbClr val="FF0000"/>
                </a:solidFill>
                <a:latin typeface="微软雅黑" panose="020B0503020204020204" pitchFamily="34" charset="-122"/>
                <a:ea typeface="微软雅黑" panose="020B0503020204020204" pitchFamily="34" charset="-122"/>
              </a:rPr>
              <a:t>b</a:t>
            </a:r>
            <a:r>
              <a:rPr lang="zh-CN" altLang="zh-CN" sz="2000" dirty="0" smtClean="0">
                <a:solidFill>
                  <a:srgbClr val="FF0000"/>
                </a:solidFill>
                <a:latin typeface="微软雅黑" panose="020B0503020204020204" pitchFamily="34" charset="-122"/>
                <a:ea typeface="微软雅黑" panose="020B0503020204020204" pitchFamily="34" charset="-122"/>
              </a:rPr>
              <a:t>端时，</a:t>
            </a:r>
            <a:r>
              <a:rPr lang="en-US" altLang="zh-CN" sz="2000" dirty="0" smtClean="0">
                <a:solidFill>
                  <a:srgbClr val="FF0000"/>
                </a:solidFill>
                <a:latin typeface="微软雅黑" panose="020B0503020204020204" pitchFamily="34" charset="-122"/>
                <a:ea typeface="微软雅黑" panose="020B0503020204020204" pitchFamily="34" charset="-122"/>
              </a:rPr>
              <a:t>R</a:t>
            </a:r>
            <a:r>
              <a:rPr lang="en-US" altLang="zh-CN" sz="2000" baseline="-25000" dirty="0" smtClean="0">
                <a:solidFill>
                  <a:srgbClr val="FF0000"/>
                </a:solidFill>
                <a:latin typeface="微软雅黑" panose="020B0503020204020204" pitchFamily="34" charset="-122"/>
                <a:ea typeface="微软雅黑" panose="020B0503020204020204" pitchFamily="34" charset="-122"/>
              </a:rPr>
              <a:t>1</a:t>
            </a:r>
            <a:r>
              <a:rPr lang="zh-CN" altLang="zh-CN" sz="2000" dirty="0" smtClean="0">
                <a:solidFill>
                  <a:srgbClr val="FF0000"/>
                </a:solidFill>
                <a:latin typeface="微软雅黑" panose="020B0503020204020204" pitchFamily="34" charset="-122"/>
                <a:ea typeface="微软雅黑" panose="020B0503020204020204" pitchFamily="34" charset="-122"/>
              </a:rPr>
              <a:t>与</a:t>
            </a:r>
            <a:r>
              <a:rPr lang="en-US" altLang="zh-CN" sz="2000" dirty="0" smtClean="0">
                <a:solidFill>
                  <a:srgbClr val="FF0000"/>
                </a:solidFill>
                <a:latin typeface="微软雅黑" panose="020B0503020204020204" pitchFamily="34" charset="-122"/>
                <a:ea typeface="微软雅黑" panose="020B0503020204020204" pitchFamily="34" charset="-122"/>
              </a:rPr>
              <a:t>R</a:t>
            </a:r>
            <a:r>
              <a:rPr lang="en-US" altLang="zh-CN" sz="2000" baseline="-25000" dirty="0" smtClean="0">
                <a:solidFill>
                  <a:srgbClr val="FF0000"/>
                </a:solidFill>
                <a:latin typeface="微软雅黑" panose="020B0503020204020204" pitchFamily="34" charset="-122"/>
                <a:ea typeface="微软雅黑" panose="020B0503020204020204" pitchFamily="34" charset="-122"/>
              </a:rPr>
              <a:t>x</a:t>
            </a:r>
            <a:r>
              <a:rPr lang="zh-CN" altLang="zh-CN" sz="2000" dirty="0" smtClean="0">
                <a:solidFill>
                  <a:srgbClr val="FF0000"/>
                </a:solidFill>
                <a:latin typeface="微软雅黑" panose="020B0503020204020204" pitchFamily="34" charset="-122"/>
                <a:ea typeface="微软雅黑" panose="020B0503020204020204" pitchFamily="34" charset="-122"/>
              </a:rPr>
              <a:t>的最大阻值串联，电路的总电阻最大，总功率最小，电路总功率的最小值：</a:t>
            </a:r>
            <a:endParaRPr lang="zh-CN" altLang="zh-CN" sz="2000" dirty="0">
              <a:solidFill>
                <a:srgbClr val="FF0000"/>
              </a:solidFill>
              <a:latin typeface="微软雅黑" panose="020B0503020204020204" pitchFamily="34" charset="-122"/>
              <a:ea typeface="微软雅黑" panose="020B0503020204020204" pitchFamily="34" charset="-122"/>
            </a:endParaRPr>
          </a:p>
        </p:txBody>
      </p:sp>
      <p:graphicFrame>
        <p:nvGraphicFramePr>
          <p:cNvPr id="32774" name="Object 6"/>
          <p:cNvGraphicFramePr>
            <a:graphicFrameLocks noChangeAspect="1"/>
          </p:cNvGraphicFramePr>
          <p:nvPr/>
        </p:nvGraphicFramePr>
        <p:xfrm>
          <a:off x="6004485" y="5027613"/>
          <a:ext cx="3005044" cy="597688"/>
        </p:xfrm>
        <a:graphic>
          <a:graphicData uri="http://schemas.openxmlformats.org/presentationml/2006/ole">
            <p:oleObj spid="_x0000_s2054" name="Equation" r:id="rId7" imgW="2298700" imgH="457200" progId="">
              <p:embed/>
            </p:oleObj>
          </a:graphicData>
        </a:graphic>
      </p:graphicFrame>
    </p:spTree>
  </p:cSld>
  <p:clrMapOvr>
    <a:masterClrMapping/>
  </p:clrMapOvr>
  <p:transition>
    <p:zo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直接连接符 16"/>
          <p:cNvCxnSpPr/>
          <p:nvPr>
            <p:custDataLst>
              <p:tags r:id="rId1"/>
            </p:custDataLst>
          </p:nvPr>
        </p:nvCxnSpPr>
        <p:spPr>
          <a:xfrm>
            <a:off x="0" y="786039"/>
            <a:ext cx="12204000"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1785900" y="284591"/>
            <a:ext cx="2954655" cy="461665"/>
          </a:xfrm>
          <a:prstGeom prst="rect">
            <a:avLst/>
          </a:prstGeom>
        </p:spPr>
        <p:txBody>
          <a:bodyPr wrap="none">
            <a:spAutoFit/>
          </a:bodyPr>
          <a:lstStyle/>
          <a:p>
            <a:pPr eaLnBrk="1" hangingPunct="1"/>
            <a:r>
              <a:rPr lang="zh-CN" altLang="en-US" sz="2400" b="1" dirty="0" smtClean="0">
                <a:latin typeface="微软雅黑" panose="020B0503020204020204" pitchFamily="34" charset="-122"/>
                <a:ea typeface="微软雅黑" panose="020B0503020204020204" pitchFamily="34" charset="-122"/>
                <a:sym typeface="黑体" panose="02010609060101010101" pitchFamily="49" charset="-122"/>
              </a:rPr>
              <a:t>测量小灯泡的电功率</a:t>
            </a:r>
          </a:p>
        </p:txBody>
      </p:sp>
      <p:sp>
        <p:nvSpPr>
          <p:cNvPr id="19" name="矩形 18"/>
          <p:cNvSpPr/>
          <p:nvPr/>
        </p:nvSpPr>
        <p:spPr>
          <a:xfrm>
            <a:off x="381403" y="223036"/>
            <a:ext cx="1266693" cy="523220"/>
          </a:xfrm>
          <a:prstGeom prst="rect">
            <a:avLst/>
          </a:prstGeom>
        </p:spPr>
        <p:txBody>
          <a:bodyPr wrap="none">
            <a:spAutoFit/>
          </a:bodyPr>
          <a:lstStyle/>
          <a:p>
            <a:r>
              <a:rPr lang="zh-CN" altLang="en-US" sz="2800" b="1" dirty="0" smtClean="0">
                <a:solidFill>
                  <a:srgbClr val="0070C0"/>
                </a:solidFill>
                <a:latin typeface="方正流行体简体" panose="03000509000000000000" pitchFamily="65" charset="-122"/>
                <a:ea typeface="方正流行体简体" panose="03000509000000000000" pitchFamily="65" charset="-122"/>
                <a:sym typeface="黑体" panose="02010609060101010101" pitchFamily="49" charset="-122"/>
              </a:rPr>
              <a:t>考点三</a:t>
            </a:r>
            <a:endParaRPr lang="zh-CN" altLang="en-US" sz="2800" dirty="0">
              <a:solidFill>
                <a:srgbClr val="0070C0"/>
              </a:solidFill>
              <a:latin typeface="方正流行体简体" panose="03000509000000000000" pitchFamily="65" charset="-122"/>
              <a:ea typeface="方正流行体简体" panose="03000509000000000000" pitchFamily="65" charset="-122"/>
            </a:endParaRPr>
          </a:p>
        </p:txBody>
      </p:sp>
      <p:graphicFrame>
        <p:nvGraphicFramePr>
          <p:cNvPr id="20" name="表格 19"/>
          <p:cNvGraphicFramePr>
            <a:graphicFrameLocks noGrp="1"/>
          </p:cNvGraphicFramePr>
          <p:nvPr/>
        </p:nvGraphicFramePr>
        <p:xfrm>
          <a:off x="2469590" y="947457"/>
          <a:ext cx="7053263" cy="4981574"/>
        </p:xfrm>
        <a:graphic>
          <a:graphicData uri="http://schemas.openxmlformats.org/drawingml/2006/table">
            <a:tbl>
              <a:tblPr firstRow="1" bandRow="1">
                <a:tableStyleId>{5C22544A-7EE6-4342-B048-85BDC9FD1C3A}</a:tableStyleId>
              </a:tblPr>
              <a:tblGrid>
                <a:gridCol w="1555527"/>
                <a:gridCol w="1427816"/>
                <a:gridCol w="2034960"/>
                <a:gridCol w="2034960"/>
              </a:tblGrid>
              <a:tr h="504121">
                <a:tc>
                  <a:txBody>
                    <a:bodyPr/>
                    <a:lstStyle/>
                    <a:p>
                      <a:pPr algn="ctr">
                        <a:lnSpc>
                          <a:spcPct val="120000"/>
                        </a:lnSpc>
                      </a:pPr>
                      <a:r>
                        <a:rPr lang="zh-CN" altLang="zh-CN" sz="2000" b="1" kern="1200" dirty="0" smtClean="0">
                          <a:solidFill>
                            <a:schemeClr val="dk1"/>
                          </a:solidFill>
                          <a:effectLst/>
                          <a:latin typeface="Times New Roman" panose="02020603050405020304" pitchFamily="18" charset="0"/>
                          <a:ea typeface="微软雅黑" panose="020B0503020204020204" pitchFamily="34" charset="-122"/>
                          <a:cs typeface="Times New Roman" panose="02020603050405020304" pitchFamily="18" charset="0"/>
                        </a:rPr>
                        <a:t>实验原理</a:t>
                      </a:r>
                      <a:endParaRPr lang="zh-CN" altLang="en-US" sz="20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31" marR="91431" marT="60966" marB="609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gridSpan="3">
                  <a:txBody>
                    <a:bodyPr/>
                    <a:lstStyle/>
                    <a:p>
                      <a:pPr>
                        <a:lnSpc>
                          <a:spcPct val="120000"/>
                        </a:lnSpc>
                      </a:pPr>
                      <a:r>
                        <a:rPr lang="en-US" altLang="zh-CN" sz="2000" b="1" kern="1200" dirty="0" smtClean="0">
                          <a:solidFill>
                            <a:schemeClr val="dk1"/>
                          </a:solidFill>
                          <a:effectLst/>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000" b="1" i="1" kern="1200" dirty="0" smtClean="0">
                          <a:solidFill>
                            <a:schemeClr val="dk1"/>
                          </a:solidFill>
                          <a:effectLst/>
                          <a:latin typeface="Times New Roman" panose="02020603050405020304" pitchFamily="18" charset="0"/>
                          <a:ea typeface="微软雅黑" panose="020B0503020204020204" pitchFamily="34" charset="-122"/>
                          <a:cs typeface="Times New Roman" panose="02020603050405020304" pitchFamily="18" charset="0"/>
                        </a:rPr>
                        <a:t>P</a:t>
                      </a:r>
                      <a:r>
                        <a:rPr lang="zh-CN" altLang="zh-CN" sz="2000" b="1" kern="1200" dirty="0" smtClean="0">
                          <a:solidFill>
                            <a:schemeClr val="dk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000" b="1" i="1" kern="1200" dirty="0" smtClean="0">
                          <a:solidFill>
                            <a:schemeClr val="dk1"/>
                          </a:solidFill>
                          <a:effectLst/>
                          <a:latin typeface="Times New Roman" panose="02020603050405020304" pitchFamily="18" charset="0"/>
                          <a:ea typeface="微软雅黑" panose="020B0503020204020204" pitchFamily="34" charset="-122"/>
                          <a:cs typeface="Times New Roman" panose="02020603050405020304" pitchFamily="18" charset="0"/>
                        </a:rPr>
                        <a:t>UI</a:t>
                      </a:r>
                      <a:r>
                        <a:rPr lang="en-US" altLang="zh-CN" sz="2000" b="1" kern="1200" dirty="0" smtClean="0">
                          <a:solidFill>
                            <a:schemeClr val="dk1"/>
                          </a:solidFill>
                          <a:effectLst/>
                          <a:latin typeface="Times New Roman" panose="02020603050405020304" pitchFamily="18" charset="0"/>
                          <a:ea typeface="微软雅黑" panose="020B0503020204020204" pitchFamily="34" charset="-122"/>
                          <a:cs typeface="Times New Roman" panose="02020603050405020304" pitchFamily="18" charset="0"/>
                        </a:rPr>
                        <a:t>	</a:t>
                      </a:r>
                      <a:endParaRPr lang="zh-CN" altLang="en-US" sz="2000" b="1"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91431" marR="91431" marT="60966" marB="609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hMerge="1">
                  <a:txBody>
                    <a:bodyPr/>
                    <a:lstStyle/>
                    <a:p>
                      <a:endParaRPr lang="zh-CN" altLang="en-US"/>
                    </a:p>
                  </a:txBody>
                  <a:tcPr/>
                </a:tc>
              </a:tr>
              <a:tr h="1296312">
                <a:tc>
                  <a:txBody>
                    <a:bodyPr/>
                    <a:lstStyle/>
                    <a:p>
                      <a:pPr algn="ctr">
                        <a:lnSpc>
                          <a:spcPct val="120000"/>
                        </a:lnSpc>
                      </a:pPr>
                      <a:r>
                        <a:rPr lang="zh-CN" altLang="zh-CN" sz="1800" b="1" kern="1200" dirty="0" smtClean="0">
                          <a:solidFill>
                            <a:schemeClr val="dk1"/>
                          </a:solidFill>
                          <a:effectLst/>
                          <a:latin typeface="Times New Roman" panose="02020603050405020304" pitchFamily="18" charset="0"/>
                          <a:ea typeface="微软雅黑" panose="020B0503020204020204" pitchFamily="34" charset="-122"/>
                          <a:cs typeface="Times New Roman" panose="02020603050405020304" pitchFamily="18" charset="0"/>
                        </a:rPr>
                        <a:t>电路图</a:t>
                      </a:r>
                      <a:r>
                        <a:rPr lang="en-US" altLang="zh-CN" sz="1800" b="1" kern="1200" dirty="0" smtClean="0">
                          <a:solidFill>
                            <a:schemeClr val="dk1"/>
                          </a:solidFill>
                          <a:effectLst/>
                          <a:latin typeface="Times New Roman" panose="02020603050405020304" pitchFamily="18" charset="0"/>
                          <a:ea typeface="微软雅黑" panose="020B0503020204020204" pitchFamily="34" charset="-122"/>
                          <a:cs typeface="Times New Roman" panose="02020603050405020304" pitchFamily="18" charset="0"/>
                        </a:rPr>
                        <a:t>	 </a:t>
                      </a:r>
                      <a:endParaRPr lang="zh-CN" altLang="en-US" sz="1800" b="1" dirty="0">
                        <a:latin typeface="Times New Roman" panose="02020603050405020304" pitchFamily="18" charset="0"/>
                        <a:ea typeface="微软雅黑" panose="020B0503020204020204" pitchFamily="34" charset="-122"/>
                        <a:cs typeface="Times New Roman" panose="02020603050405020304" pitchFamily="18" charset="0"/>
                      </a:endParaRPr>
                    </a:p>
                  </a:txBody>
                  <a:tcPr marL="91431" marR="91431" marT="60966" marB="609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gridSpan="3">
                  <a:txBody>
                    <a:bodyPr/>
                    <a:lstStyle/>
                    <a:p>
                      <a:pPr algn="ctr">
                        <a:lnSpc>
                          <a:spcPct val="120000"/>
                        </a:lnSpc>
                      </a:pPr>
                      <a:endParaRPr lang="zh-CN" altLang="en-US" sz="2000" b="1" dirty="0">
                        <a:latin typeface="Times New Roman" panose="02020603050405020304" pitchFamily="18" charset="0"/>
                        <a:ea typeface="微软雅黑" panose="020B0503020204020204" pitchFamily="34" charset="-122"/>
                        <a:cs typeface="Times New Roman" panose="02020603050405020304" pitchFamily="18" charset="0"/>
                      </a:endParaRPr>
                    </a:p>
                  </a:txBody>
                  <a:tcPr marL="91431" marR="91431" marT="60966" marB="6096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hMerge="1">
                  <a:txBody>
                    <a:bodyPr/>
                    <a:lstStyle/>
                    <a:p>
                      <a:endParaRPr lang="zh-CN" altLang="en-US"/>
                    </a:p>
                  </a:txBody>
                  <a:tcPr/>
                </a:tc>
              </a:tr>
              <a:tr h="1219354">
                <a:tc>
                  <a:txBody>
                    <a:bodyPr/>
                    <a:lstStyle/>
                    <a:p>
                      <a:pPr algn="ctr">
                        <a:lnSpc>
                          <a:spcPct val="120000"/>
                        </a:lnSpc>
                      </a:pPr>
                      <a:r>
                        <a:rPr lang="zh-CN" altLang="zh-CN" sz="2000" b="1" kern="1200" dirty="0" smtClean="0">
                          <a:solidFill>
                            <a:schemeClr val="dk1"/>
                          </a:solidFill>
                          <a:effectLst/>
                          <a:latin typeface="Times New Roman" panose="02020603050405020304" pitchFamily="18" charset="0"/>
                          <a:ea typeface="微软雅黑" panose="020B0503020204020204" pitchFamily="34" charset="-122"/>
                          <a:cs typeface="Times New Roman" panose="02020603050405020304" pitchFamily="18" charset="0"/>
                        </a:rPr>
                        <a:t>滑动变</a:t>
                      </a:r>
                    </a:p>
                    <a:p>
                      <a:pPr algn="ctr">
                        <a:lnSpc>
                          <a:spcPct val="120000"/>
                        </a:lnSpc>
                      </a:pPr>
                      <a:r>
                        <a:rPr lang="zh-CN" altLang="zh-CN" sz="2000" b="1" kern="1200" dirty="0" smtClean="0">
                          <a:solidFill>
                            <a:schemeClr val="dk1"/>
                          </a:solidFill>
                          <a:effectLst/>
                          <a:latin typeface="Times New Roman" panose="02020603050405020304" pitchFamily="18" charset="0"/>
                          <a:ea typeface="微软雅黑" panose="020B0503020204020204" pitchFamily="34" charset="-122"/>
                          <a:cs typeface="Times New Roman" panose="02020603050405020304" pitchFamily="18" charset="0"/>
                        </a:rPr>
                        <a:t>阻器的</a:t>
                      </a:r>
                    </a:p>
                    <a:p>
                      <a:pPr algn="ctr">
                        <a:lnSpc>
                          <a:spcPct val="120000"/>
                        </a:lnSpc>
                      </a:pPr>
                      <a:r>
                        <a:rPr lang="zh-CN" altLang="zh-CN" sz="2000" b="1" kern="1200" dirty="0" smtClean="0">
                          <a:solidFill>
                            <a:schemeClr val="dk1"/>
                          </a:solidFill>
                          <a:effectLst/>
                          <a:latin typeface="Times New Roman" panose="02020603050405020304" pitchFamily="18" charset="0"/>
                          <a:ea typeface="微软雅黑" panose="020B0503020204020204" pitchFamily="34" charset="-122"/>
                          <a:cs typeface="Times New Roman" panose="02020603050405020304" pitchFamily="18" charset="0"/>
                        </a:rPr>
                        <a:t>作用</a:t>
                      </a:r>
                      <a:endParaRPr lang="zh-CN" altLang="en-US" sz="2000" b="1" dirty="0">
                        <a:latin typeface="Times New Roman" panose="02020603050405020304" pitchFamily="18" charset="0"/>
                        <a:ea typeface="微软雅黑" panose="020B0503020204020204" pitchFamily="34" charset="-122"/>
                        <a:cs typeface="Times New Roman" panose="02020603050405020304" pitchFamily="18" charset="0"/>
                      </a:endParaRPr>
                    </a:p>
                  </a:txBody>
                  <a:tcPr marL="91431" marR="91431" marT="60966" marB="609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gridSpan="3">
                  <a:txBody>
                    <a:bodyPr/>
                    <a:lstStyle/>
                    <a:p>
                      <a:pPr>
                        <a:lnSpc>
                          <a:spcPct val="120000"/>
                        </a:lnSpc>
                      </a:pPr>
                      <a:r>
                        <a:rPr lang="en-US" altLang="zh-CN" sz="2000" b="1" kern="1200" dirty="0" smtClean="0">
                          <a:solidFill>
                            <a:schemeClr val="dk1"/>
                          </a:solidFill>
                          <a:effectLst/>
                          <a:latin typeface="Times New Roman" panose="02020603050405020304" pitchFamily="18" charset="0"/>
                          <a:ea typeface="微软雅黑" panose="020B0503020204020204" pitchFamily="34" charset="-122"/>
                          <a:cs typeface="Times New Roman" panose="02020603050405020304" pitchFamily="18" charset="0"/>
                        </a:rPr>
                        <a:t>(1)</a:t>
                      </a:r>
                      <a:r>
                        <a:rPr lang="zh-CN" altLang="zh-CN" sz="2000" b="1" kern="1200" dirty="0" smtClean="0">
                          <a:solidFill>
                            <a:schemeClr val="dk1"/>
                          </a:solidFill>
                          <a:effectLst/>
                          <a:latin typeface="Times New Roman" panose="02020603050405020304" pitchFamily="18" charset="0"/>
                          <a:ea typeface="微软雅黑" panose="020B0503020204020204" pitchFamily="34" charset="-122"/>
                          <a:cs typeface="Times New Roman" panose="02020603050405020304" pitchFamily="18" charset="0"/>
                        </a:rPr>
                        <a:t>保护电路</a:t>
                      </a:r>
                    </a:p>
                    <a:p>
                      <a:pPr>
                        <a:lnSpc>
                          <a:spcPct val="120000"/>
                        </a:lnSpc>
                      </a:pPr>
                      <a:r>
                        <a:rPr lang="en-US" altLang="zh-CN" sz="2000" b="1" kern="1200" dirty="0" smtClean="0">
                          <a:solidFill>
                            <a:schemeClr val="dk1"/>
                          </a:solidFill>
                          <a:effectLst/>
                          <a:latin typeface="Times New Roman" panose="02020603050405020304" pitchFamily="18" charset="0"/>
                          <a:ea typeface="微软雅黑" panose="020B0503020204020204" pitchFamily="34" charset="-122"/>
                          <a:cs typeface="Times New Roman" panose="02020603050405020304" pitchFamily="18" charset="0"/>
                        </a:rPr>
                        <a:t>(2)</a:t>
                      </a:r>
                      <a:r>
                        <a:rPr lang="zh-CN" altLang="zh-CN" sz="2000" b="1" kern="1200" dirty="0" smtClean="0">
                          <a:solidFill>
                            <a:schemeClr val="dk1"/>
                          </a:solidFill>
                          <a:effectLst/>
                          <a:latin typeface="Times New Roman" panose="02020603050405020304" pitchFamily="18" charset="0"/>
                          <a:ea typeface="微软雅黑" panose="020B0503020204020204" pitchFamily="34" charset="-122"/>
                          <a:cs typeface="Times New Roman" panose="02020603050405020304" pitchFamily="18" charset="0"/>
                        </a:rPr>
                        <a:t>改变小灯泡两端电压和通过小灯泡的电流，从而实现多次测量</a:t>
                      </a:r>
                      <a:endParaRPr lang="zh-CN" altLang="en-US" sz="2000" b="1"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91431" marR="91431" marT="60966" marB="6096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hMerge="1">
                  <a:txBody>
                    <a:bodyPr/>
                    <a:lstStyle/>
                    <a:p>
                      <a:endParaRPr lang="zh-CN" altLang="en-US"/>
                    </a:p>
                  </a:txBody>
                  <a:tcPr/>
                </a:tc>
              </a:tr>
              <a:tr h="498570">
                <a:tc rowSpan="4">
                  <a:txBody>
                    <a:bodyPr/>
                    <a:lstStyle/>
                    <a:p>
                      <a:pPr algn="ctr">
                        <a:lnSpc>
                          <a:spcPct val="120000"/>
                        </a:lnSpc>
                      </a:pPr>
                      <a:r>
                        <a:rPr lang="zh-CN" altLang="zh-CN" sz="1800" b="1" kern="1200" dirty="0" smtClean="0">
                          <a:solidFill>
                            <a:schemeClr val="dk1"/>
                          </a:solidFill>
                          <a:effectLst/>
                          <a:latin typeface="Times New Roman" panose="02020603050405020304" pitchFamily="18" charset="0"/>
                          <a:ea typeface="微软雅黑" panose="020B0503020204020204" pitchFamily="34" charset="-122"/>
                          <a:cs typeface="Times New Roman" panose="02020603050405020304" pitchFamily="18" charset="0"/>
                        </a:rPr>
                        <a:t>实验</a:t>
                      </a:r>
                    </a:p>
                    <a:p>
                      <a:pPr algn="ctr">
                        <a:lnSpc>
                          <a:spcPct val="120000"/>
                        </a:lnSpc>
                      </a:pPr>
                      <a:r>
                        <a:rPr lang="zh-CN" altLang="zh-CN" sz="1800" b="1" kern="1200" dirty="0" smtClean="0">
                          <a:solidFill>
                            <a:schemeClr val="dk1"/>
                          </a:solidFill>
                          <a:effectLst/>
                          <a:latin typeface="Times New Roman" panose="02020603050405020304" pitchFamily="18" charset="0"/>
                          <a:ea typeface="微软雅黑" panose="020B0503020204020204" pitchFamily="34" charset="-122"/>
                          <a:cs typeface="Times New Roman" panose="02020603050405020304" pitchFamily="18" charset="0"/>
                        </a:rPr>
                        <a:t>记录</a:t>
                      </a:r>
                      <a:endParaRPr lang="zh-CN" altLang="en-US" sz="2000" b="1" dirty="0">
                        <a:latin typeface="Times New Roman" panose="02020603050405020304" pitchFamily="18" charset="0"/>
                        <a:ea typeface="微软雅黑" panose="020B0503020204020204" pitchFamily="34" charset="-122"/>
                        <a:cs typeface="Times New Roman" panose="02020603050405020304" pitchFamily="18" charset="0"/>
                      </a:endParaRPr>
                    </a:p>
                  </a:txBody>
                  <a:tcPr marL="91431" marR="91431" marT="60966" marB="609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nSpc>
                          <a:spcPct val="120000"/>
                        </a:lnSpc>
                      </a:pPr>
                      <a:r>
                        <a:rPr lang="zh-CN" altLang="zh-CN" sz="2000" b="1" kern="1200" dirty="0" smtClean="0">
                          <a:solidFill>
                            <a:schemeClr val="dk1"/>
                          </a:solidFill>
                          <a:effectLst/>
                          <a:latin typeface="Times New Roman" panose="02020603050405020304" pitchFamily="18" charset="0"/>
                          <a:ea typeface="微软雅黑" panose="020B0503020204020204" pitchFamily="34" charset="-122"/>
                          <a:cs typeface="Times New Roman" panose="02020603050405020304" pitchFamily="18" charset="0"/>
                        </a:rPr>
                        <a:t>电压关系</a:t>
                      </a:r>
                      <a:endParaRPr lang="zh-CN" altLang="en-US" sz="2000" b="1" dirty="0">
                        <a:latin typeface="Times New Roman" panose="02020603050405020304" pitchFamily="18" charset="0"/>
                        <a:ea typeface="微软雅黑" panose="020B0503020204020204" pitchFamily="34" charset="-122"/>
                        <a:cs typeface="Times New Roman" panose="02020603050405020304" pitchFamily="18" charset="0"/>
                      </a:endParaRPr>
                    </a:p>
                  </a:txBody>
                  <a:tcPr marL="91431" marR="91431" marT="60966" marB="6096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20000"/>
                        </a:lnSpc>
                      </a:pPr>
                      <a:r>
                        <a:rPr lang="zh-CN" altLang="zh-CN" sz="2000" b="1" kern="1200" dirty="0" smtClean="0">
                          <a:solidFill>
                            <a:schemeClr val="dk1"/>
                          </a:solidFill>
                          <a:effectLst/>
                          <a:latin typeface="Times New Roman" panose="02020603050405020304" pitchFamily="18" charset="0"/>
                          <a:ea typeface="微软雅黑" panose="020B0503020204020204" pitchFamily="34" charset="-122"/>
                          <a:cs typeface="Times New Roman" panose="02020603050405020304" pitchFamily="18" charset="0"/>
                        </a:rPr>
                        <a:t>功率关系</a:t>
                      </a:r>
                      <a:endParaRPr lang="zh-CN" altLang="en-US" sz="2000" b="1" dirty="0">
                        <a:latin typeface="Times New Roman" panose="02020603050405020304" pitchFamily="18" charset="0"/>
                        <a:ea typeface="微软雅黑" panose="020B0503020204020204" pitchFamily="34" charset="-122"/>
                        <a:cs typeface="Times New Roman" panose="02020603050405020304" pitchFamily="18" charset="0"/>
                      </a:endParaRPr>
                    </a:p>
                  </a:txBody>
                  <a:tcPr marL="91431" marR="91431" marT="60966" marB="6096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20000"/>
                        </a:lnSpc>
                        <a:spcBef>
                          <a:spcPts val="0"/>
                        </a:spcBef>
                        <a:spcAft>
                          <a:spcPts val="0"/>
                        </a:spcAft>
                        <a:buClrTx/>
                        <a:buSzTx/>
                        <a:buFontTx/>
                        <a:buNone/>
                        <a:tabLst/>
                        <a:defRPr/>
                      </a:pPr>
                      <a:r>
                        <a:rPr lang="zh-CN" altLang="zh-CN" sz="2000" b="1" kern="1200" dirty="0" smtClean="0">
                          <a:solidFill>
                            <a:schemeClr val="dk1"/>
                          </a:solidFill>
                          <a:effectLst/>
                          <a:latin typeface="Times New Roman" panose="02020603050405020304" pitchFamily="18" charset="0"/>
                          <a:ea typeface="微软雅黑" panose="020B0503020204020204" pitchFamily="34" charset="-122"/>
                          <a:cs typeface="Times New Roman" panose="02020603050405020304" pitchFamily="18" charset="0"/>
                        </a:rPr>
                        <a:t>灯泡亮度</a:t>
                      </a:r>
                    </a:p>
                  </a:txBody>
                  <a:tcPr marL="91431" marR="91431" marT="60966" marB="6096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487739">
                <a:tc vMerge="1">
                  <a:txBody>
                    <a:bodyPr/>
                    <a:lstStyle/>
                    <a:p>
                      <a:endParaRPr lang="zh-CN" altLang="en-US" sz="2000" b="1" dirty="0">
                        <a:latin typeface="Times New Roman" pitchFamily="18" charset="0"/>
                        <a:ea typeface="宋体" pitchFamily="2" charset="-122"/>
                        <a:cs typeface="Times New Roman" pitchFamily="18" charset="0"/>
                      </a:endParaRPr>
                    </a:p>
                  </a:txBody>
                  <a:tcPr marL="91431" marR="91431" marT="60958" marB="6095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nSpc>
                          <a:spcPct val="120000"/>
                        </a:lnSpc>
                      </a:pPr>
                      <a:r>
                        <a:rPr lang="en-US" altLang="zh-CN" sz="2000" b="1" i="1" kern="1200" dirty="0" smtClean="0">
                          <a:solidFill>
                            <a:schemeClr val="dk1"/>
                          </a:solidFill>
                          <a:effectLst/>
                          <a:latin typeface="Times New Roman" panose="02020603050405020304" pitchFamily="18" charset="0"/>
                          <a:ea typeface="微软雅黑" panose="020B0503020204020204" pitchFamily="34" charset="-122"/>
                          <a:cs typeface="Times New Roman" panose="02020603050405020304" pitchFamily="18" charset="0"/>
                        </a:rPr>
                        <a:t>U</a:t>
                      </a:r>
                      <a:r>
                        <a:rPr lang="zh-CN" altLang="zh-CN" sz="2000" b="1" kern="1200" baseline="-25000" dirty="0" smtClean="0">
                          <a:solidFill>
                            <a:schemeClr val="dk1"/>
                          </a:solidFill>
                          <a:effectLst/>
                          <a:latin typeface="Times New Roman" panose="02020603050405020304" pitchFamily="18" charset="0"/>
                          <a:ea typeface="微软雅黑" panose="020B0503020204020204" pitchFamily="34" charset="-122"/>
                          <a:cs typeface="Times New Roman" panose="02020603050405020304" pitchFamily="18" charset="0"/>
                        </a:rPr>
                        <a:t>实</a:t>
                      </a:r>
                      <a:r>
                        <a:rPr lang="zh-CN" altLang="zh-CN" sz="2000" b="1" kern="1200" dirty="0" smtClean="0">
                          <a:solidFill>
                            <a:schemeClr val="dk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000" b="1" i="1" kern="1200" dirty="0" smtClean="0">
                          <a:solidFill>
                            <a:schemeClr val="dk1"/>
                          </a:solidFill>
                          <a:effectLst/>
                          <a:latin typeface="Times New Roman" panose="02020603050405020304" pitchFamily="18" charset="0"/>
                          <a:ea typeface="微软雅黑" panose="020B0503020204020204" pitchFamily="34" charset="-122"/>
                          <a:cs typeface="Times New Roman" panose="02020603050405020304" pitchFamily="18" charset="0"/>
                        </a:rPr>
                        <a:t>U</a:t>
                      </a:r>
                      <a:r>
                        <a:rPr lang="zh-CN" altLang="zh-CN" sz="2000" b="1" kern="1200" baseline="-25000" dirty="0" smtClean="0">
                          <a:solidFill>
                            <a:schemeClr val="dk1"/>
                          </a:solidFill>
                          <a:effectLst/>
                          <a:latin typeface="Times New Roman" panose="02020603050405020304" pitchFamily="18" charset="0"/>
                          <a:ea typeface="微软雅黑" panose="020B0503020204020204" pitchFamily="34" charset="-122"/>
                          <a:cs typeface="Times New Roman" panose="02020603050405020304" pitchFamily="18" charset="0"/>
                        </a:rPr>
                        <a:t>额</a:t>
                      </a:r>
                      <a:endParaRPr lang="zh-CN" altLang="en-US" sz="2000" b="1" dirty="0">
                        <a:latin typeface="Times New Roman" panose="02020603050405020304" pitchFamily="18" charset="0"/>
                        <a:ea typeface="微软雅黑" panose="020B0503020204020204" pitchFamily="34" charset="-122"/>
                        <a:cs typeface="Times New Roman" panose="02020603050405020304" pitchFamily="18" charset="0"/>
                      </a:endParaRPr>
                    </a:p>
                  </a:txBody>
                  <a:tcPr marL="91431" marR="91431" marT="60966" marB="6096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20000"/>
                        </a:lnSpc>
                      </a:pPr>
                      <a:r>
                        <a:rPr lang="en-US" altLang="zh-CN" sz="2000" b="1" i="1" kern="1200" dirty="0" smtClean="0">
                          <a:solidFill>
                            <a:schemeClr val="dk1"/>
                          </a:solidFill>
                          <a:effectLst/>
                          <a:latin typeface="Times New Roman" panose="02020603050405020304" pitchFamily="18" charset="0"/>
                          <a:ea typeface="微软雅黑" panose="020B0503020204020204" pitchFamily="34" charset="-122"/>
                          <a:cs typeface="Times New Roman" panose="02020603050405020304" pitchFamily="18" charset="0"/>
                        </a:rPr>
                        <a:t>P</a:t>
                      </a:r>
                      <a:r>
                        <a:rPr lang="zh-CN" altLang="zh-CN" sz="2000" b="1" kern="1200" baseline="-25000" dirty="0" smtClean="0">
                          <a:solidFill>
                            <a:schemeClr val="dk1"/>
                          </a:solidFill>
                          <a:effectLst/>
                          <a:latin typeface="Times New Roman" panose="02020603050405020304" pitchFamily="18" charset="0"/>
                          <a:ea typeface="微软雅黑" panose="020B0503020204020204" pitchFamily="34" charset="-122"/>
                          <a:cs typeface="Times New Roman" panose="02020603050405020304" pitchFamily="18" charset="0"/>
                        </a:rPr>
                        <a:t>实</a:t>
                      </a:r>
                      <a:r>
                        <a:rPr lang="en-US" altLang="zh-CN" sz="2000" b="1" kern="1200" dirty="0" smtClean="0">
                          <a:solidFill>
                            <a:schemeClr val="dk1"/>
                          </a:solidFill>
                          <a:effectLst/>
                          <a:latin typeface="Times New Roman" panose="02020603050405020304" pitchFamily="18" charset="0"/>
                          <a:ea typeface="微软雅黑" panose="020B0503020204020204" pitchFamily="34" charset="-122"/>
                          <a:cs typeface="Times New Roman" panose="02020603050405020304" pitchFamily="18" charset="0"/>
                        </a:rPr>
                        <a:t>______</a:t>
                      </a:r>
                      <a:r>
                        <a:rPr lang="en-US" altLang="zh-CN" sz="2000" b="1" i="1" kern="1200" dirty="0" smtClean="0">
                          <a:solidFill>
                            <a:schemeClr val="dk1"/>
                          </a:solidFill>
                          <a:effectLst/>
                          <a:latin typeface="Times New Roman" panose="02020603050405020304" pitchFamily="18" charset="0"/>
                          <a:ea typeface="微软雅黑" panose="020B0503020204020204" pitchFamily="34" charset="-122"/>
                          <a:cs typeface="Times New Roman" panose="02020603050405020304" pitchFamily="18" charset="0"/>
                        </a:rPr>
                        <a:t>P</a:t>
                      </a:r>
                      <a:r>
                        <a:rPr lang="zh-CN" altLang="zh-CN" sz="2000" b="1" kern="1200" baseline="-25000" dirty="0" smtClean="0">
                          <a:solidFill>
                            <a:schemeClr val="dk1"/>
                          </a:solidFill>
                          <a:effectLst/>
                          <a:latin typeface="Times New Roman" panose="02020603050405020304" pitchFamily="18" charset="0"/>
                          <a:ea typeface="微软雅黑" panose="020B0503020204020204" pitchFamily="34" charset="-122"/>
                          <a:cs typeface="Times New Roman" panose="02020603050405020304" pitchFamily="18" charset="0"/>
                        </a:rPr>
                        <a:t>额</a:t>
                      </a:r>
                      <a:endParaRPr lang="zh-CN" altLang="en-US" sz="2000" b="1" dirty="0">
                        <a:latin typeface="Times New Roman" panose="02020603050405020304" pitchFamily="18" charset="0"/>
                        <a:ea typeface="微软雅黑" panose="020B0503020204020204" pitchFamily="34" charset="-122"/>
                        <a:cs typeface="Times New Roman" panose="02020603050405020304" pitchFamily="18" charset="0"/>
                      </a:endParaRPr>
                    </a:p>
                  </a:txBody>
                  <a:tcPr marL="91431" marR="91431" marT="60966" marB="6096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20000"/>
                        </a:lnSpc>
                      </a:pPr>
                      <a:r>
                        <a:rPr lang="zh-CN" altLang="zh-CN" sz="2000" b="1" kern="1200" dirty="0" smtClean="0">
                          <a:solidFill>
                            <a:schemeClr val="dk1"/>
                          </a:solidFill>
                          <a:effectLst/>
                          <a:latin typeface="Times New Roman" panose="02020603050405020304" pitchFamily="18" charset="0"/>
                          <a:ea typeface="微软雅黑" panose="020B0503020204020204" pitchFamily="34" charset="-122"/>
                          <a:cs typeface="Times New Roman" panose="02020603050405020304" pitchFamily="18" charset="0"/>
                        </a:rPr>
                        <a:t>最亮</a:t>
                      </a:r>
                      <a:endParaRPr lang="zh-CN" altLang="en-US" sz="2000" b="1" dirty="0">
                        <a:latin typeface="Times New Roman" panose="02020603050405020304" pitchFamily="18" charset="0"/>
                        <a:ea typeface="微软雅黑" panose="020B0503020204020204" pitchFamily="34" charset="-122"/>
                        <a:cs typeface="Times New Roman" panose="02020603050405020304" pitchFamily="18" charset="0"/>
                      </a:endParaRPr>
                    </a:p>
                  </a:txBody>
                  <a:tcPr marL="91431" marR="91431" marT="60966" marB="6096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487739">
                <a:tc vMerge="1">
                  <a:txBody>
                    <a:bodyPr/>
                    <a:lstStyle/>
                    <a:p>
                      <a:endParaRPr lang="zh-CN" altLang="en-US" sz="2000" b="1" dirty="0">
                        <a:latin typeface="Times New Roman" pitchFamily="18" charset="0"/>
                        <a:ea typeface="宋体" pitchFamily="2" charset="-122"/>
                        <a:cs typeface="Times New Roman" pitchFamily="18" charset="0"/>
                      </a:endParaRPr>
                    </a:p>
                  </a:txBody>
                  <a:tcPr marL="91431" marR="91431" marT="60958" marB="6095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nSpc>
                          <a:spcPct val="120000"/>
                        </a:lnSpc>
                      </a:pPr>
                      <a:r>
                        <a:rPr lang="en-US" altLang="zh-CN" sz="2000" b="1" i="1" kern="1200" dirty="0" smtClean="0">
                          <a:solidFill>
                            <a:schemeClr val="dk1"/>
                          </a:solidFill>
                          <a:effectLst/>
                          <a:latin typeface="Times New Roman" panose="02020603050405020304" pitchFamily="18" charset="0"/>
                          <a:ea typeface="微软雅黑" panose="020B0503020204020204" pitchFamily="34" charset="-122"/>
                          <a:cs typeface="Times New Roman" panose="02020603050405020304" pitchFamily="18" charset="0"/>
                        </a:rPr>
                        <a:t>U</a:t>
                      </a:r>
                      <a:r>
                        <a:rPr lang="zh-CN" altLang="zh-CN" sz="2000" b="1" kern="1200" baseline="-25000" dirty="0" smtClean="0">
                          <a:solidFill>
                            <a:schemeClr val="dk1"/>
                          </a:solidFill>
                          <a:effectLst/>
                          <a:latin typeface="Times New Roman" panose="02020603050405020304" pitchFamily="18" charset="0"/>
                          <a:ea typeface="微软雅黑" panose="020B0503020204020204" pitchFamily="34" charset="-122"/>
                          <a:cs typeface="Times New Roman" panose="02020603050405020304" pitchFamily="18" charset="0"/>
                        </a:rPr>
                        <a:t>实</a:t>
                      </a:r>
                      <a:r>
                        <a:rPr lang="zh-CN" altLang="zh-CN" sz="2000" b="1" kern="1200" dirty="0" smtClean="0">
                          <a:solidFill>
                            <a:schemeClr val="dk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000" b="1" i="1" kern="1200" dirty="0" smtClean="0">
                          <a:solidFill>
                            <a:schemeClr val="dk1"/>
                          </a:solidFill>
                          <a:effectLst/>
                          <a:latin typeface="Times New Roman" panose="02020603050405020304" pitchFamily="18" charset="0"/>
                          <a:ea typeface="微软雅黑" panose="020B0503020204020204" pitchFamily="34" charset="-122"/>
                          <a:cs typeface="Times New Roman" panose="02020603050405020304" pitchFamily="18" charset="0"/>
                        </a:rPr>
                        <a:t>U</a:t>
                      </a:r>
                      <a:r>
                        <a:rPr lang="zh-CN" altLang="zh-CN" sz="2000" b="1" kern="1200" baseline="-25000" dirty="0" smtClean="0">
                          <a:solidFill>
                            <a:schemeClr val="dk1"/>
                          </a:solidFill>
                          <a:effectLst/>
                          <a:latin typeface="Times New Roman" panose="02020603050405020304" pitchFamily="18" charset="0"/>
                          <a:ea typeface="微软雅黑" panose="020B0503020204020204" pitchFamily="34" charset="-122"/>
                          <a:cs typeface="Times New Roman" panose="02020603050405020304" pitchFamily="18" charset="0"/>
                        </a:rPr>
                        <a:t>额</a:t>
                      </a:r>
                      <a:endParaRPr lang="zh-CN" altLang="en-US" sz="2000" b="1" dirty="0">
                        <a:latin typeface="Times New Roman" panose="02020603050405020304" pitchFamily="18" charset="0"/>
                        <a:ea typeface="微软雅黑" panose="020B0503020204020204" pitchFamily="34" charset="-122"/>
                        <a:cs typeface="Times New Roman" panose="02020603050405020304" pitchFamily="18" charset="0"/>
                      </a:endParaRPr>
                    </a:p>
                  </a:txBody>
                  <a:tcPr marL="91431" marR="91431" marT="60966" marB="6096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20000"/>
                        </a:lnSpc>
                      </a:pPr>
                      <a:r>
                        <a:rPr lang="en-US" altLang="zh-CN" sz="2000" b="1" i="1" kern="1200" dirty="0" smtClean="0">
                          <a:solidFill>
                            <a:schemeClr val="dk1"/>
                          </a:solidFill>
                          <a:effectLst/>
                          <a:latin typeface="Times New Roman" panose="02020603050405020304" pitchFamily="18" charset="0"/>
                          <a:ea typeface="微软雅黑" panose="020B0503020204020204" pitchFamily="34" charset="-122"/>
                          <a:cs typeface="Times New Roman" panose="02020603050405020304" pitchFamily="18" charset="0"/>
                        </a:rPr>
                        <a:t>P</a:t>
                      </a:r>
                      <a:r>
                        <a:rPr lang="zh-CN" altLang="zh-CN" sz="2000" b="1" kern="1200" baseline="-25000" dirty="0" smtClean="0">
                          <a:solidFill>
                            <a:schemeClr val="dk1"/>
                          </a:solidFill>
                          <a:effectLst/>
                          <a:latin typeface="Times New Roman" panose="02020603050405020304" pitchFamily="18" charset="0"/>
                          <a:ea typeface="微软雅黑" panose="020B0503020204020204" pitchFamily="34" charset="-122"/>
                          <a:cs typeface="Times New Roman" panose="02020603050405020304" pitchFamily="18" charset="0"/>
                        </a:rPr>
                        <a:t>实</a:t>
                      </a:r>
                      <a:r>
                        <a:rPr lang="en-US" altLang="zh-CN" sz="2000" b="1" kern="1200" dirty="0" smtClean="0">
                          <a:solidFill>
                            <a:schemeClr val="dk1"/>
                          </a:solidFill>
                          <a:effectLst/>
                          <a:latin typeface="Times New Roman" panose="02020603050405020304" pitchFamily="18" charset="0"/>
                          <a:ea typeface="微软雅黑" panose="020B0503020204020204" pitchFamily="34" charset="-122"/>
                          <a:cs typeface="Times New Roman" panose="02020603050405020304" pitchFamily="18" charset="0"/>
                        </a:rPr>
                        <a:t>______</a:t>
                      </a:r>
                      <a:r>
                        <a:rPr lang="en-US" altLang="zh-CN" sz="2000" b="1" i="1" kern="1200" dirty="0" smtClean="0">
                          <a:solidFill>
                            <a:schemeClr val="dk1"/>
                          </a:solidFill>
                          <a:effectLst/>
                          <a:latin typeface="Times New Roman" panose="02020603050405020304" pitchFamily="18" charset="0"/>
                          <a:ea typeface="微软雅黑" panose="020B0503020204020204" pitchFamily="34" charset="-122"/>
                          <a:cs typeface="Times New Roman" panose="02020603050405020304" pitchFamily="18" charset="0"/>
                        </a:rPr>
                        <a:t>P</a:t>
                      </a:r>
                      <a:r>
                        <a:rPr lang="zh-CN" altLang="zh-CN" sz="2000" b="1" kern="1200" baseline="-25000" dirty="0" smtClean="0">
                          <a:solidFill>
                            <a:schemeClr val="dk1"/>
                          </a:solidFill>
                          <a:effectLst/>
                          <a:latin typeface="Times New Roman" panose="02020603050405020304" pitchFamily="18" charset="0"/>
                          <a:ea typeface="微软雅黑" panose="020B0503020204020204" pitchFamily="34" charset="-122"/>
                          <a:cs typeface="Times New Roman" panose="02020603050405020304" pitchFamily="18" charset="0"/>
                        </a:rPr>
                        <a:t>额</a:t>
                      </a:r>
                      <a:endParaRPr lang="zh-CN" altLang="en-US" sz="2000" b="1" dirty="0">
                        <a:latin typeface="Times New Roman" panose="02020603050405020304" pitchFamily="18" charset="0"/>
                        <a:ea typeface="微软雅黑" panose="020B0503020204020204" pitchFamily="34" charset="-122"/>
                        <a:cs typeface="Times New Roman" panose="02020603050405020304" pitchFamily="18" charset="0"/>
                      </a:endParaRPr>
                    </a:p>
                  </a:txBody>
                  <a:tcPr marL="91431" marR="91431" marT="60966" marB="6096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20000"/>
                        </a:lnSpc>
                      </a:pPr>
                      <a:r>
                        <a:rPr lang="zh-CN" altLang="zh-CN" sz="2000" b="1" kern="1200" dirty="0" smtClean="0">
                          <a:solidFill>
                            <a:schemeClr val="dk1"/>
                          </a:solidFill>
                          <a:effectLst/>
                          <a:latin typeface="Times New Roman" panose="02020603050405020304" pitchFamily="18" charset="0"/>
                          <a:ea typeface="微软雅黑" panose="020B0503020204020204" pitchFamily="34" charset="-122"/>
                          <a:cs typeface="Times New Roman" panose="02020603050405020304" pitchFamily="18" charset="0"/>
                        </a:rPr>
                        <a:t>亮</a:t>
                      </a:r>
                      <a:endParaRPr lang="zh-CN" altLang="en-US" sz="2000" b="1" dirty="0">
                        <a:latin typeface="Times New Roman" panose="02020603050405020304" pitchFamily="18" charset="0"/>
                        <a:ea typeface="微软雅黑" panose="020B0503020204020204" pitchFamily="34" charset="-122"/>
                        <a:cs typeface="Times New Roman" panose="02020603050405020304" pitchFamily="18" charset="0"/>
                      </a:endParaRPr>
                    </a:p>
                  </a:txBody>
                  <a:tcPr marL="91431" marR="91431" marT="60966" marB="6096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487739">
                <a:tc vMerge="1">
                  <a:txBody>
                    <a:bodyPr/>
                    <a:lstStyle/>
                    <a:p>
                      <a:endParaRPr lang="zh-CN" altLang="en-US" sz="2000" b="1" dirty="0">
                        <a:latin typeface="Times New Roman" pitchFamily="18" charset="0"/>
                        <a:ea typeface="宋体" pitchFamily="2" charset="-122"/>
                        <a:cs typeface="Times New Roman" pitchFamily="18" charset="0"/>
                      </a:endParaRPr>
                    </a:p>
                  </a:txBody>
                  <a:tcPr marL="91431" marR="91431" marT="60958" marB="6095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nSpc>
                          <a:spcPct val="120000"/>
                        </a:lnSpc>
                      </a:pPr>
                      <a:r>
                        <a:rPr lang="en-US" altLang="zh-CN" sz="2000" b="1" i="1" kern="1200" dirty="0" smtClean="0">
                          <a:solidFill>
                            <a:schemeClr val="dk1"/>
                          </a:solidFill>
                          <a:effectLst/>
                          <a:latin typeface="Times New Roman" panose="02020603050405020304" pitchFamily="18" charset="0"/>
                          <a:ea typeface="微软雅黑" panose="020B0503020204020204" pitchFamily="34" charset="-122"/>
                          <a:cs typeface="Times New Roman" panose="02020603050405020304" pitchFamily="18" charset="0"/>
                        </a:rPr>
                        <a:t>U</a:t>
                      </a:r>
                      <a:r>
                        <a:rPr lang="zh-CN" altLang="zh-CN" sz="2000" b="1" kern="1200" baseline="-25000" dirty="0" smtClean="0">
                          <a:solidFill>
                            <a:schemeClr val="dk1"/>
                          </a:solidFill>
                          <a:effectLst/>
                          <a:latin typeface="Times New Roman" panose="02020603050405020304" pitchFamily="18" charset="0"/>
                          <a:ea typeface="微软雅黑" panose="020B0503020204020204" pitchFamily="34" charset="-122"/>
                          <a:cs typeface="Times New Roman" panose="02020603050405020304" pitchFamily="18" charset="0"/>
                        </a:rPr>
                        <a:t>实</a:t>
                      </a:r>
                      <a:r>
                        <a:rPr lang="zh-CN" altLang="zh-CN" sz="2000" b="1" kern="1200" dirty="0" smtClean="0">
                          <a:solidFill>
                            <a:schemeClr val="dk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000" b="1" i="1" kern="1200" dirty="0" smtClean="0">
                          <a:solidFill>
                            <a:schemeClr val="dk1"/>
                          </a:solidFill>
                          <a:effectLst/>
                          <a:latin typeface="Times New Roman" panose="02020603050405020304" pitchFamily="18" charset="0"/>
                          <a:ea typeface="微软雅黑" panose="020B0503020204020204" pitchFamily="34" charset="-122"/>
                          <a:cs typeface="Times New Roman" panose="02020603050405020304" pitchFamily="18" charset="0"/>
                        </a:rPr>
                        <a:t>U</a:t>
                      </a:r>
                      <a:r>
                        <a:rPr lang="zh-CN" altLang="zh-CN" sz="2000" b="1" kern="1200" baseline="-25000" dirty="0" smtClean="0">
                          <a:solidFill>
                            <a:schemeClr val="dk1"/>
                          </a:solidFill>
                          <a:effectLst/>
                          <a:latin typeface="Times New Roman" panose="02020603050405020304" pitchFamily="18" charset="0"/>
                          <a:ea typeface="微软雅黑" panose="020B0503020204020204" pitchFamily="34" charset="-122"/>
                          <a:cs typeface="Times New Roman" panose="02020603050405020304" pitchFamily="18" charset="0"/>
                        </a:rPr>
                        <a:t>额</a:t>
                      </a:r>
                      <a:endParaRPr lang="zh-CN" altLang="en-US" sz="2000" b="1" dirty="0">
                        <a:latin typeface="Times New Roman" panose="02020603050405020304" pitchFamily="18" charset="0"/>
                        <a:ea typeface="微软雅黑" panose="020B0503020204020204" pitchFamily="34" charset="-122"/>
                        <a:cs typeface="Times New Roman" panose="02020603050405020304" pitchFamily="18" charset="0"/>
                      </a:endParaRPr>
                    </a:p>
                  </a:txBody>
                  <a:tcPr marL="91431" marR="91431" marT="60966" marB="6096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20000"/>
                        </a:lnSpc>
                      </a:pPr>
                      <a:r>
                        <a:rPr lang="en-US" altLang="zh-CN" sz="2000" b="1" i="1" kern="1200" dirty="0" smtClean="0">
                          <a:solidFill>
                            <a:schemeClr val="dk1"/>
                          </a:solidFill>
                          <a:effectLst/>
                          <a:latin typeface="Times New Roman" panose="02020603050405020304" pitchFamily="18" charset="0"/>
                          <a:ea typeface="微软雅黑" panose="020B0503020204020204" pitchFamily="34" charset="-122"/>
                          <a:cs typeface="Times New Roman" panose="02020603050405020304" pitchFamily="18" charset="0"/>
                        </a:rPr>
                        <a:t>P</a:t>
                      </a:r>
                      <a:r>
                        <a:rPr lang="zh-CN" altLang="zh-CN" sz="2000" b="1" kern="1200" baseline="-25000" dirty="0" smtClean="0">
                          <a:solidFill>
                            <a:schemeClr val="dk1"/>
                          </a:solidFill>
                          <a:effectLst/>
                          <a:latin typeface="Times New Roman" panose="02020603050405020304" pitchFamily="18" charset="0"/>
                          <a:ea typeface="微软雅黑" panose="020B0503020204020204" pitchFamily="34" charset="-122"/>
                          <a:cs typeface="Times New Roman" panose="02020603050405020304" pitchFamily="18" charset="0"/>
                        </a:rPr>
                        <a:t>实</a:t>
                      </a:r>
                      <a:r>
                        <a:rPr lang="en-US" altLang="zh-CN" sz="2000" b="1" kern="1200" dirty="0" smtClean="0">
                          <a:solidFill>
                            <a:schemeClr val="dk1"/>
                          </a:solidFill>
                          <a:effectLst/>
                          <a:latin typeface="Times New Roman" panose="02020603050405020304" pitchFamily="18" charset="0"/>
                          <a:ea typeface="微软雅黑" panose="020B0503020204020204" pitchFamily="34" charset="-122"/>
                          <a:cs typeface="Times New Roman" panose="02020603050405020304" pitchFamily="18" charset="0"/>
                        </a:rPr>
                        <a:t>______</a:t>
                      </a:r>
                      <a:r>
                        <a:rPr lang="en-US" altLang="zh-CN" sz="2000" b="1" i="1" kern="1200" dirty="0" smtClean="0">
                          <a:solidFill>
                            <a:schemeClr val="dk1"/>
                          </a:solidFill>
                          <a:effectLst/>
                          <a:latin typeface="Times New Roman" panose="02020603050405020304" pitchFamily="18" charset="0"/>
                          <a:ea typeface="微软雅黑" panose="020B0503020204020204" pitchFamily="34" charset="-122"/>
                          <a:cs typeface="Times New Roman" panose="02020603050405020304" pitchFamily="18" charset="0"/>
                        </a:rPr>
                        <a:t>P</a:t>
                      </a:r>
                      <a:r>
                        <a:rPr lang="zh-CN" altLang="zh-CN" sz="2000" b="1" kern="1200" baseline="-25000" dirty="0" smtClean="0">
                          <a:solidFill>
                            <a:schemeClr val="dk1"/>
                          </a:solidFill>
                          <a:effectLst/>
                          <a:latin typeface="Times New Roman" panose="02020603050405020304" pitchFamily="18" charset="0"/>
                          <a:ea typeface="微软雅黑" panose="020B0503020204020204" pitchFamily="34" charset="-122"/>
                          <a:cs typeface="Times New Roman" panose="02020603050405020304" pitchFamily="18" charset="0"/>
                        </a:rPr>
                        <a:t>额</a:t>
                      </a:r>
                      <a:endParaRPr lang="zh-CN" altLang="en-US" sz="2000" b="1" dirty="0">
                        <a:latin typeface="Times New Roman" panose="02020603050405020304" pitchFamily="18" charset="0"/>
                        <a:ea typeface="微软雅黑" panose="020B0503020204020204" pitchFamily="34" charset="-122"/>
                        <a:cs typeface="Times New Roman" panose="02020603050405020304" pitchFamily="18" charset="0"/>
                      </a:endParaRPr>
                    </a:p>
                  </a:txBody>
                  <a:tcPr marL="91431" marR="91431" marT="60966" marB="6096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20000"/>
                        </a:lnSpc>
                      </a:pPr>
                      <a:r>
                        <a:rPr lang="zh-CN" altLang="zh-CN" sz="2000" b="1" kern="1200" dirty="0" smtClean="0">
                          <a:solidFill>
                            <a:schemeClr val="dk1"/>
                          </a:solidFill>
                          <a:effectLst/>
                          <a:latin typeface="Times New Roman" panose="02020603050405020304" pitchFamily="18" charset="0"/>
                          <a:ea typeface="微软雅黑" panose="020B0503020204020204" pitchFamily="34" charset="-122"/>
                          <a:cs typeface="Times New Roman" panose="02020603050405020304" pitchFamily="18" charset="0"/>
                        </a:rPr>
                        <a:t>暗</a:t>
                      </a:r>
                      <a:endParaRPr lang="zh-CN" altLang="en-US" sz="2000" b="1" dirty="0">
                        <a:latin typeface="Times New Roman" panose="02020603050405020304" pitchFamily="18" charset="0"/>
                        <a:ea typeface="微软雅黑" panose="020B0503020204020204" pitchFamily="34" charset="-122"/>
                        <a:cs typeface="Times New Roman" panose="02020603050405020304" pitchFamily="18" charset="0"/>
                      </a:endParaRPr>
                    </a:p>
                  </a:txBody>
                  <a:tcPr marL="91431" marR="91431" marT="60966" marB="6096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pic>
        <p:nvPicPr>
          <p:cNvPr id="23" name="Picture 22" descr="WZ477"/>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4820678" y="1523720"/>
            <a:ext cx="1430337" cy="1154112"/>
          </a:xfrm>
          <a:prstGeom prst="rect">
            <a:avLst/>
          </a:prstGeom>
          <a:noFill/>
          <a:ln w="9525">
            <a:noFill/>
            <a:miter lim="800000"/>
            <a:headEnd/>
            <a:tailEnd/>
          </a:ln>
        </p:spPr>
      </p:pic>
      <p:sp>
        <p:nvSpPr>
          <p:cNvPr id="25" name="矩形 1"/>
          <p:cNvSpPr>
            <a:spLocks noChangeArrowheads="1"/>
          </p:cNvSpPr>
          <p:nvPr/>
        </p:nvSpPr>
        <p:spPr bwMode="auto">
          <a:xfrm>
            <a:off x="5973100" y="4476470"/>
            <a:ext cx="493713" cy="460375"/>
          </a:xfrm>
          <a:prstGeom prst="rect">
            <a:avLst/>
          </a:prstGeom>
          <a:noFill/>
          <a:ln w="9525">
            <a:noFill/>
            <a:miter lim="800000"/>
            <a:headEnd/>
            <a:tailEnd/>
          </a:ln>
        </p:spPr>
        <p:txBody>
          <a:bodyPr wrap="none">
            <a:spAutoFit/>
          </a:bodyPr>
          <a:lstStyle/>
          <a:p>
            <a:r>
              <a:rPr lang="zh-CN" altLang="zh-CN" sz="2400" b="1" dirty="0">
                <a:solidFill>
                  <a:srgbClr val="FF0000"/>
                </a:solidFill>
                <a:latin typeface="Times New Roman" pitchFamily="18" charset="0"/>
                <a:ea typeface="微软雅黑" panose="020B0503020204020204" pitchFamily="34" charset="-122"/>
                <a:cs typeface="Times New Roman" pitchFamily="18" charset="0"/>
              </a:rPr>
              <a:t>＞</a:t>
            </a:r>
            <a:endParaRPr lang="zh-CN" altLang="en-US" dirty="0">
              <a:ea typeface="微软雅黑" panose="020B0503020204020204" pitchFamily="34" charset="-122"/>
            </a:endParaRPr>
          </a:p>
        </p:txBody>
      </p:sp>
      <p:sp>
        <p:nvSpPr>
          <p:cNvPr id="29" name="矩形 2"/>
          <p:cNvSpPr>
            <a:spLocks noChangeArrowheads="1"/>
          </p:cNvSpPr>
          <p:nvPr/>
        </p:nvSpPr>
        <p:spPr bwMode="auto">
          <a:xfrm>
            <a:off x="5946205" y="4936845"/>
            <a:ext cx="493713" cy="461962"/>
          </a:xfrm>
          <a:prstGeom prst="rect">
            <a:avLst/>
          </a:prstGeom>
          <a:noFill/>
          <a:ln w="9525">
            <a:noFill/>
            <a:miter lim="800000"/>
            <a:headEnd/>
            <a:tailEnd/>
          </a:ln>
        </p:spPr>
        <p:txBody>
          <a:bodyPr wrap="none">
            <a:spAutoFit/>
          </a:bodyPr>
          <a:lstStyle/>
          <a:p>
            <a:r>
              <a:rPr lang="zh-CN" altLang="zh-CN" sz="2400" b="1" dirty="0">
                <a:solidFill>
                  <a:srgbClr val="FF0000"/>
                </a:solidFill>
                <a:latin typeface="Times New Roman" pitchFamily="18" charset="0"/>
                <a:ea typeface="微软雅黑" panose="020B0503020204020204" pitchFamily="34" charset="-122"/>
                <a:cs typeface="Times New Roman" pitchFamily="18" charset="0"/>
              </a:rPr>
              <a:t>＝</a:t>
            </a:r>
            <a:endParaRPr lang="zh-CN" altLang="en-US" dirty="0">
              <a:ea typeface="微软雅黑" panose="020B0503020204020204" pitchFamily="34" charset="-122"/>
            </a:endParaRPr>
          </a:p>
        </p:txBody>
      </p:sp>
      <p:sp>
        <p:nvSpPr>
          <p:cNvPr id="30" name="矩形 3"/>
          <p:cNvSpPr>
            <a:spLocks noChangeArrowheads="1"/>
          </p:cNvSpPr>
          <p:nvPr/>
        </p:nvSpPr>
        <p:spPr bwMode="auto">
          <a:xfrm>
            <a:off x="5939855" y="5400395"/>
            <a:ext cx="493713" cy="461962"/>
          </a:xfrm>
          <a:prstGeom prst="rect">
            <a:avLst/>
          </a:prstGeom>
          <a:noFill/>
          <a:ln w="9525">
            <a:noFill/>
            <a:miter lim="800000"/>
            <a:headEnd/>
            <a:tailEnd/>
          </a:ln>
        </p:spPr>
        <p:txBody>
          <a:bodyPr wrap="none">
            <a:spAutoFit/>
          </a:bodyPr>
          <a:lstStyle/>
          <a:p>
            <a:r>
              <a:rPr lang="zh-CN" altLang="zh-CN" sz="2400" b="1" dirty="0">
                <a:solidFill>
                  <a:srgbClr val="FF0000"/>
                </a:solidFill>
                <a:latin typeface="Times New Roman" pitchFamily="18" charset="0"/>
                <a:ea typeface="微软雅黑" panose="020B0503020204020204" pitchFamily="34" charset="-122"/>
                <a:cs typeface="Times New Roman" pitchFamily="18" charset="0"/>
              </a:rPr>
              <a:t>＜</a:t>
            </a:r>
            <a:endParaRPr lang="zh-CN" altLang="en-US" dirty="0">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additive="base">
                                        <p:cTn id="13" dur="500" fill="hold"/>
                                        <p:tgtEl>
                                          <p:spTgt spid="29"/>
                                        </p:tgtEl>
                                        <p:attrNameLst>
                                          <p:attrName>ppt_x</p:attrName>
                                        </p:attrNameLst>
                                      </p:cBhvr>
                                      <p:tavLst>
                                        <p:tav tm="0">
                                          <p:val>
                                            <p:strVal val="#ppt_x"/>
                                          </p:val>
                                        </p:tav>
                                        <p:tav tm="100000">
                                          <p:val>
                                            <p:strVal val="#ppt_x"/>
                                          </p:val>
                                        </p:tav>
                                      </p:tavLst>
                                    </p:anim>
                                    <p:anim calcmode="lin" valueType="num">
                                      <p:cBhvr additive="base">
                                        <p:cTn id="14"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9" grpId="0"/>
      <p:bldP spid="3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直接连接符 16"/>
          <p:cNvCxnSpPr/>
          <p:nvPr>
            <p:custDataLst>
              <p:tags r:id="rId1"/>
            </p:custDataLst>
          </p:nvPr>
        </p:nvCxnSpPr>
        <p:spPr>
          <a:xfrm>
            <a:off x="0" y="786039"/>
            <a:ext cx="12204000"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1785900" y="284591"/>
            <a:ext cx="2954655" cy="461665"/>
          </a:xfrm>
          <a:prstGeom prst="rect">
            <a:avLst/>
          </a:prstGeom>
        </p:spPr>
        <p:txBody>
          <a:bodyPr wrap="none">
            <a:spAutoFit/>
          </a:bodyPr>
          <a:lstStyle/>
          <a:p>
            <a:pPr eaLnBrk="1" hangingPunct="1"/>
            <a:r>
              <a:rPr lang="zh-CN" altLang="en-US" sz="2400" b="1" dirty="0" smtClean="0">
                <a:latin typeface="微软雅黑" panose="020B0503020204020204" pitchFamily="34" charset="-122"/>
                <a:ea typeface="微软雅黑" panose="020B0503020204020204" pitchFamily="34" charset="-122"/>
                <a:sym typeface="黑体" panose="02010609060101010101" pitchFamily="49" charset="-122"/>
              </a:rPr>
              <a:t>测量小灯泡的电功率</a:t>
            </a:r>
          </a:p>
        </p:txBody>
      </p:sp>
      <p:sp>
        <p:nvSpPr>
          <p:cNvPr id="19" name="矩形 18"/>
          <p:cNvSpPr/>
          <p:nvPr/>
        </p:nvSpPr>
        <p:spPr>
          <a:xfrm>
            <a:off x="381403" y="223036"/>
            <a:ext cx="1266693" cy="523220"/>
          </a:xfrm>
          <a:prstGeom prst="rect">
            <a:avLst/>
          </a:prstGeom>
        </p:spPr>
        <p:txBody>
          <a:bodyPr wrap="none">
            <a:spAutoFit/>
          </a:bodyPr>
          <a:lstStyle/>
          <a:p>
            <a:r>
              <a:rPr lang="zh-CN" altLang="en-US" sz="2800" b="1" dirty="0" smtClean="0">
                <a:solidFill>
                  <a:srgbClr val="0070C0"/>
                </a:solidFill>
                <a:latin typeface="方正流行体简体" panose="03000509000000000000" pitchFamily="65" charset="-122"/>
                <a:ea typeface="方正流行体简体" panose="03000509000000000000" pitchFamily="65" charset="-122"/>
                <a:sym typeface="黑体" panose="02010609060101010101" pitchFamily="49" charset="-122"/>
              </a:rPr>
              <a:t>考点三</a:t>
            </a:r>
            <a:endParaRPr lang="zh-CN" altLang="en-US" sz="2800" dirty="0">
              <a:solidFill>
                <a:srgbClr val="0070C0"/>
              </a:solidFill>
              <a:latin typeface="方正流行体简体" panose="03000509000000000000" pitchFamily="65" charset="-122"/>
              <a:ea typeface="方正流行体简体" panose="03000509000000000000" pitchFamily="65" charset="-122"/>
            </a:endParaRPr>
          </a:p>
        </p:txBody>
      </p:sp>
      <p:sp>
        <p:nvSpPr>
          <p:cNvPr id="5" name="矩形 17"/>
          <p:cNvSpPr>
            <a:spLocks noChangeArrowheads="1"/>
          </p:cNvSpPr>
          <p:nvPr/>
        </p:nvSpPr>
        <p:spPr bwMode="auto">
          <a:xfrm>
            <a:off x="9445625" y="746686"/>
            <a:ext cx="1125538" cy="507831"/>
          </a:xfrm>
          <a:prstGeom prst="rect">
            <a:avLst/>
          </a:prstGeom>
          <a:noFill/>
          <a:ln w="9525">
            <a:noFill/>
            <a:miter lim="800000"/>
            <a:headEnd/>
            <a:tailEnd/>
          </a:ln>
        </p:spPr>
        <p:txBody>
          <a:bodyPr>
            <a:spAutoFit/>
          </a:bodyPr>
          <a:lstStyle/>
          <a:p>
            <a:pPr>
              <a:lnSpc>
                <a:spcPct val="150000"/>
              </a:lnSpc>
            </a:pPr>
            <a:r>
              <a:rPr lang="zh-CN" altLang="en-US" b="1" dirty="0">
                <a:latin typeface="Times New Roman" pitchFamily="18" charset="0"/>
                <a:ea typeface="微软雅黑" panose="020B0503020204020204" pitchFamily="34" charset="-122"/>
                <a:cs typeface="Times New Roman" pitchFamily="18" charset="0"/>
              </a:rPr>
              <a:t>续表</a:t>
            </a:r>
          </a:p>
        </p:txBody>
      </p:sp>
      <p:graphicFrame>
        <p:nvGraphicFramePr>
          <p:cNvPr id="6" name="表格 5"/>
          <p:cNvGraphicFramePr>
            <a:graphicFrameLocks noGrp="1"/>
          </p:cNvGraphicFramePr>
          <p:nvPr/>
        </p:nvGraphicFramePr>
        <p:xfrm>
          <a:off x="2222500" y="1180074"/>
          <a:ext cx="7842250" cy="2562227"/>
        </p:xfrm>
        <a:graphic>
          <a:graphicData uri="http://schemas.openxmlformats.org/drawingml/2006/table">
            <a:tbl>
              <a:tblPr/>
              <a:tblGrid>
                <a:gridCol w="930275"/>
                <a:gridCol w="6911975"/>
              </a:tblGrid>
              <a:tr h="719138">
                <a:tc rowSpan="3">
                  <a:txBody>
                    <a:bodyPr/>
                    <a:lstStyle/>
                    <a:p>
                      <a:pPr marL="71438" marR="0" lvl="0" indent="0" algn="l" defTabSz="914400" rtl="0" eaLnBrk="1" fontAlgn="base" latinLnBrk="0" hangingPunct="1">
                        <a:lnSpc>
                          <a:spcPct val="100000"/>
                        </a:lnSpc>
                        <a:spcBef>
                          <a:spcPct val="0"/>
                        </a:spcBef>
                        <a:spcAft>
                          <a:spcPct val="0"/>
                        </a:spcAft>
                        <a:buClrTx/>
                        <a:buSzTx/>
                        <a:buFontTx/>
                        <a:buNone/>
                        <a:tabLst>
                          <a:tab pos="2806700" algn="l"/>
                        </a:tabLst>
                      </a:pPr>
                      <a:r>
                        <a:rPr kumimoji="0" lang="zh-CN" altLang="zh-CN" sz="2400" b="1" i="0" u="none" strike="noStrike" cap="none" normalizeH="0" baseline="0" dirty="0" smtClean="0">
                          <a:ln>
                            <a:noFill/>
                          </a:ln>
                          <a:solidFill>
                            <a:schemeClr val="tx1"/>
                          </a:solidFill>
                          <a:effectLst/>
                          <a:latin typeface="Times New Roman" pitchFamily="18" charset="0"/>
                          <a:ea typeface="微软雅黑" panose="020B0503020204020204" pitchFamily="34" charset="-122"/>
                          <a:cs typeface="Times New Roman" pitchFamily="18" charset="0"/>
                        </a:rPr>
                        <a:t>结论</a:t>
                      </a:r>
                      <a:endParaRPr kumimoji="0" lang="zh-CN" altLang="en-US" sz="2400" b="1" i="0" u="none" strike="noStrike" cap="none" normalizeH="0" baseline="0" dirty="0" smtClean="0">
                        <a:ln>
                          <a:noFill/>
                        </a:ln>
                        <a:solidFill>
                          <a:schemeClr val="tx1"/>
                        </a:solidFill>
                        <a:effectLst/>
                        <a:latin typeface="Calibri" pitchFamily="34" charset="0"/>
                        <a:ea typeface="微软雅黑" panose="020B0503020204020204" pitchFamily="34" charset="-122"/>
                        <a:cs typeface="Times New Roman" pitchFamily="18" charset="0"/>
                      </a:endParaRPr>
                    </a:p>
                  </a:txBody>
                  <a:tcPr marL="91444" marR="91444" marT="60945" marB="6094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9CDE5"/>
                    </a:solidFill>
                  </a:tcPr>
                </a:tc>
                <a:tc>
                  <a:txBody>
                    <a:bodyPr/>
                    <a:lstStyle/>
                    <a:p>
                      <a:pPr marL="71438" marR="0" lvl="0" indent="0" algn="l" defTabSz="914400" rtl="0" eaLnBrk="1" fontAlgn="base" latinLnBrk="0" hangingPunct="1">
                        <a:lnSpc>
                          <a:spcPct val="100000"/>
                        </a:lnSpc>
                        <a:spcBef>
                          <a:spcPct val="0"/>
                        </a:spcBef>
                        <a:spcAft>
                          <a:spcPct val="0"/>
                        </a:spcAft>
                        <a:buClrTx/>
                        <a:buSzTx/>
                        <a:buFontTx/>
                        <a:buNone/>
                        <a:tabLst>
                          <a:tab pos="2806700" algn="l"/>
                        </a:tabLst>
                      </a:pPr>
                      <a:r>
                        <a:rPr kumimoji="0" lang="zh-CN" altLang="zh-CN" sz="2400" b="1" i="0" u="none" strike="noStrike" cap="none" normalizeH="0" baseline="0" dirty="0" smtClean="0">
                          <a:ln>
                            <a:noFill/>
                          </a:ln>
                          <a:solidFill>
                            <a:schemeClr val="tx1"/>
                          </a:solidFill>
                          <a:effectLst/>
                          <a:latin typeface="Times New Roman" pitchFamily="18" charset="0"/>
                          <a:ea typeface="楷体_GB2312" pitchFamily="49" charset="-122"/>
                          <a:cs typeface="Times New Roman" pitchFamily="18" charset="0"/>
                        </a:rPr>
                        <a:t>小灯泡两端电压不同，电功率就不同</a:t>
                      </a:r>
                      <a:r>
                        <a:rPr kumimoji="0" lang="en-US" altLang="zh-CN" sz="2400" b="1" i="0" u="none" strike="noStrike" cap="none" normalizeH="0" baseline="0" dirty="0" smtClean="0">
                          <a:ln>
                            <a:noFill/>
                          </a:ln>
                          <a:solidFill>
                            <a:schemeClr val="tx1"/>
                          </a:solidFill>
                          <a:effectLst/>
                          <a:latin typeface="Times New Roman" pitchFamily="18" charset="0"/>
                          <a:ea typeface="楷体_GB2312" pitchFamily="49" charset="-122"/>
                          <a:cs typeface="Courier New" pitchFamily="49" charset="0"/>
                        </a:rPr>
                        <a:t>	</a:t>
                      </a:r>
                      <a:endParaRPr kumimoji="0" lang="zh-CN" altLang="en-US" sz="2400" b="1" i="0" u="none" strike="noStrike" cap="none" normalizeH="0" baseline="0" dirty="0" smtClean="0">
                        <a:ln>
                          <a:noFill/>
                        </a:ln>
                        <a:solidFill>
                          <a:srgbClr val="FFFFFF"/>
                        </a:solidFill>
                        <a:effectLst/>
                        <a:latin typeface="Calibri" pitchFamily="34" charset="0"/>
                        <a:ea typeface="微软雅黑" panose="020B0503020204020204" pitchFamily="34" charset="-122"/>
                      </a:endParaRPr>
                    </a:p>
                  </a:txBody>
                  <a:tcPr marL="91444" marR="91444" marT="60945" marB="6094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27063">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400" b="1" i="0" u="none" strike="noStrike" cap="none" normalizeH="0" baseline="0" smtClean="0">
                          <a:ln>
                            <a:noFill/>
                          </a:ln>
                          <a:solidFill>
                            <a:schemeClr val="tx1"/>
                          </a:solidFill>
                          <a:effectLst/>
                          <a:latin typeface="Times New Roman" pitchFamily="18" charset="0"/>
                          <a:ea typeface="楷体_GB2312" pitchFamily="49" charset="-122"/>
                          <a:cs typeface="Times New Roman" pitchFamily="18" charset="0"/>
                        </a:rPr>
                        <a:t>小灯泡两端电压越高，实际功率越大，灯泡越亮</a:t>
                      </a:r>
                      <a:endParaRPr kumimoji="0" lang="zh-CN" altLang="en-US" sz="2400" b="1" i="0" u="none" strike="noStrike" cap="none" normalizeH="0" baseline="0" smtClean="0">
                        <a:ln>
                          <a:noFill/>
                        </a:ln>
                        <a:solidFill>
                          <a:srgbClr val="000000"/>
                        </a:solidFill>
                        <a:effectLst/>
                        <a:latin typeface="Calibri" pitchFamily="34" charset="0"/>
                        <a:ea typeface="楷体_GB2312" pitchFamily="49" charset="-122"/>
                        <a:cs typeface="Times New Roman" pitchFamily="18" charset="0"/>
                      </a:endParaRPr>
                    </a:p>
                  </a:txBody>
                  <a:tcPr marL="91444" marR="91444" marT="60945" marB="6094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5463">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400" b="1" i="0" u="none" strike="noStrike" cap="none" normalizeH="0" baseline="0" dirty="0" smtClean="0">
                          <a:ln>
                            <a:noFill/>
                          </a:ln>
                          <a:solidFill>
                            <a:schemeClr val="tx1"/>
                          </a:solidFill>
                          <a:effectLst/>
                          <a:latin typeface="Times New Roman" pitchFamily="18" charset="0"/>
                          <a:ea typeface="楷体_GB2312" pitchFamily="49" charset="-122"/>
                          <a:cs typeface="Times New Roman" pitchFamily="18" charset="0"/>
                        </a:rPr>
                        <a:t>灯丝温度越高，灯丝电阻越大</a:t>
                      </a:r>
                      <a:r>
                        <a:rPr kumimoji="0" lang="en-US" altLang="zh-CN" sz="2400" b="1" i="0" u="none" strike="noStrike" cap="none" normalizeH="0" baseline="0" dirty="0" smtClean="0">
                          <a:ln>
                            <a:noFill/>
                          </a:ln>
                          <a:solidFill>
                            <a:schemeClr val="tx1"/>
                          </a:solidFill>
                          <a:effectLst/>
                          <a:latin typeface="Times New Roman" pitchFamily="18" charset="0"/>
                          <a:ea typeface="楷体_GB2312" pitchFamily="49" charset="-122"/>
                          <a:cs typeface="Courier New" pitchFamily="49" charset="0"/>
                        </a:rPr>
                        <a:t>	</a:t>
                      </a:r>
                      <a:endParaRPr kumimoji="0" lang="zh-CN" altLang="zh-CN"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1444" marR="91444" marT="60945" marB="6094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905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400" b="1" i="0" u="none" strike="noStrike" cap="none" normalizeH="0" baseline="0" dirty="0" smtClean="0">
                          <a:ln>
                            <a:noFill/>
                          </a:ln>
                          <a:solidFill>
                            <a:schemeClr val="tx1"/>
                          </a:solidFill>
                          <a:effectLst/>
                          <a:latin typeface="Times New Roman" pitchFamily="18" charset="0"/>
                          <a:ea typeface="微软雅黑" panose="020B0503020204020204" pitchFamily="34" charset="-122"/>
                          <a:cs typeface="Times New Roman" pitchFamily="18" charset="0"/>
                        </a:rPr>
                        <a:t>注意</a:t>
                      </a:r>
                      <a:endParaRPr kumimoji="0" lang="zh-CN" altLang="en-US" sz="2400" b="1" i="0" u="none" strike="noStrike" cap="none" normalizeH="0" baseline="0" dirty="0" smtClean="0">
                        <a:ln>
                          <a:noFill/>
                        </a:ln>
                        <a:solidFill>
                          <a:schemeClr val="tx1"/>
                        </a:solidFill>
                        <a:effectLst/>
                        <a:latin typeface="Calibri" pitchFamily="34" charset="0"/>
                        <a:ea typeface="微软雅黑" panose="020B0503020204020204" pitchFamily="34" charset="-122"/>
                        <a:cs typeface="Times New Roman" pitchFamily="18" charset="0"/>
                      </a:endParaRPr>
                    </a:p>
                  </a:txBody>
                  <a:tcPr marL="91444" marR="91444" marT="60945" marB="6094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9CDE5"/>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dirty="0" smtClean="0">
                          <a:ln>
                            <a:noFill/>
                          </a:ln>
                          <a:solidFill>
                            <a:schemeClr val="tx1"/>
                          </a:solidFill>
                          <a:effectLst/>
                          <a:latin typeface="Times New Roman" pitchFamily="18" charset="0"/>
                          <a:ea typeface="楷体_GB2312" pitchFamily="49" charset="-122"/>
                          <a:cs typeface="Times New Roman" pitchFamily="18" charset="0"/>
                        </a:rPr>
                        <a:t>________</a:t>
                      </a:r>
                      <a:r>
                        <a:rPr kumimoji="0" lang="zh-CN" altLang="zh-CN" sz="2400" b="1" i="0" u="none" strike="noStrike" cap="none" normalizeH="0" baseline="0" dirty="0" smtClean="0">
                          <a:ln>
                            <a:noFill/>
                          </a:ln>
                          <a:solidFill>
                            <a:schemeClr val="tx1"/>
                          </a:solidFill>
                          <a:effectLst/>
                          <a:latin typeface="Times New Roman" pitchFamily="18" charset="0"/>
                          <a:ea typeface="楷体_GB2312" pitchFamily="49" charset="-122"/>
                          <a:cs typeface="Times New Roman" pitchFamily="18" charset="0"/>
                        </a:rPr>
                        <a:t>将多次测得的电功率求平均值</a:t>
                      </a:r>
                      <a:endParaRPr kumimoji="0" lang="zh-CN" altLang="en-US" sz="2400" b="1" i="0" u="none" strike="noStrike" cap="none" normalizeH="0" baseline="0" dirty="0" smtClean="0">
                        <a:ln>
                          <a:noFill/>
                        </a:ln>
                        <a:solidFill>
                          <a:schemeClr val="tx1"/>
                        </a:solidFill>
                        <a:effectLst/>
                        <a:latin typeface="Calibri" pitchFamily="34" charset="0"/>
                        <a:ea typeface="微软雅黑" panose="020B0503020204020204" pitchFamily="34" charset="-122"/>
                        <a:cs typeface="Times New Roman" pitchFamily="18" charset="0"/>
                      </a:endParaRPr>
                    </a:p>
                  </a:txBody>
                  <a:tcPr marL="91444" marR="91444" marT="60945" marB="6094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7" name="矩形 6"/>
          <p:cNvSpPr/>
          <p:nvPr/>
        </p:nvSpPr>
        <p:spPr>
          <a:xfrm>
            <a:off x="2217738" y="4205849"/>
            <a:ext cx="7991475" cy="2086725"/>
          </a:xfrm>
          <a:prstGeom prst="rect">
            <a:avLst/>
          </a:prstGeom>
          <a:ln w="12700">
            <a:solidFill>
              <a:schemeClr val="bg2">
                <a:lumMod val="75000"/>
              </a:schemeClr>
            </a:solidFill>
            <a:prstDash val="sysDash"/>
          </a:ln>
        </p:spPr>
        <p:txBody>
          <a:bodyPr>
            <a:spAutoFit/>
          </a:bodyPr>
          <a:lstStyle/>
          <a:p>
            <a:pPr marL="355600" indent="-355600" latinLnBrk="1">
              <a:lnSpc>
                <a:spcPct val="150000"/>
              </a:lnSpc>
              <a:defRPr/>
            </a:pPr>
            <a:r>
              <a:rPr lang="zh-CN" altLang="en-US" sz="2400" b="1" dirty="0">
                <a:solidFill>
                  <a:srgbClr val="FF0000"/>
                </a:solidFill>
                <a:latin typeface="Times New Roman" pitchFamily="18" charset="0"/>
                <a:ea typeface="微软雅黑" panose="020B0503020204020204" pitchFamily="34" charset="-122"/>
                <a:cs typeface="Times New Roman" pitchFamily="18" charset="0"/>
              </a:rPr>
              <a:t>易错警示：</a:t>
            </a:r>
            <a:endParaRPr lang="en-US" altLang="zh-CN" sz="2400" b="1" dirty="0">
              <a:solidFill>
                <a:srgbClr val="FF0000"/>
              </a:solidFill>
              <a:latin typeface="Times New Roman" pitchFamily="18" charset="0"/>
              <a:ea typeface="微软雅黑" panose="020B0503020204020204" pitchFamily="34" charset="-122"/>
              <a:cs typeface="Times New Roman" pitchFamily="18" charset="0"/>
            </a:endParaRPr>
          </a:p>
          <a:p>
            <a:pPr indent="623888" latinLnBrk="1">
              <a:lnSpc>
                <a:spcPct val="130000"/>
              </a:lnSpc>
              <a:defRPr/>
            </a:pPr>
            <a:r>
              <a:rPr lang="zh-CN" altLang="en-US" sz="2400" b="1" dirty="0" smtClean="0">
                <a:latin typeface="Times New Roman" pitchFamily="18" charset="0"/>
                <a:ea typeface="微软雅黑" panose="020B0503020204020204" pitchFamily="34" charset="-122"/>
                <a:cs typeface="Times New Roman" pitchFamily="18" charset="0"/>
              </a:rPr>
              <a:t>在</a:t>
            </a:r>
            <a:r>
              <a:rPr lang="zh-CN" altLang="en-US" sz="2400" b="1" dirty="0">
                <a:latin typeface="Times New Roman" pitchFamily="18" charset="0"/>
                <a:ea typeface="微软雅黑" panose="020B0503020204020204" pitchFamily="34" charset="-122"/>
                <a:cs typeface="Times New Roman" pitchFamily="18" charset="0"/>
              </a:rPr>
              <a:t>测量小灯泡电功率的实验中，闭合开关后小灯泡不亮，不一定是小灯泡断路，还可能是由于滑动变阻器连入了最大阻值，导致电路中的电流很小，小灯泡无法发光。</a:t>
            </a:r>
          </a:p>
        </p:txBody>
      </p:sp>
      <p:sp>
        <p:nvSpPr>
          <p:cNvPr id="21" name="矩形 60"/>
          <p:cNvSpPr>
            <a:spLocks noChangeArrowheads="1"/>
          </p:cNvSpPr>
          <p:nvPr/>
        </p:nvSpPr>
        <p:spPr bwMode="auto">
          <a:xfrm>
            <a:off x="3727450" y="3137461"/>
            <a:ext cx="803275" cy="461963"/>
          </a:xfrm>
          <a:prstGeom prst="rect">
            <a:avLst/>
          </a:prstGeom>
          <a:noFill/>
          <a:ln w="9525">
            <a:noFill/>
            <a:miter lim="800000"/>
            <a:headEnd/>
            <a:tailEnd/>
          </a:ln>
        </p:spPr>
        <p:txBody>
          <a:bodyPr wrap="none">
            <a:spAutoFit/>
          </a:bodyPr>
          <a:lstStyle/>
          <a:p>
            <a:r>
              <a:rPr lang="zh-CN" altLang="zh-CN" sz="2400" b="1" dirty="0">
                <a:solidFill>
                  <a:srgbClr val="FF0000"/>
                </a:solidFill>
                <a:latin typeface="Times New Roman" pitchFamily="18" charset="0"/>
                <a:ea typeface="微软雅黑" panose="020B0503020204020204" pitchFamily="34" charset="-122"/>
                <a:cs typeface="Times New Roman" pitchFamily="18" charset="0"/>
              </a:rPr>
              <a:t>不能</a:t>
            </a:r>
            <a:endParaRPr lang="zh-CN" altLang="en-US" sz="2400" b="1" dirty="0">
              <a:solidFill>
                <a:srgbClr val="FF0000"/>
              </a:solidFill>
              <a:latin typeface="Times New Roman" pitchFamily="18" charset="0"/>
              <a:ea typeface="微软雅黑" panose="020B0503020204020204" pitchFamily="34" charset="-122"/>
              <a:cs typeface="Times New Roman" pitchFamily="18" charset="0"/>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2"/>
          <p:cNvSpPr>
            <a:spLocks noChangeArrowheads="1"/>
          </p:cNvSpPr>
          <p:nvPr/>
        </p:nvSpPr>
        <p:spPr bwMode="auto">
          <a:xfrm>
            <a:off x="2008655" y="1704133"/>
            <a:ext cx="8285163" cy="1785104"/>
          </a:xfrm>
          <a:prstGeom prst="rect">
            <a:avLst/>
          </a:prstGeom>
          <a:noFill/>
          <a:ln w="9525">
            <a:noFill/>
            <a:miter lim="800000"/>
            <a:headEnd/>
            <a:tailEnd/>
          </a:ln>
        </p:spPr>
        <p:txBody>
          <a:bodyPr anchor="ctr">
            <a:spAutoFit/>
          </a:bodyPr>
          <a:lstStyle/>
          <a:p>
            <a:r>
              <a:rPr lang="zh-CN" altLang="zh-CN" sz="2000" b="1" dirty="0">
                <a:latin typeface="微软雅黑" panose="020B0503020204020204" pitchFamily="34" charset="-122"/>
                <a:ea typeface="微软雅黑" panose="020B0503020204020204" pitchFamily="34" charset="-122"/>
                <a:cs typeface="Times New Roman" pitchFamily="18" charset="0"/>
              </a:rPr>
              <a:t>【</a:t>
            </a:r>
            <a:r>
              <a:rPr lang="zh-CN" altLang="en-US" sz="2000" b="1" dirty="0" smtClean="0">
                <a:latin typeface="微软雅黑" panose="020B0503020204020204" pitchFamily="34" charset="-122"/>
                <a:ea typeface="微软雅黑" panose="020B0503020204020204" pitchFamily="34" charset="-122"/>
                <a:cs typeface="Times New Roman" pitchFamily="18" charset="0"/>
              </a:rPr>
              <a:t>例</a:t>
            </a:r>
            <a:r>
              <a:rPr lang="en-US" altLang="zh-CN" sz="2000" b="1" dirty="0" smtClean="0">
                <a:latin typeface="微软雅黑" panose="020B0503020204020204" pitchFamily="34" charset="-122"/>
                <a:ea typeface="微软雅黑" panose="020B0503020204020204" pitchFamily="34" charset="-122"/>
                <a:cs typeface="Times New Roman" pitchFamily="18" charset="0"/>
              </a:rPr>
              <a:t>4】</a:t>
            </a:r>
            <a:r>
              <a:rPr lang="zh-CN" altLang="zh-CN" sz="2000" b="1" dirty="0" smtClean="0">
                <a:latin typeface="微软雅黑" panose="020B0503020204020204" pitchFamily="34" charset="-122"/>
                <a:ea typeface="微软雅黑" panose="020B0503020204020204" pitchFamily="34" charset="-122"/>
              </a:rPr>
              <a:t>（</a:t>
            </a:r>
            <a:r>
              <a:rPr lang="en-US" altLang="zh-CN" sz="2000" b="1" dirty="0" smtClean="0">
                <a:latin typeface="微软雅黑" panose="020B0503020204020204" pitchFamily="34" charset="-122"/>
                <a:ea typeface="微软雅黑" panose="020B0503020204020204" pitchFamily="34" charset="-122"/>
              </a:rPr>
              <a:t>2018•</a:t>
            </a:r>
            <a:r>
              <a:rPr lang="zh-CN" altLang="zh-CN" sz="2000" b="1" dirty="0" smtClean="0">
                <a:latin typeface="微软雅黑" panose="020B0503020204020204" pitchFamily="34" charset="-122"/>
                <a:ea typeface="微软雅黑" panose="020B0503020204020204" pitchFamily="34" charset="-122"/>
              </a:rPr>
              <a:t>桂林）小绒在</a:t>
            </a:r>
            <a:r>
              <a:rPr lang="en-US" altLang="zh-CN" sz="2000" b="1" dirty="0" smtClean="0">
                <a:latin typeface="微软雅黑" panose="020B0503020204020204" pitchFamily="34" charset="-122"/>
                <a:ea typeface="微软雅黑" panose="020B0503020204020204" pitchFamily="34" charset="-122"/>
              </a:rPr>
              <a:t>“</a:t>
            </a:r>
            <a:r>
              <a:rPr lang="zh-CN" altLang="zh-CN" sz="2000" b="1" dirty="0" smtClean="0">
                <a:latin typeface="微软雅黑" panose="020B0503020204020204" pitchFamily="34" charset="-122"/>
                <a:ea typeface="微软雅黑" panose="020B0503020204020204" pitchFamily="34" charset="-122"/>
              </a:rPr>
              <a:t>测量小灯泡的电功率</a:t>
            </a:r>
            <a:r>
              <a:rPr lang="en-US" altLang="zh-CN" sz="2000" b="1" dirty="0" smtClean="0">
                <a:latin typeface="微软雅黑" panose="020B0503020204020204" pitchFamily="34" charset="-122"/>
                <a:ea typeface="微软雅黑" panose="020B0503020204020204" pitchFamily="34" charset="-122"/>
              </a:rPr>
              <a:t>”</a:t>
            </a:r>
            <a:r>
              <a:rPr lang="zh-CN" altLang="zh-CN" sz="2000" b="1" dirty="0" smtClean="0">
                <a:latin typeface="微软雅黑" panose="020B0503020204020204" pitchFamily="34" charset="-122"/>
                <a:ea typeface="微软雅黑" panose="020B0503020204020204" pitchFamily="34" charset="-122"/>
              </a:rPr>
              <a:t>实验活动中，使用的小灯泡额定电压为</a:t>
            </a:r>
            <a:r>
              <a:rPr lang="en-US" altLang="zh-CN" sz="2000" b="1" dirty="0" smtClean="0">
                <a:latin typeface="微软雅黑" panose="020B0503020204020204" pitchFamily="34" charset="-122"/>
                <a:ea typeface="微软雅黑" panose="020B0503020204020204" pitchFamily="34" charset="-122"/>
              </a:rPr>
              <a:t>2.5V</a:t>
            </a:r>
            <a:r>
              <a:rPr lang="zh-CN" altLang="zh-CN" sz="2000" b="1" dirty="0" smtClean="0">
                <a:latin typeface="微软雅黑" panose="020B0503020204020204" pitchFamily="34" charset="-122"/>
                <a:ea typeface="微软雅黑" panose="020B0503020204020204" pitchFamily="34" charset="-122"/>
              </a:rPr>
              <a:t>。</a:t>
            </a:r>
          </a:p>
          <a:p>
            <a:r>
              <a:rPr lang="zh-CN" altLang="zh-CN" sz="2000" b="1" dirty="0" smtClean="0">
                <a:latin typeface="微软雅黑" panose="020B0503020204020204" pitchFamily="34" charset="-122"/>
                <a:ea typeface="微软雅黑" panose="020B0503020204020204" pitchFamily="34" charset="-122"/>
              </a:rPr>
              <a:t>（</a:t>
            </a:r>
            <a:r>
              <a:rPr lang="en-US" altLang="zh-CN" sz="2000" b="1" dirty="0" smtClean="0">
                <a:latin typeface="微软雅黑" panose="020B0503020204020204" pitchFamily="34" charset="-122"/>
                <a:ea typeface="微软雅黑" panose="020B0503020204020204" pitchFamily="34" charset="-122"/>
              </a:rPr>
              <a:t>1</a:t>
            </a:r>
            <a:r>
              <a:rPr lang="zh-CN" altLang="zh-CN" sz="2000" b="1" dirty="0" smtClean="0">
                <a:latin typeface="微软雅黑" panose="020B0503020204020204" pitchFamily="34" charset="-122"/>
                <a:ea typeface="微软雅黑" panose="020B0503020204020204" pitchFamily="34" charset="-122"/>
              </a:rPr>
              <a:t>）在检查实验仪器时，发见电流表指针如图乙所示，则应对电流表进行</a:t>
            </a:r>
            <a:r>
              <a:rPr lang="zh-CN" altLang="zh-CN" sz="2000" b="1" u="sng" dirty="0" smtClean="0">
                <a:latin typeface="微软雅黑" panose="020B0503020204020204" pitchFamily="34" charset="-122"/>
                <a:ea typeface="微软雅黑" panose="020B0503020204020204" pitchFamily="34" charset="-122"/>
              </a:rPr>
              <a:t>　</a:t>
            </a:r>
            <a:r>
              <a:rPr lang="en-US" altLang="zh-CN" sz="2000" b="1" u="sng" dirty="0" smtClean="0">
                <a:latin typeface="微软雅黑" panose="020B0503020204020204" pitchFamily="34" charset="-122"/>
                <a:ea typeface="微软雅黑" panose="020B0503020204020204" pitchFamily="34" charset="-122"/>
              </a:rPr>
              <a:t>   </a:t>
            </a:r>
            <a:r>
              <a:rPr lang="zh-CN" altLang="zh-CN" sz="2000" b="1" u="sng" dirty="0" smtClean="0">
                <a:latin typeface="微软雅黑" panose="020B0503020204020204" pitchFamily="34" charset="-122"/>
                <a:ea typeface="微软雅黑" panose="020B0503020204020204" pitchFamily="34" charset="-122"/>
              </a:rPr>
              <a:t>　</a:t>
            </a:r>
            <a:r>
              <a:rPr lang="zh-CN" altLang="zh-CN" sz="2000" b="1" dirty="0" smtClean="0">
                <a:latin typeface="微软雅黑" panose="020B0503020204020204" pitchFamily="34" charset="-122"/>
                <a:ea typeface="微软雅黑" panose="020B0503020204020204" pitchFamily="34" charset="-122"/>
              </a:rPr>
              <a:t>；</a:t>
            </a:r>
          </a:p>
          <a:p>
            <a:pPr>
              <a:lnSpc>
                <a:spcPct val="150000"/>
              </a:lnSpc>
              <a:defRPr/>
            </a:pPr>
            <a:endParaRPr lang="en-US" altLang="zh-CN" sz="2000" dirty="0">
              <a:latin typeface="Times New Roman" pitchFamily="18" charset="0"/>
              <a:ea typeface="微软雅黑" panose="020B0503020204020204" pitchFamily="34" charset="-122"/>
              <a:cs typeface="Times New Roman" pitchFamily="18" charset="0"/>
            </a:endParaRPr>
          </a:p>
        </p:txBody>
      </p:sp>
      <p:sp>
        <p:nvSpPr>
          <p:cNvPr id="15" name="TextBox 14"/>
          <p:cNvSpPr txBox="1"/>
          <p:nvPr/>
        </p:nvSpPr>
        <p:spPr>
          <a:xfrm>
            <a:off x="2477780" y="2653554"/>
            <a:ext cx="733425" cy="400050"/>
          </a:xfrm>
          <a:prstGeom prst="rect">
            <a:avLst/>
          </a:prstGeom>
          <a:noFill/>
        </p:spPr>
        <p:txBody>
          <a:bodyPr>
            <a:spAutoFit/>
          </a:bodyPr>
          <a:lstStyle/>
          <a:p>
            <a:pPr>
              <a:defRPr/>
            </a:pPr>
            <a:r>
              <a:rPr lang="zh-CN" altLang="en-US" sz="2000" dirty="0" smtClean="0">
                <a:solidFill>
                  <a:srgbClr val="FF0000"/>
                </a:solidFill>
                <a:latin typeface="Times New Roman" pitchFamily="18" charset="0"/>
                <a:ea typeface="微软雅黑" panose="020B0503020204020204" pitchFamily="34" charset="-122"/>
                <a:cs typeface="Times New Roman" pitchFamily="18" charset="0"/>
              </a:rPr>
              <a:t>调零</a:t>
            </a:r>
            <a:endParaRPr lang="zh-CN" altLang="en-US" sz="2000" dirty="0">
              <a:solidFill>
                <a:srgbClr val="FF0000"/>
              </a:solidFill>
              <a:latin typeface="Times New Roman" pitchFamily="18" charset="0"/>
              <a:ea typeface="微软雅黑" panose="020B0503020204020204" pitchFamily="34" charset="-122"/>
              <a:cs typeface="Times New Roman" pitchFamily="18" charset="0"/>
            </a:endParaRPr>
          </a:p>
        </p:txBody>
      </p:sp>
      <p:sp>
        <p:nvSpPr>
          <p:cNvPr id="17415" name="Rectangle 1"/>
          <p:cNvSpPr>
            <a:spLocks noChangeArrowheads="1"/>
          </p:cNvSpPr>
          <p:nvPr/>
        </p:nvSpPr>
        <p:spPr bwMode="auto">
          <a:xfrm>
            <a:off x="1694798" y="1011153"/>
            <a:ext cx="4854214"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indent="2667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400" b="1" dirty="0">
                <a:solidFill>
                  <a:srgbClr val="FF0000"/>
                </a:solidFill>
                <a:latin typeface="方正流行体简体" panose="03000509000000000000" pitchFamily="65" charset="-122"/>
                <a:ea typeface="方正流行体简体" panose="03000509000000000000" pitchFamily="65" charset="-122"/>
                <a:cs typeface="Times New Roman" pitchFamily="18" charset="0"/>
              </a:rPr>
              <a:t>考查角</a:t>
            </a:r>
            <a:r>
              <a:rPr lang="zh-CN" altLang="en-US" sz="2400" b="1" dirty="0" smtClean="0">
                <a:solidFill>
                  <a:srgbClr val="FF0000"/>
                </a:solidFill>
                <a:latin typeface="方正流行体简体" panose="03000509000000000000" pitchFamily="65" charset="-122"/>
                <a:ea typeface="方正流行体简体" panose="03000509000000000000" pitchFamily="65" charset="-122"/>
                <a:cs typeface="Times New Roman" pitchFamily="18" charset="0"/>
              </a:rPr>
              <a:t>度</a:t>
            </a:r>
            <a:r>
              <a:rPr lang="en-US" altLang="zh-CN" sz="2400" b="1" dirty="0" smtClean="0">
                <a:solidFill>
                  <a:srgbClr val="FF0000"/>
                </a:solidFill>
                <a:latin typeface="方正流行体简体" panose="03000509000000000000" pitchFamily="65" charset="-122"/>
                <a:ea typeface="方正流行体简体" panose="03000509000000000000" pitchFamily="65" charset="-122"/>
                <a:cs typeface="Times New Roman" pitchFamily="18" charset="0"/>
              </a:rPr>
              <a:t> </a:t>
            </a:r>
            <a:r>
              <a:rPr lang="zh-CN" altLang="en-US" sz="2400" b="1" dirty="0">
                <a:solidFill>
                  <a:srgbClr val="FF0000"/>
                </a:solidFill>
                <a:latin typeface="方正流行体简体" panose="03000509000000000000" pitchFamily="65" charset="-122"/>
                <a:ea typeface="方正流行体简体" panose="03000509000000000000" pitchFamily="65" charset="-122"/>
                <a:cs typeface="Times New Roman" pitchFamily="18" charset="0"/>
              </a:rPr>
              <a:t>　</a:t>
            </a:r>
            <a:r>
              <a:rPr lang="zh-CN" altLang="en-US" sz="2400" b="1" dirty="0" smtClean="0">
                <a:solidFill>
                  <a:srgbClr val="FF0000"/>
                </a:solidFill>
                <a:latin typeface="方正流行体简体" panose="03000509000000000000" pitchFamily="65" charset="-122"/>
                <a:ea typeface="方正流行体简体" panose="03000509000000000000" pitchFamily="65" charset="-122"/>
                <a:cs typeface="Times New Roman" pitchFamily="18" charset="0"/>
              </a:rPr>
              <a:t>测量小灯泡的电功率</a:t>
            </a:r>
            <a:endParaRPr lang="en-US" altLang="zh-CN" sz="2400" b="1" dirty="0">
              <a:solidFill>
                <a:srgbClr val="FF0000"/>
              </a:solidFill>
              <a:latin typeface="方正流行体简体" panose="03000509000000000000" pitchFamily="65" charset="-122"/>
              <a:ea typeface="方正流行体简体" panose="03000509000000000000" pitchFamily="65" charset="-122"/>
              <a:cs typeface="Times New Roman" pitchFamily="18" charset="0"/>
            </a:endParaRPr>
          </a:p>
        </p:txBody>
      </p:sp>
      <p:cxnSp>
        <p:nvCxnSpPr>
          <p:cNvPr id="7" name="直接连接符 6"/>
          <p:cNvCxnSpPr/>
          <p:nvPr>
            <p:custDataLst>
              <p:tags r:id="rId1"/>
            </p:custDataLst>
          </p:nvPr>
        </p:nvCxnSpPr>
        <p:spPr>
          <a:xfrm>
            <a:off x="0" y="786039"/>
            <a:ext cx="12204000"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785900" y="284591"/>
            <a:ext cx="2954655" cy="461665"/>
          </a:xfrm>
          <a:prstGeom prst="rect">
            <a:avLst/>
          </a:prstGeom>
        </p:spPr>
        <p:txBody>
          <a:bodyPr wrap="none">
            <a:spAutoFit/>
          </a:bodyPr>
          <a:lstStyle/>
          <a:p>
            <a:pPr eaLnBrk="1" hangingPunct="1"/>
            <a:r>
              <a:rPr lang="zh-CN" altLang="en-US" sz="2400" b="1" dirty="0" smtClean="0">
                <a:latin typeface="微软雅黑" panose="020B0503020204020204" pitchFamily="34" charset="-122"/>
                <a:ea typeface="微软雅黑" panose="020B0503020204020204" pitchFamily="34" charset="-122"/>
                <a:sym typeface="黑体" panose="02010609060101010101" pitchFamily="49" charset="-122"/>
              </a:rPr>
              <a:t>测量小灯泡的电功率</a:t>
            </a:r>
          </a:p>
        </p:txBody>
      </p:sp>
      <p:sp>
        <p:nvSpPr>
          <p:cNvPr id="9" name="矩形 8"/>
          <p:cNvSpPr/>
          <p:nvPr/>
        </p:nvSpPr>
        <p:spPr>
          <a:xfrm>
            <a:off x="381403" y="223036"/>
            <a:ext cx="1266693" cy="523220"/>
          </a:xfrm>
          <a:prstGeom prst="rect">
            <a:avLst/>
          </a:prstGeom>
        </p:spPr>
        <p:txBody>
          <a:bodyPr wrap="none">
            <a:spAutoFit/>
          </a:bodyPr>
          <a:lstStyle/>
          <a:p>
            <a:r>
              <a:rPr lang="zh-CN" altLang="en-US" sz="2800" b="1" dirty="0" smtClean="0">
                <a:solidFill>
                  <a:srgbClr val="0070C0"/>
                </a:solidFill>
                <a:latin typeface="方正流行体简体" panose="03000509000000000000" pitchFamily="65" charset="-122"/>
                <a:ea typeface="方正流行体简体" panose="03000509000000000000" pitchFamily="65" charset="-122"/>
                <a:sym typeface="黑体" panose="02010609060101010101" pitchFamily="49" charset="-122"/>
              </a:rPr>
              <a:t>考点三</a:t>
            </a:r>
            <a:endParaRPr lang="zh-CN" altLang="en-US" sz="2800" dirty="0">
              <a:solidFill>
                <a:srgbClr val="0070C0"/>
              </a:solidFill>
              <a:latin typeface="方正流行体简体" panose="03000509000000000000" pitchFamily="65" charset="-122"/>
              <a:ea typeface="方正流行体简体" panose="03000509000000000000" pitchFamily="65" charset="-122"/>
            </a:endParaRPr>
          </a:p>
        </p:txBody>
      </p:sp>
      <p:pic>
        <p:nvPicPr>
          <p:cNvPr id="33794" name="图片24" descr="菁优网：http://www.jyeoo.com"/>
          <p:cNvPicPr>
            <a:picLocks noChangeAspect="1" noChangeArrowheads="1"/>
          </p:cNvPicPr>
          <p:nvPr/>
        </p:nvPicPr>
        <p:blipFill>
          <a:blip r:embed="rId3" cstate="print"/>
          <a:srcRect/>
          <a:stretch>
            <a:fillRect/>
          </a:stretch>
        </p:blipFill>
        <p:spPr bwMode="auto">
          <a:xfrm>
            <a:off x="7649855" y="2943824"/>
            <a:ext cx="3381375" cy="3371850"/>
          </a:xfrm>
          <a:prstGeom prst="rect">
            <a:avLst/>
          </a:prstGeom>
          <a:noFill/>
        </p:spPr>
      </p:pic>
      <p:sp>
        <p:nvSpPr>
          <p:cNvPr id="10" name="矩形 9"/>
          <p:cNvSpPr/>
          <p:nvPr/>
        </p:nvSpPr>
        <p:spPr>
          <a:xfrm>
            <a:off x="2034989" y="3110770"/>
            <a:ext cx="5145741" cy="1015663"/>
          </a:xfrm>
          <a:prstGeom prst="rect">
            <a:avLst/>
          </a:prstGeom>
        </p:spPr>
        <p:txBody>
          <a:bodyPr wrap="square">
            <a:spAutoFit/>
          </a:bodyPr>
          <a:lstStyle/>
          <a:p>
            <a:r>
              <a:rPr lang="zh-CN" altLang="zh-CN" sz="2000" b="1" dirty="0" smtClean="0">
                <a:latin typeface="微软雅黑" panose="020B0503020204020204" pitchFamily="34" charset="-122"/>
                <a:ea typeface="微软雅黑" panose="020B0503020204020204" pitchFamily="34" charset="-122"/>
              </a:rPr>
              <a:t>（</a:t>
            </a:r>
            <a:r>
              <a:rPr lang="en-US" altLang="zh-CN" sz="2000" b="1" dirty="0" smtClean="0">
                <a:latin typeface="微软雅黑" panose="020B0503020204020204" pitchFamily="34" charset="-122"/>
                <a:ea typeface="微软雅黑" panose="020B0503020204020204" pitchFamily="34" charset="-122"/>
              </a:rPr>
              <a:t>2</a:t>
            </a:r>
            <a:r>
              <a:rPr lang="zh-CN" altLang="zh-CN" sz="2000" b="1" dirty="0" smtClean="0">
                <a:latin typeface="微软雅黑" panose="020B0503020204020204" pitchFamily="34" charset="-122"/>
                <a:ea typeface="微软雅黑" panose="020B0503020204020204" pitchFamily="34" charset="-122"/>
              </a:rPr>
              <a:t>）图甲是他未连接好的实验电路，用笔画线代替导线帮他连接好实验电路。（要求滑动变阻器滑片</a:t>
            </a:r>
            <a:r>
              <a:rPr lang="en-US" altLang="zh-CN" sz="2000" b="1" dirty="0" smtClean="0">
                <a:latin typeface="微软雅黑" panose="020B0503020204020204" pitchFamily="34" charset="-122"/>
                <a:ea typeface="微软雅黑" panose="020B0503020204020204" pitchFamily="34" charset="-122"/>
              </a:rPr>
              <a:t>P</a:t>
            </a:r>
            <a:r>
              <a:rPr lang="zh-CN" altLang="zh-CN" sz="2000" b="1" dirty="0" smtClean="0">
                <a:latin typeface="微软雅黑" panose="020B0503020204020204" pitchFamily="34" charset="-122"/>
                <a:ea typeface="微软雅黑" panose="020B0503020204020204" pitchFamily="34" charset="-122"/>
              </a:rPr>
              <a:t>向右滑动时灯泡变亮）</a:t>
            </a:r>
            <a:endParaRPr lang="zh-CN" altLang="zh-CN" sz="2000" b="1" dirty="0">
              <a:latin typeface="微软雅黑" panose="020B0503020204020204" pitchFamily="34" charset="-122"/>
              <a:ea typeface="微软雅黑" panose="020B0503020204020204" pitchFamily="34" charset="-122"/>
            </a:endParaRPr>
          </a:p>
        </p:txBody>
      </p:sp>
      <p:sp>
        <p:nvSpPr>
          <p:cNvPr id="11" name="矩形 10"/>
          <p:cNvSpPr/>
          <p:nvPr/>
        </p:nvSpPr>
        <p:spPr>
          <a:xfrm>
            <a:off x="1458596" y="4992452"/>
            <a:ext cx="2031325" cy="369332"/>
          </a:xfrm>
          <a:prstGeom prst="rect">
            <a:avLst/>
          </a:prstGeom>
        </p:spPr>
        <p:txBody>
          <a:bodyPr wrap="none">
            <a:spAutoFit/>
          </a:bodyPr>
          <a:lstStyle/>
          <a:p>
            <a:r>
              <a:rPr lang="zh-CN" altLang="zh-CN" dirty="0" smtClean="0">
                <a:solidFill>
                  <a:srgbClr val="FF0000"/>
                </a:solidFill>
                <a:ea typeface="微软雅黑" panose="020B0503020204020204" pitchFamily="34" charset="-122"/>
              </a:rPr>
              <a:t>电路图如图所示：</a:t>
            </a:r>
            <a:endParaRPr lang="zh-CN" altLang="zh-CN" dirty="0">
              <a:solidFill>
                <a:srgbClr val="FF0000"/>
              </a:solidFill>
              <a:ea typeface="微软雅黑" panose="020B0503020204020204" pitchFamily="34" charset="-122"/>
            </a:endParaRPr>
          </a:p>
        </p:txBody>
      </p:sp>
      <p:pic>
        <p:nvPicPr>
          <p:cNvPr id="33795" name="图片24" descr="菁优网：http://www.jyeoo.com"/>
          <p:cNvPicPr>
            <a:picLocks noChangeAspect="1" noChangeArrowheads="1"/>
          </p:cNvPicPr>
          <p:nvPr/>
        </p:nvPicPr>
        <p:blipFill>
          <a:blip r:embed="rId4" cstate="print"/>
          <a:srcRect/>
          <a:stretch>
            <a:fillRect/>
          </a:stretch>
        </p:blipFill>
        <p:spPr bwMode="auto">
          <a:xfrm>
            <a:off x="3532094" y="4267200"/>
            <a:ext cx="2752912" cy="1801906"/>
          </a:xfrm>
          <a:prstGeom prst="rect">
            <a:avLst/>
          </a:prstGeom>
          <a:noFill/>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3795"/>
                                        </p:tgtEl>
                                        <p:attrNameLst>
                                          <p:attrName>style.visibility</p:attrName>
                                        </p:attrNameLst>
                                      </p:cBhvr>
                                      <p:to>
                                        <p:strVal val="visible"/>
                                      </p:to>
                                    </p:set>
                                    <p:anim calcmode="lin" valueType="num">
                                      <p:cBhvr additive="base">
                                        <p:cTn id="17" dur="500" fill="hold"/>
                                        <p:tgtEl>
                                          <p:spTgt spid="33795"/>
                                        </p:tgtEl>
                                        <p:attrNameLst>
                                          <p:attrName>ppt_x</p:attrName>
                                        </p:attrNameLst>
                                      </p:cBhvr>
                                      <p:tavLst>
                                        <p:tav tm="0">
                                          <p:val>
                                            <p:strVal val="#ppt_x"/>
                                          </p:val>
                                        </p:tav>
                                        <p:tav tm="100000">
                                          <p:val>
                                            <p:strVal val="#ppt_x"/>
                                          </p:val>
                                        </p:tav>
                                      </p:tavLst>
                                    </p:anim>
                                    <p:anim calcmode="lin" valueType="num">
                                      <p:cBhvr additive="base">
                                        <p:cTn id="18" dur="500" fill="hold"/>
                                        <p:tgtEl>
                                          <p:spTgt spid="3379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85652" y="801071"/>
            <a:ext cx="10307561" cy="3785652"/>
          </a:xfrm>
          <a:prstGeom prst="rect">
            <a:avLst/>
          </a:prstGeom>
        </p:spPr>
        <p:txBody>
          <a:bodyPr wrap="square">
            <a:spAutoFit/>
          </a:bodyPr>
          <a:lstStyle/>
          <a:p>
            <a:pPr>
              <a:lnSpc>
                <a:spcPct val="150000"/>
              </a:lnSpc>
            </a:pPr>
            <a:r>
              <a:rPr lang="zh-CN" altLang="zh-CN" sz="2000" b="1" dirty="0" smtClean="0">
                <a:latin typeface="微软雅黑" panose="020B0503020204020204" pitchFamily="34" charset="-122"/>
                <a:ea typeface="微软雅黑" panose="020B0503020204020204" pitchFamily="34" charset="-122"/>
              </a:rPr>
              <a:t>（</a:t>
            </a:r>
            <a:r>
              <a:rPr lang="en-US" altLang="zh-CN" sz="2000" b="1" dirty="0" smtClean="0">
                <a:latin typeface="微软雅黑" panose="020B0503020204020204" pitchFamily="34" charset="-122"/>
                <a:ea typeface="微软雅黑" panose="020B0503020204020204" pitchFamily="34" charset="-122"/>
              </a:rPr>
              <a:t>3</a:t>
            </a:r>
            <a:r>
              <a:rPr lang="zh-CN" altLang="zh-CN" sz="2000" b="1" dirty="0" smtClean="0">
                <a:latin typeface="微软雅黑" panose="020B0503020204020204" pitchFamily="34" charset="-122"/>
                <a:ea typeface="微软雅黑" panose="020B0503020204020204" pitchFamily="34" charset="-122"/>
              </a:rPr>
              <a:t>）检查电路连接无误后，闭合开关，发现小灯泡不亮，但电压表、电流表都有示数。则小灯泡不亮的原因可能是</a:t>
            </a:r>
            <a:r>
              <a:rPr lang="en-US" altLang="zh-CN" sz="2000" b="1" u="sng" dirty="0" smtClean="0">
                <a:latin typeface="微软雅黑" panose="020B0503020204020204" pitchFamily="34" charset="-122"/>
                <a:ea typeface="微软雅黑" panose="020B0503020204020204" pitchFamily="34" charset="-122"/>
              </a:rPr>
              <a:t>                                                                          </a:t>
            </a:r>
            <a:r>
              <a:rPr lang="zh-CN" altLang="zh-CN" sz="2000" b="1" dirty="0" smtClean="0">
                <a:latin typeface="微软雅黑" panose="020B0503020204020204" pitchFamily="34" charset="-122"/>
                <a:ea typeface="微软雅黑" panose="020B0503020204020204" pitchFamily="34" charset="-122"/>
              </a:rPr>
              <a:t>。</a:t>
            </a:r>
          </a:p>
          <a:p>
            <a:pPr>
              <a:lnSpc>
                <a:spcPct val="150000"/>
              </a:lnSpc>
            </a:pPr>
            <a:r>
              <a:rPr lang="zh-CN" altLang="zh-CN" sz="2000" b="1" dirty="0" smtClean="0">
                <a:latin typeface="微软雅黑" panose="020B0503020204020204" pitchFamily="34" charset="-122"/>
                <a:ea typeface="微软雅黑" panose="020B0503020204020204" pitchFamily="34" charset="-122"/>
              </a:rPr>
              <a:t>（</a:t>
            </a:r>
            <a:r>
              <a:rPr lang="en-US" altLang="zh-CN" sz="2000" b="1" dirty="0" smtClean="0">
                <a:latin typeface="微软雅黑" panose="020B0503020204020204" pitchFamily="34" charset="-122"/>
                <a:ea typeface="微软雅黑" panose="020B0503020204020204" pitchFamily="34" charset="-122"/>
              </a:rPr>
              <a:t>4</a:t>
            </a:r>
            <a:r>
              <a:rPr lang="zh-CN" altLang="zh-CN" sz="2000" b="1" dirty="0" smtClean="0">
                <a:latin typeface="微软雅黑" panose="020B0503020204020204" pitchFamily="34" charset="-122"/>
                <a:ea typeface="微软雅黑" panose="020B0503020204020204" pitchFamily="34" charset="-122"/>
              </a:rPr>
              <a:t>）问题解决后，继续进行实验，闭合开关，发现电压表的示数如图丙所示，要测量小灯泡的额定功率，应将滑动变阻器滑片向</a:t>
            </a:r>
            <a:r>
              <a:rPr lang="zh-CN" altLang="zh-CN" sz="2000" b="1" u="sng" dirty="0" smtClean="0">
                <a:latin typeface="微软雅黑" panose="020B0503020204020204" pitchFamily="34" charset="-122"/>
                <a:ea typeface="微软雅黑" panose="020B0503020204020204" pitchFamily="34" charset="-122"/>
              </a:rPr>
              <a:t>　</a:t>
            </a:r>
            <a:r>
              <a:rPr lang="en-US" altLang="zh-CN" sz="2000" b="1" u="sng" dirty="0" smtClean="0">
                <a:latin typeface="微软雅黑" panose="020B0503020204020204" pitchFamily="34" charset="-122"/>
                <a:ea typeface="微软雅黑" panose="020B0503020204020204" pitchFamily="34" charset="-122"/>
              </a:rPr>
              <a:t>  </a:t>
            </a:r>
            <a:r>
              <a:rPr lang="zh-CN" altLang="zh-CN" sz="2000" b="1" u="sng" dirty="0" smtClean="0">
                <a:latin typeface="微软雅黑" panose="020B0503020204020204" pitchFamily="34" charset="-122"/>
                <a:ea typeface="微软雅黑" panose="020B0503020204020204" pitchFamily="34" charset="-122"/>
              </a:rPr>
              <a:t>　</a:t>
            </a:r>
            <a:r>
              <a:rPr lang="zh-CN" altLang="zh-CN" sz="2000" b="1" dirty="0" smtClean="0">
                <a:latin typeface="微软雅黑" panose="020B0503020204020204" pitchFamily="34" charset="-122"/>
                <a:ea typeface="微软雅黑" panose="020B0503020204020204" pitchFamily="34" charset="-122"/>
              </a:rPr>
              <a:t>（选填</a:t>
            </a:r>
            <a:r>
              <a:rPr lang="en-US" altLang="zh-CN" sz="2000" b="1" dirty="0" smtClean="0">
                <a:latin typeface="微软雅黑" panose="020B0503020204020204" pitchFamily="34" charset="-122"/>
                <a:ea typeface="微软雅黑" panose="020B0503020204020204" pitchFamily="34" charset="-122"/>
              </a:rPr>
              <a:t>“C“</a:t>
            </a:r>
            <a:r>
              <a:rPr lang="zh-CN" altLang="zh-CN" sz="2000" b="1" dirty="0" smtClean="0">
                <a:latin typeface="微软雅黑" panose="020B0503020204020204" pitchFamily="34" charset="-122"/>
                <a:ea typeface="微软雅黑" panose="020B0503020204020204" pitchFamily="34" charset="-122"/>
              </a:rPr>
              <a:t>或</a:t>
            </a:r>
            <a:r>
              <a:rPr lang="en-US" altLang="zh-CN" sz="2000" b="1" dirty="0" smtClean="0">
                <a:latin typeface="微软雅黑" panose="020B0503020204020204" pitchFamily="34" charset="-122"/>
                <a:ea typeface="微软雅黑" panose="020B0503020204020204" pitchFamily="34" charset="-122"/>
              </a:rPr>
              <a:t>“D“”</a:t>
            </a:r>
            <a:r>
              <a:rPr lang="zh-CN" altLang="zh-CN" sz="2000" b="1" dirty="0" smtClean="0">
                <a:latin typeface="微软雅黑" panose="020B0503020204020204" pitchFamily="34" charset="-122"/>
                <a:ea typeface="微软雅黑" panose="020B0503020204020204" pitchFamily="34" charset="-122"/>
              </a:rPr>
              <a:t>）端滑动，直至电压表示数为</a:t>
            </a:r>
            <a:r>
              <a:rPr lang="zh-CN" altLang="zh-CN" sz="2000" b="1" u="sng" dirty="0" smtClean="0">
                <a:latin typeface="微软雅黑" panose="020B0503020204020204" pitchFamily="34" charset="-122"/>
                <a:ea typeface="微软雅黑" panose="020B0503020204020204" pitchFamily="34" charset="-122"/>
              </a:rPr>
              <a:t>　</a:t>
            </a:r>
            <a:r>
              <a:rPr lang="en-US" altLang="zh-CN" sz="2000" b="1" u="sng" dirty="0" smtClean="0">
                <a:latin typeface="微软雅黑" panose="020B0503020204020204" pitchFamily="34" charset="-122"/>
                <a:ea typeface="微软雅黑" panose="020B0503020204020204" pitchFamily="34" charset="-122"/>
              </a:rPr>
              <a:t>   </a:t>
            </a:r>
            <a:r>
              <a:rPr lang="zh-CN" altLang="zh-CN" sz="2000" b="1" u="sng" dirty="0" smtClean="0">
                <a:latin typeface="微软雅黑" panose="020B0503020204020204" pitchFamily="34" charset="-122"/>
                <a:ea typeface="微软雅黑" panose="020B0503020204020204" pitchFamily="34" charset="-122"/>
              </a:rPr>
              <a:t>　</a:t>
            </a:r>
            <a:r>
              <a:rPr lang="en-US" altLang="zh-CN" sz="2000" b="1" dirty="0" smtClean="0">
                <a:latin typeface="微软雅黑" panose="020B0503020204020204" pitchFamily="34" charset="-122"/>
                <a:ea typeface="微软雅黑" panose="020B0503020204020204" pitchFamily="34" charset="-122"/>
              </a:rPr>
              <a:t>V</a:t>
            </a:r>
            <a:r>
              <a:rPr lang="zh-CN" altLang="zh-CN" sz="2000" b="1" dirty="0" smtClean="0">
                <a:latin typeface="微软雅黑" panose="020B0503020204020204" pitchFamily="34" charset="-122"/>
                <a:ea typeface="微软雅黑" panose="020B0503020204020204" pitchFamily="34" charset="-122"/>
              </a:rPr>
              <a:t>，若此时电流表的示数为</a:t>
            </a:r>
            <a:r>
              <a:rPr lang="en-US" altLang="zh-CN" sz="2000" b="1" dirty="0" smtClean="0">
                <a:latin typeface="微软雅黑" panose="020B0503020204020204" pitchFamily="34" charset="-122"/>
                <a:ea typeface="微软雅黑" panose="020B0503020204020204" pitchFamily="34" charset="-122"/>
              </a:rPr>
              <a:t>0.30A</a:t>
            </a:r>
            <a:r>
              <a:rPr lang="zh-CN" altLang="zh-CN" sz="2000" b="1" dirty="0" smtClean="0">
                <a:latin typeface="微软雅黑" panose="020B0503020204020204" pitchFamily="34" charset="-122"/>
                <a:ea typeface="微软雅黑" panose="020B0503020204020204" pitchFamily="34" charset="-122"/>
              </a:rPr>
              <a:t>，则小灯泡的额度功率为</a:t>
            </a:r>
            <a:r>
              <a:rPr lang="zh-CN" altLang="zh-CN" sz="2000" b="1" u="sng" dirty="0" smtClean="0">
                <a:latin typeface="微软雅黑" panose="020B0503020204020204" pitchFamily="34" charset="-122"/>
                <a:ea typeface="微软雅黑" panose="020B0503020204020204" pitchFamily="34" charset="-122"/>
              </a:rPr>
              <a:t>　</a:t>
            </a:r>
            <a:r>
              <a:rPr lang="en-US" altLang="zh-CN" sz="2000" b="1" u="sng" dirty="0" smtClean="0">
                <a:latin typeface="微软雅黑" panose="020B0503020204020204" pitchFamily="34" charset="-122"/>
                <a:ea typeface="微软雅黑" panose="020B0503020204020204" pitchFamily="34" charset="-122"/>
              </a:rPr>
              <a:t>    </a:t>
            </a:r>
            <a:r>
              <a:rPr lang="zh-CN" altLang="zh-CN" sz="2000" b="1" u="sng" dirty="0" smtClean="0">
                <a:latin typeface="微软雅黑" panose="020B0503020204020204" pitchFamily="34" charset="-122"/>
                <a:ea typeface="微软雅黑" panose="020B0503020204020204" pitchFamily="34" charset="-122"/>
              </a:rPr>
              <a:t>　</a:t>
            </a:r>
            <a:r>
              <a:rPr lang="en-US" altLang="zh-CN" sz="2000" b="1" dirty="0" smtClean="0">
                <a:latin typeface="微软雅黑" panose="020B0503020204020204" pitchFamily="34" charset="-122"/>
                <a:ea typeface="微软雅黑" panose="020B0503020204020204" pitchFamily="34" charset="-122"/>
              </a:rPr>
              <a:t>W</a:t>
            </a:r>
            <a:r>
              <a:rPr lang="zh-CN" altLang="zh-CN" sz="2000" b="1" dirty="0" smtClean="0">
                <a:latin typeface="微软雅黑" panose="020B0503020204020204" pitchFamily="34" charset="-122"/>
                <a:ea typeface="微软雅黑" panose="020B0503020204020204" pitchFamily="34" charset="-122"/>
              </a:rPr>
              <a:t>。</a:t>
            </a:r>
          </a:p>
          <a:p>
            <a:pPr>
              <a:lnSpc>
                <a:spcPct val="150000"/>
              </a:lnSpc>
            </a:pPr>
            <a:r>
              <a:rPr lang="zh-CN" altLang="zh-CN" sz="2000" b="1" dirty="0" smtClean="0">
                <a:latin typeface="微软雅黑" panose="020B0503020204020204" pitchFamily="34" charset="-122"/>
                <a:ea typeface="微软雅黑" panose="020B0503020204020204" pitchFamily="34" charset="-122"/>
              </a:rPr>
              <a:t>（</a:t>
            </a:r>
            <a:r>
              <a:rPr lang="en-US" altLang="zh-CN" sz="2000" b="1" dirty="0" smtClean="0">
                <a:latin typeface="微软雅黑" panose="020B0503020204020204" pitchFamily="34" charset="-122"/>
                <a:ea typeface="微软雅黑" panose="020B0503020204020204" pitchFamily="34" charset="-122"/>
              </a:rPr>
              <a:t>5</a:t>
            </a:r>
            <a:r>
              <a:rPr lang="zh-CN" altLang="zh-CN" sz="2000" b="1" dirty="0" smtClean="0">
                <a:latin typeface="微软雅黑" panose="020B0503020204020204" pitchFamily="34" charset="-122"/>
                <a:ea typeface="微软雅黑" panose="020B0503020204020204" pitchFamily="34" charset="-122"/>
              </a:rPr>
              <a:t>）若两个额定电压为</a:t>
            </a:r>
            <a:r>
              <a:rPr lang="en-US" altLang="zh-CN" sz="2000" b="1" dirty="0" smtClean="0">
                <a:latin typeface="微软雅黑" panose="020B0503020204020204" pitchFamily="34" charset="-122"/>
                <a:ea typeface="微软雅黑" panose="020B0503020204020204" pitchFamily="34" charset="-122"/>
              </a:rPr>
              <a:t>220V</a:t>
            </a:r>
            <a:r>
              <a:rPr lang="zh-CN" altLang="zh-CN" sz="2000" b="1" dirty="0" smtClean="0">
                <a:latin typeface="微软雅黑" panose="020B0503020204020204" pitchFamily="34" charset="-122"/>
                <a:ea typeface="微软雅黑" panose="020B0503020204020204" pitchFamily="34" charset="-122"/>
              </a:rPr>
              <a:t>的白炽灯</a:t>
            </a:r>
            <a:r>
              <a:rPr lang="en-US" altLang="zh-CN" sz="2000" b="1" dirty="0" smtClean="0">
                <a:latin typeface="微软雅黑" panose="020B0503020204020204" pitchFamily="34" charset="-122"/>
                <a:ea typeface="微软雅黑" panose="020B0503020204020204" pitchFamily="34" charset="-122"/>
              </a:rPr>
              <a:t>L</a:t>
            </a:r>
            <a:r>
              <a:rPr lang="en-US" altLang="zh-CN" sz="2000" b="1" baseline="-25000" dirty="0" smtClean="0">
                <a:latin typeface="微软雅黑" panose="020B0503020204020204" pitchFamily="34" charset="-122"/>
                <a:ea typeface="微软雅黑" panose="020B0503020204020204" pitchFamily="34" charset="-122"/>
              </a:rPr>
              <a:t>1</a:t>
            </a:r>
            <a:r>
              <a:rPr lang="zh-CN" altLang="zh-CN" sz="2000" b="1" dirty="0" smtClean="0">
                <a:latin typeface="微软雅黑" panose="020B0503020204020204" pitchFamily="34" charset="-122"/>
                <a:ea typeface="微软雅黑" panose="020B0503020204020204" pitchFamily="34" charset="-122"/>
              </a:rPr>
              <a:t>和</a:t>
            </a:r>
            <a:r>
              <a:rPr lang="en-US" altLang="zh-CN" sz="2000" b="1" dirty="0" smtClean="0">
                <a:latin typeface="微软雅黑" panose="020B0503020204020204" pitchFamily="34" charset="-122"/>
                <a:ea typeface="微软雅黑" panose="020B0503020204020204" pitchFamily="34" charset="-122"/>
              </a:rPr>
              <a:t>L</a:t>
            </a:r>
            <a:r>
              <a:rPr lang="en-US" altLang="zh-CN" sz="2000" b="1" baseline="-25000" dirty="0" smtClean="0">
                <a:latin typeface="微软雅黑" panose="020B0503020204020204" pitchFamily="34" charset="-122"/>
                <a:ea typeface="微软雅黑" panose="020B0503020204020204" pitchFamily="34" charset="-122"/>
              </a:rPr>
              <a:t>2</a:t>
            </a:r>
            <a:r>
              <a:rPr lang="zh-CN" altLang="zh-CN" sz="2000" b="1" dirty="0" smtClean="0">
                <a:latin typeface="微软雅黑" panose="020B0503020204020204" pitchFamily="34" charset="-122"/>
                <a:ea typeface="微软雅黑" panose="020B0503020204020204" pitchFamily="34" charset="-122"/>
              </a:rPr>
              <a:t>的电压</a:t>
            </a:r>
            <a:r>
              <a:rPr lang="en-US" altLang="zh-CN" sz="2000" b="1" dirty="0" smtClean="0">
                <a:latin typeface="微软雅黑" panose="020B0503020204020204" pitchFamily="34" charset="-122"/>
                <a:ea typeface="微软雅黑" panose="020B0503020204020204" pitchFamily="34" charset="-122"/>
              </a:rPr>
              <a:t>U</a:t>
            </a:r>
            <a:r>
              <a:rPr lang="zh-CN" altLang="zh-CN" sz="2000" b="1" dirty="0" smtClean="0">
                <a:latin typeface="微软雅黑" panose="020B0503020204020204" pitchFamily="34" charset="-122"/>
                <a:ea typeface="微软雅黑" panose="020B0503020204020204" pitchFamily="34" charset="-122"/>
              </a:rPr>
              <a:t>与电流</a:t>
            </a:r>
            <a:r>
              <a:rPr lang="en-US" altLang="zh-CN" sz="2000" b="1" dirty="0" smtClean="0">
                <a:latin typeface="微软雅黑" panose="020B0503020204020204" pitchFamily="34" charset="-122"/>
                <a:ea typeface="微软雅黑" panose="020B0503020204020204" pitchFamily="34" charset="-122"/>
              </a:rPr>
              <a:t>I</a:t>
            </a:r>
            <a:r>
              <a:rPr lang="zh-CN" altLang="zh-CN" sz="2000" b="1" dirty="0" smtClean="0">
                <a:latin typeface="微软雅黑" panose="020B0503020204020204" pitchFamily="34" charset="-122"/>
                <a:ea typeface="微软雅黑" panose="020B0503020204020204" pitchFamily="34" charset="-122"/>
              </a:rPr>
              <a:t>的关系曲线如图丁所示，由图可知，</a:t>
            </a:r>
            <a:r>
              <a:rPr lang="en-US" altLang="zh-CN" sz="2000" b="1" dirty="0" smtClean="0">
                <a:latin typeface="微软雅黑" panose="020B0503020204020204" pitchFamily="34" charset="-122"/>
                <a:ea typeface="微软雅黑" panose="020B0503020204020204" pitchFamily="34" charset="-122"/>
              </a:rPr>
              <a:t>L</a:t>
            </a:r>
            <a:r>
              <a:rPr lang="en-US" altLang="zh-CN" sz="2000" b="1" baseline="-25000" dirty="0" smtClean="0">
                <a:latin typeface="微软雅黑" panose="020B0503020204020204" pitchFamily="34" charset="-122"/>
                <a:ea typeface="微软雅黑" panose="020B0503020204020204" pitchFamily="34" charset="-122"/>
              </a:rPr>
              <a:t>2</a:t>
            </a:r>
            <a:r>
              <a:rPr lang="zh-CN" altLang="zh-CN" sz="2000" b="1" dirty="0" smtClean="0">
                <a:latin typeface="微软雅黑" panose="020B0503020204020204" pitchFamily="34" charset="-122"/>
                <a:ea typeface="微软雅黑" panose="020B0503020204020204" pitchFamily="34" charset="-122"/>
              </a:rPr>
              <a:t>的额定电流为</a:t>
            </a:r>
            <a:r>
              <a:rPr lang="zh-CN" altLang="zh-CN" sz="2000" b="1" u="sng" dirty="0" smtClean="0">
                <a:latin typeface="微软雅黑" panose="020B0503020204020204" pitchFamily="34" charset="-122"/>
                <a:ea typeface="微软雅黑" panose="020B0503020204020204" pitchFamily="34" charset="-122"/>
              </a:rPr>
              <a:t>　</a:t>
            </a:r>
            <a:r>
              <a:rPr lang="en-US" altLang="zh-CN" sz="2000" b="1" u="sng" dirty="0" smtClean="0">
                <a:latin typeface="微软雅黑" panose="020B0503020204020204" pitchFamily="34" charset="-122"/>
                <a:ea typeface="微软雅黑" panose="020B0503020204020204" pitchFamily="34" charset="-122"/>
              </a:rPr>
              <a:t> </a:t>
            </a:r>
            <a:r>
              <a:rPr lang="zh-CN" altLang="zh-CN" sz="2000" b="1" u="sng" dirty="0" smtClean="0">
                <a:latin typeface="微软雅黑" panose="020B0503020204020204" pitchFamily="34" charset="-122"/>
                <a:ea typeface="微软雅黑" panose="020B0503020204020204" pitchFamily="34" charset="-122"/>
              </a:rPr>
              <a:t>　</a:t>
            </a:r>
            <a:r>
              <a:rPr lang="en-US" altLang="zh-CN" sz="2000" b="1" dirty="0" smtClean="0">
                <a:latin typeface="微软雅黑" panose="020B0503020204020204" pitchFamily="34" charset="-122"/>
                <a:ea typeface="微软雅黑" panose="020B0503020204020204" pitchFamily="34" charset="-122"/>
              </a:rPr>
              <a:t>A</a:t>
            </a:r>
            <a:r>
              <a:rPr lang="zh-CN" altLang="zh-CN" sz="2000" b="1" dirty="0" smtClean="0">
                <a:latin typeface="微软雅黑" panose="020B0503020204020204" pitchFamily="34" charset="-122"/>
                <a:ea typeface="微软雅黑" panose="020B0503020204020204" pitchFamily="34" charset="-122"/>
              </a:rPr>
              <a:t>，额定功率为</a:t>
            </a:r>
            <a:r>
              <a:rPr lang="zh-CN" altLang="zh-CN" sz="2000" b="1" u="sng" dirty="0" smtClean="0">
                <a:latin typeface="微软雅黑" panose="020B0503020204020204" pitchFamily="34" charset="-122"/>
                <a:ea typeface="微软雅黑" panose="020B0503020204020204" pitchFamily="34" charset="-122"/>
              </a:rPr>
              <a:t>　</a:t>
            </a:r>
            <a:r>
              <a:rPr lang="en-US" altLang="zh-CN" sz="2000" b="1" u="sng" dirty="0" smtClean="0">
                <a:latin typeface="微软雅黑" panose="020B0503020204020204" pitchFamily="34" charset="-122"/>
                <a:ea typeface="微软雅黑" panose="020B0503020204020204" pitchFamily="34" charset="-122"/>
              </a:rPr>
              <a:t>  </a:t>
            </a:r>
            <a:r>
              <a:rPr lang="zh-CN" altLang="zh-CN" sz="2000" b="1" u="sng" dirty="0" smtClean="0">
                <a:latin typeface="微软雅黑" panose="020B0503020204020204" pitchFamily="34" charset="-122"/>
                <a:ea typeface="微软雅黑" panose="020B0503020204020204" pitchFamily="34" charset="-122"/>
              </a:rPr>
              <a:t>　</a:t>
            </a:r>
            <a:r>
              <a:rPr lang="en-US" altLang="zh-CN" sz="2000" b="1" dirty="0" smtClean="0">
                <a:latin typeface="微软雅黑" panose="020B0503020204020204" pitchFamily="34" charset="-122"/>
                <a:ea typeface="微软雅黑" panose="020B0503020204020204" pitchFamily="34" charset="-122"/>
              </a:rPr>
              <a:t>W</a:t>
            </a:r>
            <a:r>
              <a:rPr lang="zh-CN" altLang="zh-CN" sz="2000" b="1" dirty="0" smtClean="0">
                <a:latin typeface="微软雅黑" panose="020B0503020204020204" pitchFamily="34" charset="-122"/>
                <a:ea typeface="微软雅黑" panose="020B0503020204020204" pitchFamily="34" charset="-122"/>
              </a:rPr>
              <a:t>；如果将</a:t>
            </a:r>
            <a:r>
              <a:rPr lang="en-US" altLang="zh-CN" sz="2000" b="1" dirty="0" smtClean="0">
                <a:latin typeface="微软雅黑" panose="020B0503020204020204" pitchFamily="34" charset="-122"/>
                <a:ea typeface="微软雅黑" panose="020B0503020204020204" pitchFamily="34" charset="-122"/>
              </a:rPr>
              <a:t>L</a:t>
            </a:r>
            <a:r>
              <a:rPr lang="en-US" altLang="zh-CN" sz="2000" b="1" baseline="-25000" dirty="0" smtClean="0">
                <a:latin typeface="微软雅黑" panose="020B0503020204020204" pitchFamily="34" charset="-122"/>
                <a:ea typeface="微软雅黑" panose="020B0503020204020204" pitchFamily="34" charset="-122"/>
              </a:rPr>
              <a:t>1</a:t>
            </a:r>
            <a:r>
              <a:rPr lang="zh-CN" altLang="zh-CN" sz="2000" b="1" dirty="0" smtClean="0">
                <a:latin typeface="微软雅黑" panose="020B0503020204020204" pitchFamily="34" charset="-122"/>
                <a:ea typeface="微软雅黑" panose="020B0503020204020204" pitchFamily="34" charset="-122"/>
              </a:rPr>
              <a:t>和</a:t>
            </a:r>
            <a:r>
              <a:rPr lang="en-US" altLang="zh-CN" sz="2000" b="1" dirty="0" smtClean="0">
                <a:latin typeface="微软雅黑" panose="020B0503020204020204" pitchFamily="34" charset="-122"/>
                <a:ea typeface="微软雅黑" panose="020B0503020204020204" pitchFamily="34" charset="-122"/>
              </a:rPr>
              <a:t>L</a:t>
            </a:r>
            <a:r>
              <a:rPr lang="en-US" altLang="zh-CN" sz="2000" b="1" baseline="-25000" dirty="0" smtClean="0">
                <a:latin typeface="微软雅黑" panose="020B0503020204020204" pitchFamily="34" charset="-122"/>
                <a:ea typeface="微软雅黑" panose="020B0503020204020204" pitchFamily="34" charset="-122"/>
              </a:rPr>
              <a:t>2</a:t>
            </a:r>
            <a:r>
              <a:rPr lang="zh-CN" altLang="zh-CN" sz="2000" b="1" dirty="0" smtClean="0">
                <a:latin typeface="微软雅黑" panose="020B0503020204020204" pitchFamily="34" charset="-122"/>
                <a:ea typeface="微软雅黑" panose="020B0503020204020204" pitchFamily="34" charset="-122"/>
              </a:rPr>
              <a:t>串联后接在</a:t>
            </a:r>
            <a:r>
              <a:rPr lang="en-US" altLang="zh-CN" sz="2000" b="1" dirty="0" smtClean="0">
                <a:latin typeface="微软雅黑" panose="020B0503020204020204" pitchFamily="34" charset="-122"/>
                <a:ea typeface="微软雅黑" panose="020B0503020204020204" pitchFamily="34" charset="-122"/>
              </a:rPr>
              <a:t>220V</a:t>
            </a:r>
            <a:r>
              <a:rPr lang="zh-CN" altLang="zh-CN" sz="2000" b="1" dirty="0" smtClean="0">
                <a:latin typeface="微软雅黑" panose="020B0503020204020204" pitchFamily="34" charset="-122"/>
                <a:ea typeface="微软雅黑" panose="020B0503020204020204" pitchFamily="34" charset="-122"/>
              </a:rPr>
              <a:t>的电源上，则</a:t>
            </a:r>
            <a:r>
              <a:rPr lang="en-US" altLang="zh-CN" sz="2000" b="1" dirty="0" smtClean="0">
                <a:latin typeface="微软雅黑" panose="020B0503020204020204" pitchFamily="34" charset="-122"/>
                <a:ea typeface="微软雅黑" panose="020B0503020204020204" pitchFamily="34" charset="-122"/>
              </a:rPr>
              <a:t>L</a:t>
            </a:r>
            <a:r>
              <a:rPr lang="en-US" altLang="zh-CN" sz="2000" b="1" baseline="-25000" dirty="0" smtClean="0">
                <a:latin typeface="微软雅黑" panose="020B0503020204020204" pitchFamily="34" charset="-122"/>
                <a:ea typeface="微软雅黑" panose="020B0503020204020204" pitchFamily="34" charset="-122"/>
              </a:rPr>
              <a:t>2</a:t>
            </a:r>
            <a:r>
              <a:rPr lang="zh-CN" altLang="zh-CN" sz="2000" b="1" dirty="0" smtClean="0">
                <a:latin typeface="微软雅黑" panose="020B0503020204020204" pitchFamily="34" charset="-122"/>
                <a:ea typeface="微软雅黑" panose="020B0503020204020204" pitchFamily="34" charset="-122"/>
              </a:rPr>
              <a:t>的实际功率为</a:t>
            </a:r>
            <a:r>
              <a:rPr lang="zh-CN" altLang="zh-CN" sz="2000" b="1" u="sng" dirty="0" smtClean="0">
                <a:latin typeface="微软雅黑" panose="020B0503020204020204" pitchFamily="34" charset="-122"/>
                <a:ea typeface="微软雅黑" panose="020B0503020204020204" pitchFamily="34" charset="-122"/>
              </a:rPr>
              <a:t>　</a:t>
            </a:r>
            <a:r>
              <a:rPr lang="en-US" altLang="zh-CN" sz="2000" b="1" u="sng" dirty="0" smtClean="0">
                <a:latin typeface="微软雅黑" panose="020B0503020204020204" pitchFamily="34" charset="-122"/>
                <a:ea typeface="微软雅黑" panose="020B0503020204020204" pitchFamily="34" charset="-122"/>
              </a:rPr>
              <a:t>  </a:t>
            </a:r>
            <a:r>
              <a:rPr lang="zh-CN" altLang="zh-CN" sz="2000" b="1" u="sng" dirty="0" smtClean="0">
                <a:latin typeface="微软雅黑" panose="020B0503020204020204" pitchFamily="34" charset="-122"/>
                <a:ea typeface="微软雅黑" panose="020B0503020204020204" pitchFamily="34" charset="-122"/>
              </a:rPr>
              <a:t>　</a:t>
            </a:r>
            <a:r>
              <a:rPr lang="en-US" altLang="zh-CN" sz="2000" b="1" dirty="0" smtClean="0">
                <a:latin typeface="微软雅黑" panose="020B0503020204020204" pitchFamily="34" charset="-122"/>
                <a:ea typeface="微软雅黑" panose="020B0503020204020204" pitchFamily="34" charset="-122"/>
              </a:rPr>
              <a:t>W</a:t>
            </a:r>
            <a:r>
              <a:rPr lang="zh-CN" altLang="zh-CN" sz="2000" b="1" dirty="0" smtClean="0">
                <a:latin typeface="微软雅黑" panose="020B0503020204020204" pitchFamily="34" charset="-122"/>
                <a:ea typeface="微软雅黑" panose="020B0503020204020204" pitchFamily="34" charset="-122"/>
              </a:rPr>
              <a:t>。</a:t>
            </a:r>
            <a:endParaRPr lang="zh-CN" altLang="zh-CN" sz="2000" b="1" dirty="0">
              <a:latin typeface="微软雅黑" panose="020B0503020204020204" pitchFamily="34" charset="-122"/>
              <a:ea typeface="微软雅黑" panose="020B0503020204020204" pitchFamily="34" charset="-122"/>
            </a:endParaRPr>
          </a:p>
        </p:txBody>
      </p:sp>
      <p:sp>
        <p:nvSpPr>
          <p:cNvPr id="3" name="TextBox 2"/>
          <p:cNvSpPr txBox="1"/>
          <p:nvPr/>
        </p:nvSpPr>
        <p:spPr>
          <a:xfrm>
            <a:off x="4400190" y="1189954"/>
            <a:ext cx="6515126" cy="553998"/>
          </a:xfrm>
          <a:prstGeom prst="rect">
            <a:avLst/>
          </a:prstGeom>
          <a:noFill/>
        </p:spPr>
        <p:txBody>
          <a:bodyPr wrap="square">
            <a:spAutoFit/>
          </a:bodyPr>
          <a:lstStyle/>
          <a:p>
            <a:pPr>
              <a:lnSpc>
                <a:spcPct val="150000"/>
              </a:lnSpc>
              <a:defRPr/>
            </a:pPr>
            <a:r>
              <a:rPr lang="zh-CN" altLang="zh-CN" sz="2000" b="1" dirty="0" smtClean="0">
                <a:solidFill>
                  <a:srgbClr val="FF0000"/>
                </a:solidFill>
                <a:latin typeface="微软雅黑" panose="020B0503020204020204" pitchFamily="34" charset="-122"/>
                <a:ea typeface="微软雅黑" panose="020B0503020204020204" pitchFamily="34" charset="-122"/>
              </a:rPr>
              <a:t>滑动变阻器阻值接入电路的阻值过大</a:t>
            </a:r>
            <a:r>
              <a:rPr lang="zh-CN" altLang="zh-CN" sz="2000" b="1" u="sng" dirty="0" smtClean="0">
                <a:latin typeface="微软雅黑" panose="020B0503020204020204" pitchFamily="34" charset="-122"/>
                <a:ea typeface="微软雅黑" panose="020B0503020204020204" pitchFamily="34" charset="-122"/>
              </a:rPr>
              <a:t>　</a:t>
            </a:r>
            <a:endParaRPr lang="zh-CN" altLang="en-US" sz="2000" dirty="0">
              <a:solidFill>
                <a:srgbClr val="FF0000"/>
              </a:solidFill>
              <a:latin typeface="Times New Roman" pitchFamily="18" charset="0"/>
              <a:ea typeface="微软雅黑" panose="020B0503020204020204" pitchFamily="34" charset="-122"/>
              <a:cs typeface="Times New Roman" pitchFamily="18" charset="0"/>
            </a:endParaRPr>
          </a:p>
        </p:txBody>
      </p:sp>
      <p:sp>
        <p:nvSpPr>
          <p:cNvPr id="4" name="TextBox 3"/>
          <p:cNvSpPr txBox="1"/>
          <p:nvPr/>
        </p:nvSpPr>
        <p:spPr>
          <a:xfrm>
            <a:off x="5704439" y="2132835"/>
            <a:ext cx="1460980" cy="553998"/>
          </a:xfrm>
          <a:prstGeom prst="rect">
            <a:avLst/>
          </a:prstGeom>
          <a:noFill/>
        </p:spPr>
        <p:txBody>
          <a:bodyPr wrap="square">
            <a:spAutoFit/>
          </a:bodyPr>
          <a:lstStyle/>
          <a:p>
            <a:pPr>
              <a:lnSpc>
                <a:spcPct val="150000"/>
              </a:lnSpc>
              <a:defRPr/>
            </a:pPr>
            <a:r>
              <a:rPr lang="en-US" altLang="zh-CN" sz="2000" b="1" dirty="0" smtClean="0">
                <a:solidFill>
                  <a:srgbClr val="FF0000"/>
                </a:solidFill>
                <a:latin typeface="微软雅黑" panose="020B0503020204020204" pitchFamily="34" charset="-122"/>
                <a:ea typeface="微软雅黑" panose="020B0503020204020204" pitchFamily="34" charset="-122"/>
              </a:rPr>
              <a:t>D</a:t>
            </a:r>
            <a:r>
              <a:rPr lang="zh-CN" altLang="zh-CN" sz="2000" b="1" dirty="0" smtClean="0">
                <a:solidFill>
                  <a:srgbClr val="FF0000"/>
                </a:solidFill>
                <a:latin typeface="微软雅黑" panose="020B0503020204020204" pitchFamily="34" charset="-122"/>
                <a:ea typeface="微软雅黑" panose="020B0503020204020204" pitchFamily="34" charset="-122"/>
              </a:rPr>
              <a:t>　</a:t>
            </a:r>
            <a:endParaRPr lang="zh-CN" altLang="en-US" sz="2000" b="1" dirty="0">
              <a:solidFill>
                <a:srgbClr val="FF0000"/>
              </a:solidFill>
              <a:latin typeface="微软雅黑" panose="020B0503020204020204" pitchFamily="34" charset="-122"/>
              <a:ea typeface="微软雅黑" panose="020B0503020204020204" pitchFamily="34" charset="-122"/>
              <a:cs typeface="Times New Roman" pitchFamily="18" charset="0"/>
            </a:endParaRPr>
          </a:p>
        </p:txBody>
      </p:sp>
      <p:sp>
        <p:nvSpPr>
          <p:cNvPr id="5" name="TextBox 4"/>
          <p:cNvSpPr txBox="1"/>
          <p:nvPr/>
        </p:nvSpPr>
        <p:spPr>
          <a:xfrm>
            <a:off x="2274339" y="2602527"/>
            <a:ext cx="1460980" cy="553998"/>
          </a:xfrm>
          <a:prstGeom prst="rect">
            <a:avLst/>
          </a:prstGeom>
          <a:noFill/>
        </p:spPr>
        <p:txBody>
          <a:bodyPr wrap="square">
            <a:spAutoFit/>
          </a:bodyPr>
          <a:lstStyle/>
          <a:p>
            <a:pPr>
              <a:lnSpc>
                <a:spcPct val="150000"/>
              </a:lnSpc>
              <a:defRPr/>
            </a:pPr>
            <a:r>
              <a:rPr lang="en-US" altLang="zh-CN" sz="2000" b="1" dirty="0" smtClean="0">
                <a:solidFill>
                  <a:srgbClr val="FF0000"/>
                </a:solidFill>
                <a:latin typeface="微软雅黑" panose="020B0503020204020204" pitchFamily="34" charset="-122"/>
                <a:ea typeface="微软雅黑" panose="020B0503020204020204" pitchFamily="34" charset="-122"/>
              </a:rPr>
              <a:t>2.5</a:t>
            </a:r>
            <a:r>
              <a:rPr lang="zh-CN" altLang="zh-CN" sz="2000" b="1" dirty="0" smtClean="0">
                <a:solidFill>
                  <a:srgbClr val="FF0000"/>
                </a:solidFill>
                <a:latin typeface="微软雅黑" panose="020B0503020204020204" pitchFamily="34" charset="-122"/>
                <a:ea typeface="微软雅黑" panose="020B0503020204020204" pitchFamily="34" charset="-122"/>
              </a:rPr>
              <a:t>　</a:t>
            </a:r>
            <a:endParaRPr lang="zh-CN" altLang="en-US" sz="2000" b="1" dirty="0">
              <a:solidFill>
                <a:srgbClr val="FF0000"/>
              </a:solidFill>
              <a:latin typeface="微软雅黑" panose="020B0503020204020204" pitchFamily="34" charset="-122"/>
              <a:ea typeface="微软雅黑" panose="020B0503020204020204" pitchFamily="34" charset="-122"/>
              <a:cs typeface="Times New Roman" pitchFamily="18" charset="0"/>
            </a:endParaRPr>
          </a:p>
        </p:txBody>
      </p:sp>
      <p:sp>
        <p:nvSpPr>
          <p:cNvPr id="6" name="TextBox 5"/>
          <p:cNvSpPr txBox="1"/>
          <p:nvPr/>
        </p:nvSpPr>
        <p:spPr>
          <a:xfrm>
            <a:off x="9454336" y="2586226"/>
            <a:ext cx="1460980" cy="553998"/>
          </a:xfrm>
          <a:prstGeom prst="rect">
            <a:avLst/>
          </a:prstGeom>
          <a:noFill/>
        </p:spPr>
        <p:txBody>
          <a:bodyPr wrap="square">
            <a:spAutoFit/>
          </a:bodyPr>
          <a:lstStyle/>
          <a:p>
            <a:pPr>
              <a:lnSpc>
                <a:spcPct val="150000"/>
              </a:lnSpc>
              <a:defRPr/>
            </a:pPr>
            <a:r>
              <a:rPr lang="en-US" altLang="zh-CN" sz="2000" b="1" dirty="0" smtClean="0">
                <a:solidFill>
                  <a:srgbClr val="FF0000"/>
                </a:solidFill>
                <a:latin typeface="微软雅黑" panose="020B0503020204020204" pitchFamily="34" charset="-122"/>
                <a:ea typeface="微软雅黑" panose="020B0503020204020204" pitchFamily="34" charset="-122"/>
              </a:rPr>
              <a:t>0.75</a:t>
            </a:r>
            <a:r>
              <a:rPr lang="zh-CN" altLang="zh-CN" sz="2000" b="1" dirty="0" smtClean="0">
                <a:solidFill>
                  <a:srgbClr val="FF0000"/>
                </a:solidFill>
                <a:latin typeface="微软雅黑" panose="020B0503020204020204" pitchFamily="34" charset="-122"/>
                <a:ea typeface="微软雅黑" panose="020B0503020204020204" pitchFamily="34" charset="-122"/>
              </a:rPr>
              <a:t>　</a:t>
            </a:r>
            <a:endParaRPr lang="zh-CN" altLang="en-US" sz="2000" b="1" dirty="0">
              <a:solidFill>
                <a:srgbClr val="FF0000"/>
              </a:solidFill>
              <a:latin typeface="微软雅黑" panose="020B0503020204020204" pitchFamily="34" charset="-122"/>
              <a:ea typeface="微软雅黑" panose="020B0503020204020204" pitchFamily="34" charset="-122"/>
              <a:cs typeface="Times New Roman" pitchFamily="18" charset="0"/>
            </a:endParaRPr>
          </a:p>
        </p:txBody>
      </p:sp>
      <p:sp>
        <p:nvSpPr>
          <p:cNvPr id="7" name="TextBox 6"/>
          <p:cNvSpPr txBox="1"/>
          <p:nvPr/>
        </p:nvSpPr>
        <p:spPr>
          <a:xfrm>
            <a:off x="3996529" y="3539071"/>
            <a:ext cx="1460980" cy="553998"/>
          </a:xfrm>
          <a:prstGeom prst="rect">
            <a:avLst/>
          </a:prstGeom>
          <a:noFill/>
        </p:spPr>
        <p:txBody>
          <a:bodyPr wrap="square">
            <a:spAutoFit/>
          </a:bodyPr>
          <a:lstStyle/>
          <a:p>
            <a:pPr>
              <a:lnSpc>
                <a:spcPct val="150000"/>
              </a:lnSpc>
              <a:defRPr/>
            </a:pPr>
            <a:r>
              <a:rPr lang="en-US" altLang="zh-CN" sz="2000" b="1" dirty="0" smtClean="0">
                <a:solidFill>
                  <a:srgbClr val="FF0000"/>
                </a:solidFill>
                <a:latin typeface="微软雅黑" panose="020B0503020204020204" pitchFamily="34" charset="-122"/>
                <a:ea typeface="微软雅黑" panose="020B0503020204020204" pitchFamily="34" charset="-122"/>
              </a:rPr>
              <a:t>0.5</a:t>
            </a:r>
            <a:r>
              <a:rPr lang="zh-CN" altLang="zh-CN" sz="2000" b="1" dirty="0" smtClean="0">
                <a:solidFill>
                  <a:srgbClr val="FF0000"/>
                </a:solidFill>
                <a:latin typeface="微软雅黑" panose="020B0503020204020204" pitchFamily="34" charset="-122"/>
                <a:ea typeface="微软雅黑" panose="020B0503020204020204" pitchFamily="34" charset="-122"/>
              </a:rPr>
              <a:t>　</a:t>
            </a:r>
            <a:endParaRPr lang="zh-CN" altLang="en-US" sz="2000" b="1" dirty="0">
              <a:solidFill>
                <a:srgbClr val="FF0000"/>
              </a:solidFill>
              <a:latin typeface="微软雅黑" panose="020B0503020204020204" pitchFamily="34" charset="-122"/>
              <a:ea typeface="微软雅黑" panose="020B0503020204020204" pitchFamily="34" charset="-122"/>
              <a:cs typeface="Times New Roman" pitchFamily="18" charset="0"/>
            </a:endParaRPr>
          </a:p>
        </p:txBody>
      </p:sp>
      <p:sp>
        <p:nvSpPr>
          <p:cNvPr id="8" name="TextBox 7"/>
          <p:cNvSpPr txBox="1"/>
          <p:nvPr/>
        </p:nvSpPr>
        <p:spPr>
          <a:xfrm>
            <a:off x="6233891" y="3539071"/>
            <a:ext cx="1460980" cy="553998"/>
          </a:xfrm>
          <a:prstGeom prst="rect">
            <a:avLst/>
          </a:prstGeom>
          <a:noFill/>
        </p:spPr>
        <p:txBody>
          <a:bodyPr wrap="square">
            <a:spAutoFit/>
          </a:bodyPr>
          <a:lstStyle/>
          <a:p>
            <a:pPr>
              <a:lnSpc>
                <a:spcPct val="150000"/>
              </a:lnSpc>
              <a:defRPr/>
            </a:pPr>
            <a:r>
              <a:rPr lang="en-US" altLang="zh-CN" sz="2000" b="1" dirty="0" smtClean="0">
                <a:solidFill>
                  <a:srgbClr val="FF0000"/>
                </a:solidFill>
                <a:latin typeface="微软雅黑" panose="020B0503020204020204" pitchFamily="34" charset="-122"/>
                <a:ea typeface="微软雅黑" panose="020B0503020204020204" pitchFamily="34" charset="-122"/>
              </a:rPr>
              <a:t>110</a:t>
            </a:r>
            <a:r>
              <a:rPr lang="zh-CN" altLang="zh-CN" sz="2000" b="1" dirty="0" smtClean="0">
                <a:solidFill>
                  <a:srgbClr val="FF0000"/>
                </a:solidFill>
                <a:latin typeface="微软雅黑" panose="020B0503020204020204" pitchFamily="34" charset="-122"/>
                <a:ea typeface="微软雅黑" panose="020B0503020204020204" pitchFamily="34" charset="-122"/>
              </a:rPr>
              <a:t>　</a:t>
            </a:r>
            <a:endParaRPr lang="zh-CN" altLang="en-US" sz="2000" b="1" dirty="0">
              <a:solidFill>
                <a:srgbClr val="FF0000"/>
              </a:solidFill>
              <a:latin typeface="微软雅黑" panose="020B0503020204020204" pitchFamily="34" charset="-122"/>
              <a:ea typeface="微软雅黑" panose="020B0503020204020204" pitchFamily="34" charset="-122"/>
              <a:cs typeface="Times New Roman" pitchFamily="18" charset="0"/>
            </a:endParaRPr>
          </a:p>
        </p:txBody>
      </p:sp>
      <p:sp>
        <p:nvSpPr>
          <p:cNvPr id="9" name="TextBox 8"/>
          <p:cNvSpPr txBox="1"/>
          <p:nvPr/>
        </p:nvSpPr>
        <p:spPr>
          <a:xfrm>
            <a:off x="4243459" y="3927954"/>
            <a:ext cx="1460980" cy="553998"/>
          </a:xfrm>
          <a:prstGeom prst="rect">
            <a:avLst/>
          </a:prstGeom>
          <a:noFill/>
        </p:spPr>
        <p:txBody>
          <a:bodyPr wrap="square">
            <a:spAutoFit/>
          </a:bodyPr>
          <a:lstStyle/>
          <a:p>
            <a:pPr>
              <a:lnSpc>
                <a:spcPct val="150000"/>
              </a:lnSpc>
              <a:defRPr/>
            </a:pPr>
            <a:r>
              <a:rPr lang="en-US" altLang="zh-CN" sz="2000" b="1" dirty="0" smtClean="0">
                <a:solidFill>
                  <a:srgbClr val="FF0000"/>
                </a:solidFill>
                <a:latin typeface="微软雅黑" panose="020B0503020204020204" pitchFamily="34" charset="-122"/>
                <a:ea typeface="微软雅黑" panose="020B0503020204020204" pitchFamily="34" charset="-122"/>
              </a:rPr>
              <a:t>24</a:t>
            </a:r>
            <a:r>
              <a:rPr lang="zh-CN" altLang="zh-CN" sz="2000" b="1" dirty="0" smtClean="0">
                <a:solidFill>
                  <a:srgbClr val="FF0000"/>
                </a:solidFill>
                <a:latin typeface="微软雅黑" panose="020B0503020204020204" pitchFamily="34" charset="-122"/>
                <a:ea typeface="微软雅黑" panose="020B0503020204020204" pitchFamily="34" charset="-122"/>
              </a:rPr>
              <a:t>　</a:t>
            </a:r>
            <a:endParaRPr lang="zh-CN" altLang="en-US" sz="2000" b="1" dirty="0">
              <a:solidFill>
                <a:srgbClr val="FF0000"/>
              </a:solidFill>
              <a:latin typeface="微软雅黑" panose="020B0503020204020204" pitchFamily="34" charset="-122"/>
              <a:ea typeface="微软雅黑" panose="020B0503020204020204" pitchFamily="34" charset="-122"/>
              <a:cs typeface="Times New Roman" pitchFamily="18" charset="0"/>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直接连接符 16"/>
          <p:cNvCxnSpPr/>
          <p:nvPr>
            <p:custDataLst>
              <p:tags r:id="rId1"/>
            </p:custDataLst>
          </p:nvPr>
        </p:nvCxnSpPr>
        <p:spPr>
          <a:xfrm>
            <a:off x="0" y="786039"/>
            <a:ext cx="12204000"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1785900" y="284591"/>
            <a:ext cx="1415772" cy="461665"/>
          </a:xfrm>
          <a:prstGeom prst="rect">
            <a:avLst/>
          </a:prstGeom>
        </p:spPr>
        <p:txBody>
          <a:bodyPr wrap="none">
            <a:spAutoFit/>
          </a:bodyPr>
          <a:lstStyle/>
          <a:p>
            <a:pPr eaLnBrk="1" hangingPunct="1"/>
            <a:r>
              <a:rPr lang="zh-CN" altLang="en-US" sz="2400" b="1" dirty="0" smtClean="0">
                <a:latin typeface="微软雅黑" panose="020B0503020204020204" pitchFamily="34" charset="-122"/>
                <a:ea typeface="微软雅黑" panose="020B0503020204020204" pitchFamily="34" charset="-122"/>
                <a:sym typeface="黑体" panose="02010609060101010101" pitchFamily="49" charset="-122"/>
              </a:rPr>
              <a:t>焦耳定律</a:t>
            </a:r>
          </a:p>
        </p:txBody>
      </p:sp>
      <p:sp>
        <p:nvSpPr>
          <p:cNvPr id="19" name="矩形 18"/>
          <p:cNvSpPr/>
          <p:nvPr/>
        </p:nvSpPr>
        <p:spPr>
          <a:xfrm>
            <a:off x="381403" y="223036"/>
            <a:ext cx="1261884" cy="523220"/>
          </a:xfrm>
          <a:prstGeom prst="rect">
            <a:avLst/>
          </a:prstGeom>
        </p:spPr>
        <p:txBody>
          <a:bodyPr wrap="none">
            <a:spAutoFit/>
          </a:bodyPr>
          <a:lstStyle/>
          <a:p>
            <a:r>
              <a:rPr lang="zh-CN" altLang="en-US" sz="2800" b="1" dirty="0" smtClean="0">
                <a:solidFill>
                  <a:srgbClr val="0070C0"/>
                </a:solidFill>
                <a:latin typeface="方正流行体简体" panose="03000509000000000000" pitchFamily="65" charset="-122"/>
                <a:ea typeface="方正流行体简体" panose="03000509000000000000" pitchFamily="65" charset="-122"/>
                <a:sym typeface="黑体" panose="02010609060101010101" pitchFamily="49" charset="-122"/>
              </a:rPr>
              <a:t>考点四</a:t>
            </a:r>
            <a:endParaRPr lang="zh-CN" altLang="en-US" sz="2800" dirty="0">
              <a:solidFill>
                <a:srgbClr val="0070C0"/>
              </a:solidFill>
              <a:latin typeface="方正流行体简体" panose="03000509000000000000" pitchFamily="65" charset="-122"/>
              <a:ea typeface="方正流行体简体" panose="03000509000000000000" pitchFamily="65" charset="-122"/>
            </a:endParaRPr>
          </a:p>
        </p:txBody>
      </p:sp>
      <p:sp>
        <p:nvSpPr>
          <p:cNvPr id="5" name="Rectangle 34"/>
          <p:cNvSpPr>
            <a:spLocks noChangeArrowheads="1"/>
          </p:cNvSpPr>
          <p:nvPr/>
        </p:nvSpPr>
        <p:spPr bwMode="auto">
          <a:xfrm>
            <a:off x="1472855" y="1383264"/>
            <a:ext cx="9072562" cy="5078313"/>
          </a:xfrm>
          <a:prstGeom prst="rect">
            <a:avLst/>
          </a:prstGeom>
          <a:noFill/>
          <a:ln w="9525">
            <a:noFill/>
            <a:miter lim="800000"/>
            <a:headEnd/>
            <a:tailEnd/>
          </a:ln>
          <a:effectLst/>
        </p:spPr>
        <p:txBody>
          <a:bodyPr>
            <a:spAutoFit/>
          </a:bodyPr>
          <a:lstStyle/>
          <a:p>
            <a:pPr>
              <a:lnSpc>
                <a:spcPct val="150000"/>
              </a:lnSpc>
            </a:pPr>
            <a:r>
              <a:rPr lang="en-US" altLang="zh-CN" sz="2400" b="1" dirty="0" smtClean="0">
                <a:latin typeface="微软雅黑" panose="020B0503020204020204" pitchFamily="34" charset="-122"/>
                <a:ea typeface="微软雅黑" panose="020B0503020204020204" pitchFamily="34" charset="-122"/>
              </a:rPr>
              <a:t>1</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电流的热效应：生活中，许多用电器接通电源后，都伴有</a:t>
            </a:r>
            <a:r>
              <a:rPr lang="en-US" altLang="zh-CN" sz="2400" b="1" dirty="0">
                <a:latin typeface="微软雅黑" panose="020B0503020204020204" pitchFamily="34" charset="-122"/>
                <a:ea typeface="微软雅黑" panose="020B0503020204020204" pitchFamily="34" charset="-122"/>
              </a:rPr>
              <a:t>______</a:t>
            </a:r>
            <a:r>
              <a:rPr lang="zh-CN" altLang="en-US" sz="2400" b="1" dirty="0">
                <a:latin typeface="微软雅黑" panose="020B0503020204020204" pitchFamily="34" charset="-122"/>
                <a:ea typeface="微软雅黑" panose="020B0503020204020204" pitchFamily="34" charset="-122"/>
              </a:rPr>
              <a:t>现象产生，电流通过导体时电能转化为</a:t>
            </a:r>
            <a:r>
              <a:rPr lang="en-US" altLang="zh-CN" sz="2400" b="1" dirty="0">
                <a:latin typeface="微软雅黑" panose="020B0503020204020204" pitchFamily="34" charset="-122"/>
                <a:ea typeface="微软雅黑" panose="020B0503020204020204" pitchFamily="34" charset="-122"/>
              </a:rPr>
              <a:t>_____</a:t>
            </a:r>
            <a:r>
              <a:rPr lang="zh-CN" altLang="en-US" sz="2400" b="1" dirty="0">
                <a:latin typeface="微软雅黑" panose="020B0503020204020204" pitchFamily="34" charset="-122"/>
                <a:ea typeface="微软雅黑" panose="020B0503020204020204" pitchFamily="34" charset="-122"/>
              </a:rPr>
              <a:t>能</a:t>
            </a:r>
            <a:r>
              <a:rPr lang="en-US" altLang="zh-CN" sz="2400" b="1" dirty="0">
                <a:latin typeface="微软雅黑" panose="020B0503020204020204" pitchFamily="34" charset="-122"/>
                <a:ea typeface="微软雅黑" panose="020B0503020204020204" pitchFamily="34" charset="-122"/>
              </a:rPr>
              <a:t>. </a:t>
            </a:r>
          </a:p>
          <a:p>
            <a:pPr>
              <a:lnSpc>
                <a:spcPct val="150000"/>
              </a:lnSpc>
            </a:pPr>
            <a:r>
              <a:rPr lang="en-US" altLang="zh-CN" sz="2400" b="1" dirty="0">
                <a:latin typeface="微软雅黑" panose="020B0503020204020204" pitchFamily="34" charset="-122"/>
                <a:ea typeface="微软雅黑" panose="020B0503020204020204" pitchFamily="34" charset="-122"/>
              </a:rPr>
              <a:t>2. </a:t>
            </a:r>
            <a:r>
              <a:rPr lang="zh-CN" altLang="en-US" sz="2400" b="1" dirty="0">
                <a:latin typeface="微软雅黑" panose="020B0503020204020204" pitchFamily="34" charset="-122"/>
                <a:ea typeface="微软雅黑" panose="020B0503020204020204" pitchFamily="34" charset="-122"/>
              </a:rPr>
              <a:t>电热的利用</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电热器：</a:t>
            </a:r>
          </a:p>
          <a:p>
            <a:pPr>
              <a:lnSpc>
                <a:spcPct val="150000"/>
              </a:lnSpc>
            </a:pPr>
            <a:r>
              <a:rPr lang="zh-CN" altLang="en-US" sz="2400" b="1" dirty="0">
                <a:latin typeface="微软雅黑" panose="020B0503020204020204" pitchFamily="34" charset="-122"/>
                <a:ea typeface="微软雅黑" panose="020B0503020204020204" pitchFamily="34" charset="-122"/>
              </a:rPr>
              <a:t>（</a:t>
            </a:r>
            <a:r>
              <a:rPr lang="en-US" altLang="zh-CN" sz="2400" b="1" dirty="0">
                <a:latin typeface="微软雅黑" panose="020B0503020204020204" pitchFamily="34" charset="-122"/>
                <a:ea typeface="微软雅黑" panose="020B0503020204020204" pitchFamily="34" charset="-122"/>
              </a:rPr>
              <a:t>1</a:t>
            </a:r>
            <a:r>
              <a:rPr lang="zh-CN" altLang="en-US" sz="2400" b="1" dirty="0">
                <a:latin typeface="微软雅黑" panose="020B0503020204020204" pitchFamily="34" charset="-122"/>
                <a:ea typeface="微软雅黑" panose="020B0503020204020204" pitchFamily="34" charset="-122"/>
              </a:rPr>
              <a:t>）原理：电流的</a:t>
            </a:r>
            <a:r>
              <a:rPr lang="en-US" altLang="zh-CN" sz="2400" b="1" dirty="0" smtClean="0">
                <a:latin typeface="微软雅黑" panose="020B0503020204020204" pitchFamily="34" charset="-122"/>
                <a:ea typeface="微软雅黑" panose="020B0503020204020204" pitchFamily="34" charset="-122"/>
              </a:rPr>
              <a:t>_______</a:t>
            </a:r>
            <a:r>
              <a:rPr lang="zh-CN" altLang="en-US" sz="2400" b="1" dirty="0">
                <a:latin typeface="微软雅黑" panose="020B0503020204020204" pitchFamily="34" charset="-122"/>
                <a:ea typeface="微软雅黑" panose="020B0503020204020204" pitchFamily="34" charset="-122"/>
              </a:rPr>
              <a:t>效应</a:t>
            </a:r>
            <a:r>
              <a:rPr lang="en-US" altLang="zh-CN" sz="2400" b="1" dirty="0">
                <a:latin typeface="微软雅黑" panose="020B0503020204020204" pitchFamily="34" charset="-122"/>
                <a:ea typeface="微软雅黑" panose="020B0503020204020204" pitchFamily="34" charset="-122"/>
              </a:rPr>
              <a:t>. </a:t>
            </a:r>
          </a:p>
          <a:p>
            <a:pPr>
              <a:lnSpc>
                <a:spcPct val="150000"/>
              </a:lnSpc>
            </a:pPr>
            <a:r>
              <a:rPr lang="zh-CN" altLang="en-US" sz="2400" b="1" dirty="0">
                <a:latin typeface="微软雅黑" panose="020B0503020204020204" pitchFamily="34" charset="-122"/>
                <a:ea typeface="微软雅黑" panose="020B0503020204020204" pitchFamily="34" charset="-122"/>
              </a:rPr>
              <a:t>（</a:t>
            </a:r>
            <a:r>
              <a:rPr lang="en-US" altLang="zh-CN" sz="2400" b="1" dirty="0">
                <a:latin typeface="微软雅黑" panose="020B0503020204020204" pitchFamily="34" charset="-122"/>
                <a:ea typeface="微软雅黑" panose="020B0503020204020204" pitchFamily="34" charset="-122"/>
              </a:rPr>
              <a:t>2</a:t>
            </a:r>
            <a:r>
              <a:rPr lang="zh-CN" altLang="en-US" sz="2400" b="1" dirty="0">
                <a:latin typeface="微软雅黑" panose="020B0503020204020204" pitchFamily="34" charset="-122"/>
                <a:ea typeface="微软雅黑" panose="020B0503020204020204" pitchFamily="34" charset="-122"/>
              </a:rPr>
              <a:t>）主要组成部分：</a:t>
            </a:r>
            <a:r>
              <a:rPr lang="en-US" altLang="zh-CN" sz="2400" b="1" dirty="0">
                <a:latin typeface="微软雅黑" panose="020B0503020204020204" pitchFamily="34" charset="-122"/>
                <a:ea typeface="微软雅黑" panose="020B0503020204020204" pitchFamily="34" charset="-122"/>
              </a:rPr>
              <a:t>__________. </a:t>
            </a:r>
          </a:p>
          <a:p>
            <a:pPr>
              <a:lnSpc>
                <a:spcPct val="150000"/>
              </a:lnSpc>
            </a:pPr>
            <a:r>
              <a:rPr lang="en-US" altLang="zh-CN" sz="2400" b="1" dirty="0">
                <a:latin typeface="微软雅黑" panose="020B0503020204020204" pitchFamily="34" charset="-122"/>
                <a:ea typeface="微软雅黑" panose="020B0503020204020204" pitchFamily="34" charset="-122"/>
              </a:rPr>
              <a:t>3. </a:t>
            </a:r>
            <a:r>
              <a:rPr lang="zh-CN" altLang="en-US" sz="2400" b="1" dirty="0">
                <a:latin typeface="微软雅黑" panose="020B0503020204020204" pitchFamily="34" charset="-122"/>
                <a:ea typeface="微软雅黑" panose="020B0503020204020204" pitchFamily="34" charset="-122"/>
              </a:rPr>
              <a:t>电热的危害及防止：</a:t>
            </a:r>
          </a:p>
          <a:p>
            <a:pPr>
              <a:lnSpc>
                <a:spcPct val="150000"/>
              </a:lnSpc>
            </a:pPr>
            <a:r>
              <a:rPr lang="zh-CN" altLang="en-US" sz="2400" b="1" dirty="0">
                <a:latin typeface="微软雅黑" panose="020B0503020204020204" pitchFamily="34" charset="-122"/>
                <a:ea typeface="微软雅黑" panose="020B0503020204020204" pitchFamily="34" charset="-122"/>
              </a:rPr>
              <a:t>（</a:t>
            </a:r>
            <a:r>
              <a:rPr lang="en-US" altLang="zh-CN" sz="2400" b="1" dirty="0">
                <a:latin typeface="微软雅黑" panose="020B0503020204020204" pitchFamily="34" charset="-122"/>
                <a:ea typeface="微软雅黑" panose="020B0503020204020204" pitchFamily="34" charset="-122"/>
              </a:rPr>
              <a:t>1</a:t>
            </a:r>
            <a:r>
              <a:rPr lang="zh-CN" altLang="en-US" sz="2400" b="1" dirty="0">
                <a:latin typeface="微软雅黑" panose="020B0503020204020204" pitchFamily="34" charset="-122"/>
                <a:ea typeface="微软雅黑" panose="020B0503020204020204" pitchFamily="34" charset="-122"/>
              </a:rPr>
              <a:t>）危害：烧坏用电器；加速绝缘材料的老化；造成输送电能过程中电能损失等</a:t>
            </a:r>
            <a:r>
              <a:rPr lang="en-US" altLang="zh-CN" sz="2400" b="1" dirty="0">
                <a:latin typeface="微软雅黑" panose="020B0503020204020204" pitchFamily="34" charset="-122"/>
                <a:ea typeface="微软雅黑" panose="020B0503020204020204" pitchFamily="34" charset="-122"/>
              </a:rPr>
              <a:t>. </a:t>
            </a:r>
          </a:p>
          <a:p>
            <a:pPr>
              <a:lnSpc>
                <a:spcPct val="150000"/>
              </a:lnSpc>
            </a:pPr>
            <a:r>
              <a:rPr lang="zh-CN" altLang="en-US" sz="2400" b="1" dirty="0">
                <a:latin typeface="微软雅黑" panose="020B0503020204020204" pitchFamily="34" charset="-122"/>
                <a:ea typeface="微软雅黑" panose="020B0503020204020204" pitchFamily="34" charset="-122"/>
              </a:rPr>
              <a:t>（</a:t>
            </a:r>
            <a:r>
              <a:rPr lang="en-US" altLang="zh-CN" sz="2400" b="1" dirty="0">
                <a:latin typeface="微软雅黑" panose="020B0503020204020204" pitchFamily="34" charset="-122"/>
                <a:ea typeface="微软雅黑" panose="020B0503020204020204" pitchFamily="34" charset="-122"/>
              </a:rPr>
              <a:t>2</a:t>
            </a:r>
            <a:r>
              <a:rPr lang="zh-CN" altLang="en-US" sz="2400" b="1" dirty="0">
                <a:latin typeface="微软雅黑" panose="020B0503020204020204" pitchFamily="34" charset="-122"/>
                <a:ea typeface="微软雅黑" panose="020B0503020204020204" pitchFamily="34" charset="-122"/>
              </a:rPr>
              <a:t>）防止电热的危害：安装散热片；安装</a:t>
            </a:r>
            <a:r>
              <a:rPr lang="en-US" altLang="zh-CN" sz="2400" b="1" dirty="0">
                <a:latin typeface="微软雅黑" panose="020B0503020204020204" pitchFamily="34" charset="-122"/>
                <a:ea typeface="微软雅黑" panose="020B0503020204020204" pitchFamily="34" charset="-122"/>
              </a:rPr>
              <a:t>__________</a:t>
            </a:r>
            <a:r>
              <a:rPr lang="zh-CN" altLang="en-US" sz="2400" b="1" dirty="0">
                <a:latin typeface="微软雅黑" panose="020B0503020204020204" pitchFamily="34" charset="-122"/>
                <a:ea typeface="微软雅黑" panose="020B0503020204020204" pitchFamily="34" charset="-122"/>
              </a:rPr>
              <a:t>等</a:t>
            </a:r>
            <a:r>
              <a:rPr lang="en-US" altLang="zh-CN" sz="2400" b="1" dirty="0">
                <a:latin typeface="微软雅黑" panose="020B0503020204020204" pitchFamily="34" charset="-122"/>
                <a:ea typeface="微软雅黑" panose="020B0503020204020204" pitchFamily="34" charset="-122"/>
              </a:rPr>
              <a:t>. </a:t>
            </a:r>
          </a:p>
        </p:txBody>
      </p:sp>
      <p:sp>
        <p:nvSpPr>
          <p:cNvPr id="6" name="Rectangle 35"/>
          <p:cNvSpPr>
            <a:spLocks noChangeArrowheads="1"/>
          </p:cNvSpPr>
          <p:nvPr/>
        </p:nvSpPr>
        <p:spPr bwMode="auto">
          <a:xfrm>
            <a:off x="9660305" y="1383264"/>
            <a:ext cx="494046" cy="461665"/>
          </a:xfrm>
          <a:prstGeom prst="rect">
            <a:avLst/>
          </a:prstGeom>
          <a:noFill/>
          <a:ln w="9525">
            <a:noFill/>
            <a:miter lim="800000"/>
            <a:headEnd/>
            <a:tailEnd/>
          </a:ln>
          <a:effectLst/>
        </p:spPr>
        <p:txBody>
          <a:bodyPr wrap="none">
            <a:spAutoFit/>
          </a:bodyPr>
          <a:lstStyle/>
          <a:p>
            <a:r>
              <a:rPr lang="zh-CN" altLang="en-US" sz="2400" b="1" dirty="0">
                <a:solidFill>
                  <a:srgbClr val="FF0000"/>
                </a:solidFill>
                <a:ea typeface="微软雅黑" panose="020B0503020204020204" pitchFamily="34" charset="-122"/>
              </a:rPr>
              <a:t>热</a:t>
            </a:r>
          </a:p>
        </p:txBody>
      </p:sp>
      <p:sp>
        <p:nvSpPr>
          <p:cNvPr id="7" name="Rectangle 36"/>
          <p:cNvSpPr>
            <a:spLocks noChangeArrowheads="1"/>
          </p:cNvSpPr>
          <p:nvPr/>
        </p:nvSpPr>
        <p:spPr bwMode="auto">
          <a:xfrm>
            <a:off x="6879961" y="1982829"/>
            <a:ext cx="494046" cy="461665"/>
          </a:xfrm>
          <a:prstGeom prst="rect">
            <a:avLst/>
          </a:prstGeom>
          <a:noFill/>
          <a:ln w="9525">
            <a:noFill/>
            <a:miter lim="800000"/>
            <a:headEnd/>
            <a:tailEnd/>
          </a:ln>
          <a:effectLst/>
        </p:spPr>
        <p:txBody>
          <a:bodyPr wrap="none">
            <a:spAutoFit/>
          </a:bodyPr>
          <a:lstStyle/>
          <a:p>
            <a:r>
              <a:rPr lang="zh-CN" altLang="en-US" sz="2400" b="1" dirty="0">
                <a:solidFill>
                  <a:srgbClr val="FF0000"/>
                </a:solidFill>
                <a:ea typeface="微软雅黑" panose="020B0503020204020204" pitchFamily="34" charset="-122"/>
              </a:rPr>
              <a:t>内</a:t>
            </a:r>
          </a:p>
        </p:txBody>
      </p:sp>
      <p:sp>
        <p:nvSpPr>
          <p:cNvPr id="8" name="Rectangle 37"/>
          <p:cNvSpPr>
            <a:spLocks noChangeArrowheads="1"/>
          </p:cNvSpPr>
          <p:nvPr/>
        </p:nvSpPr>
        <p:spPr bwMode="auto">
          <a:xfrm>
            <a:off x="4433956" y="3088122"/>
            <a:ext cx="494046" cy="461665"/>
          </a:xfrm>
          <a:prstGeom prst="rect">
            <a:avLst/>
          </a:prstGeom>
          <a:noFill/>
          <a:ln w="9525">
            <a:noFill/>
            <a:miter lim="800000"/>
            <a:headEnd/>
            <a:tailEnd/>
          </a:ln>
          <a:effectLst/>
        </p:spPr>
        <p:txBody>
          <a:bodyPr wrap="none">
            <a:spAutoFit/>
          </a:bodyPr>
          <a:lstStyle/>
          <a:p>
            <a:r>
              <a:rPr lang="zh-CN" altLang="en-US" sz="2400" b="1" dirty="0">
                <a:solidFill>
                  <a:srgbClr val="FF0000"/>
                </a:solidFill>
                <a:ea typeface="微软雅黑" panose="020B0503020204020204" pitchFamily="34" charset="-122"/>
              </a:rPr>
              <a:t>热</a:t>
            </a:r>
          </a:p>
        </p:txBody>
      </p:sp>
      <p:sp>
        <p:nvSpPr>
          <p:cNvPr id="9" name="Rectangle 38"/>
          <p:cNvSpPr>
            <a:spLocks noChangeArrowheads="1"/>
          </p:cNvSpPr>
          <p:nvPr/>
        </p:nvSpPr>
        <p:spPr bwMode="auto">
          <a:xfrm>
            <a:off x="4770092" y="3685346"/>
            <a:ext cx="1112805" cy="461665"/>
          </a:xfrm>
          <a:prstGeom prst="rect">
            <a:avLst/>
          </a:prstGeom>
          <a:noFill/>
          <a:ln w="9525">
            <a:noFill/>
            <a:miter lim="800000"/>
            <a:headEnd/>
            <a:tailEnd/>
          </a:ln>
          <a:effectLst/>
        </p:spPr>
        <p:txBody>
          <a:bodyPr wrap="none">
            <a:spAutoFit/>
          </a:bodyPr>
          <a:lstStyle/>
          <a:p>
            <a:r>
              <a:rPr lang="zh-CN" altLang="en-US" sz="2400" b="1" dirty="0">
                <a:solidFill>
                  <a:srgbClr val="FF0000"/>
                </a:solidFill>
                <a:ea typeface="微软雅黑" panose="020B0503020204020204" pitchFamily="34" charset="-122"/>
              </a:rPr>
              <a:t>发热体</a:t>
            </a:r>
          </a:p>
        </p:txBody>
      </p:sp>
      <p:sp>
        <p:nvSpPr>
          <p:cNvPr id="10" name="Rectangle 39"/>
          <p:cNvSpPr>
            <a:spLocks noChangeArrowheads="1"/>
          </p:cNvSpPr>
          <p:nvPr/>
        </p:nvSpPr>
        <p:spPr bwMode="auto">
          <a:xfrm>
            <a:off x="7279413" y="5857567"/>
            <a:ext cx="1422184" cy="461665"/>
          </a:xfrm>
          <a:prstGeom prst="rect">
            <a:avLst/>
          </a:prstGeom>
          <a:noFill/>
          <a:ln w="9525">
            <a:noFill/>
            <a:miter lim="800000"/>
            <a:headEnd/>
            <a:tailEnd/>
          </a:ln>
          <a:effectLst/>
        </p:spPr>
        <p:txBody>
          <a:bodyPr wrap="none">
            <a:spAutoFit/>
          </a:bodyPr>
          <a:lstStyle/>
          <a:p>
            <a:r>
              <a:rPr lang="zh-CN" altLang="en-US" sz="2400" b="1" dirty="0">
                <a:solidFill>
                  <a:srgbClr val="FF0000"/>
                </a:solidFill>
                <a:ea typeface="微软雅黑" panose="020B0503020204020204" pitchFamily="34" charset="-122"/>
              </a:rPr>
              <a:t>散热风扇</a:t>
            </a:r>
          </a:p>
        </p:txBody>
      </p:sp>
      <p:sp>
        <p:nvSpPr>
          <p:cNvPr id="11" name="矩形 10"/>
          <p:cNvSpPr/>
          <p:nvPr/>
        </p:nvSpPr>
        <p:spPr>
          <a:xfrm>
            <a:off x="1748151" y="908638"/>
            <a:ext cx="2098291" cy="461665"/>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p>
            <a:r>
              <a:rPr lang="zh-CN" altLang="en-US" sz="2400" b="1" dirty="0" smtClean="0">
                <a:solidFill>
                  <a:srgbClr val="FF0000"/>
                </a:solidFill>
                <a:ea typeface="微软雅黑" panose="020B0503020204020204" pitchFamily="34" charset="-122"/>
              </a:rPr>
              <a:t>电流的热效应</a:t>
            </a:r>
            <a:endParaRPr lang="zh-CN" altLang="en-US" sz="2400" b="1" dirty="0">
              <a:solidFill>
                <a:srgbClr val="FF0000"/>
              </a:solidFill>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直接连接符 16"/>
          <p:cNvCxnSpPr/>
          <p:nvPr>
            <p:custDataLst>
              <p:tags r:id="rId1"/>
            </p:custDataLst>
          </p:nvPr>
        </p:nvCxnSpPr>
        <p:spPr>
          <a:xfrm>
            <a:off x="0" y="786039"/>
            <a:ext cx="12204000"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1785900" y="284591"/>
            <a:ext cx="1415772" cy="461665"/>
          </a:xfrm>
          <a:prstGeom prst="rect">
            <a:avLst/>
          </a:prstGeom>
        </p:spPr>
        <p:txBody>
          <a:bodyPr wrap="none">
            <a:spAutoFit/>
          </a:bodyPr>
          <a:lstStyle/>
          <a:p>
            <a:pPr eaLnBrk="1" hangingPunct="1"/>
            <a:r>
              <a:rPr lang="zh-CN" altLang="en-US" sz="2400" b="1" dirty="0" smtClean="0">
                <a:latin typeface="微软雅黑" panose="020B0503020204020204" pitchFamily="34" charset="-122"/>
                <a:ea typeface="微软雅黑" panose="020B0503020204020204" pitchFamily="34" charset="-122"/>
                <a:sym typeface="黑体" panose="02010609060101010101" pitchFamily="49" charset="-122"/>
              </a:rPr>
              <a:t>焦耳定律</a:t>
            </a:r>
          </a:p>
        </p:txBody>
      </p:sp>
      <p:sp>
        <p:nvSpPr>
          <p:cNvPr id="19" name="矩形 18"/>
          <p:cNvSpPr/>
          <p:nvPr/>
        </p:nvSpPr>
        <p:spPr>
          <a:xfrm>
            <a:off x="381403" y="223036"/>
            <a:ext cx="1261884" cy="523220"/>
          </a:xfrm>
          <a:prstGeom prst="rect">
            <a:avLst/>
          </a:prstGeom>
        </p:spPr>
        <p:txBody>
          <a:bodyPr wrap="none">
            <a:spAutoFit/>
          </a:bodyPr>
          <a:lstStyle/>
          <a:p>
            <a:r>
              <a:rPr lang="zh-CN" altLang="en-US" sz="2800" b="1" dirty="0" smtClean="0">
                <a:solidFill>
                  <a:srgbClr val="0070C0"/>
                </a:solidFill>
                <a:latin typeface="方正流行体简体" panose="03000509000000000000" pitchFamily="65" charset="-122"/>
                <a:ea typeface="方正流行体简体" panose="03000509000000000000" pitchFamily="65" charset="-122"/>
                <a:sym typeface="黑体" panose="02010609060101010101" pitchFamily="49" charset="-122"/>
              </a:rPr>
              <a:t>考点四</a:t>
            </a:r>
            <a:endParaRPr lang="zh-CN" altLang="en-US" sz="2800" dirty="0">
              <a:solidFill>
                <a:srgbClr val="0070C0"/>
              </a:solidFill>
              <a:latin typeface="方正流行体简体" panose="03000509000000000000" pitchFamily="65" charset="-122"/>
              <a:ea typeface="方正流行体简体" panose="03000509000000000000" pitchFamily="65" charset="-122"/>
            </a:endParaRPr>
          </a:p>
        </p:txBody>
      </p:sp>
      <p:sp>
        <p:nvSpPr>
          <p:cNvPr id="5" name="Rectangle 4"/>
          <p:cNvSpPr>
            <a:spLocks noChangeArrowheads="1"/>
          </p:cNvSpPr>
          <p:nvPr/>
        </p:nvSpPr>
        <p:spPr bwMode="auto">
          <a:xfrm>
            <a:off x="1162684" y="1657370"/>
            <a:ext cx="10335631" cy="2012859"/>
          </a:xfrm>
          <a:prstGeom prst="rect">
            <a:avLst/>
          </a:prstGeom>
          <a:noFill/>
          <a:ln w="9525">
            <a:noFill/>
            <a:miter lim="800000"/>
            <a:headEnd/>
            <a:tailEnd/>
          </a:ln>
          <a:effectLst/>
        </p:spPr>
        <p:txBody>
          <a:bodyPr wrap="square">
            <a:spAutoFit/>
          </a:bodyPr>
          <a:lstStyle/>
          <a:p>
            <a:pPr>
              <a:lnSpc>
                <a:spcPct val="130000"/>
              </a:lnSpc>
            </a:pPr>
            <a:r>
              <a:rPr lang="en-US" altLang="zh-CN" sz="2400" b="1" dirty="0" smtClean="0">
                <a:latin typeface="微软雅黑" panose="020B0503020204020204" pitchFamily="34" charset="-122"/>
                <a:ea typeface="微软雅黑" panose="020B0503020204020204" pitchFamily="34" charset="-122"/>
              </a:rPr>
              <a:t>1</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探究：电流通过导体产生的热量与哪些因素有关</a:t>
            </a:r>
            <a:r>
              <a:rPr lang="en-US" altLang="zh-CN" sz="2400" b="1" dirty="0">
                <a:latin typeface="微软雅黑" panose="020B0503020204020204" pitchFamily="34" charset="-122"/>
                <a:ea typeface="微软雅黑" panose="020B0503020204020204" pitchFamily="34" charset="-122"/>
              </a:rPr>
              <a:t>.</a:t>
            </a:r>
          </a:p>
          <a:p>
            <a:pPr>
              <a:lnSpc>
                <a:spcPct val="130000"/>
              </a:lnSpc>
            </a:pPr>
            <a:r>
              <a:rPr lang="zh-CN" altLang="en-US" sz="2400" b="1" dirty="0">
                <a:latin typeface="微软雅黑" panose="020B0503020204020204" pitchFamily="34" charset="-122"/>
                <a:ea typeface="微软雅黑" panose="020B0503020204020204" pitchFamily="34" charset="-122"/>
              </a:rPr>
              <a:t>（</a:t>
            </a:r>
            <a:r>
              <a:rPr lang="en-US" altLang="zh-CN" sz="2400" b="1" dirty="0">
                <a:latin typeface="微软雅黑" panose="020B0503020204020204" pitchFamily="34" charset="-122"/>
                <a:ea typeface="微软雅黑" panose="020B0503020204020204" pitchFamily="34" charset="-122"/>
              </a:rPr>
              <a:t>1</a:t>
            </a:r>
            <a:r>
              <a:rPr lang="zh-CN" altLang="en-US" sz="2400" b="1" dirty="0">
                <a:latin typeface="微软雅黑" panose="020B0503020204020204" pitchFamily="34" charset="-122"/>
                <a:ea typeface="微软雅黑" panose="020B0503020204020204" pitchFamily="34" charset="-122"/>
              </a:rPr>
              <a:t>）实验原理：①通过温度计示数</a:t>
            </a:r>
            <a:r>
              <a:rPr lang="en-US" altLang="zh-CN" sz="2400" b="1" dirty="0">
                <a:latin typeface="微软雅黑" panose="020B0503020204020204" pitchFamily="34" charset="-122"/>
                <a:ea typeface="微软雅黑" panose="020B0503020204020204" pitchFamily="34" charset="-122"/>
              </a:rPr>
              <a:t>______________</a:t>
            </a:r>
            <a:r>
              <a:rPr lang="zh-CN" altLang="en-US" sz="2400" b="1" dirty="0">
                <a:latin typeface="微软雅黑" panose="020B0503020204020204" pitchFamily="34" charset="-122"/>
                <a:ea typeface="微软雅黑" panose="020B0503020204020204" pitchFamily="34" charset="-122"/>
              </a:rPr>
              <a:t>来显示产生热量的多少</a:t>
            </a:r>
            <a:r>
              <a:rPr lang="en-US" altLang="zh-CN" sz="2400" b="1" dirty="0">
                <a:latin typeface="微软雅黑" panose="020B0503020204020204" pitchFamily="34" charset="-122"/>
                <a:ea typeface="微软雅黑" panose="020B0503020204020204" pitchFamily="34" charset="-122"/>
              </a:rPr>
              <a:t>.</a:t>
            </a:r>
          </a:p>
          <a:p>
            <a:pPr>
              <a:lnSpc>
                <a:spcPct val="130000"/>
              </a:lnSpc>
            </a:pPr>
            <a:r>
              <a:rPr lang="en-US" altLang="zh-CN" sz="2400" b="1" dirty="0">
                <a:latin typeface="微软雅黑" panose="020B0503020204020204" pitchFamily="34" charset="-122"/>
                <a:ea typeface="微软雅黑" panose="020B0503020204020204" pitchFamily="34" charset="-122"/>
              </a:rPr>
              <a:t>②</a:t>
            </a:r>
            <a:r>
              <a:rPr lang="zh-CN" altLang="en-US" sz="2400" b="1" dirty="0">
                <a:latin typeface="微软雅黑" panose="020B0503020204020204" pitchFamily="34" charset="-122"/>
                <a:ea typeface="微软雅黑" panose="020B0503020204020204" pitchFamily="34" charset="-122"/>
              </a:rPr>
              <a:t>使用煤油的原因：煤油比热容</a:t>
            </a:r>
            <a:r>
              <a:rPr lang="en-US" altLang="zh-CN" sz="2400" b="1" dirty="0">
                <a:latin typeface="微软雅黑" panose="020B0503020204020204" pitchFamily="34" charset="-122"/>
                <a:ea typeface="微软雅黑" panose="020B0503020204020204" pitchFamily="34" charset="-122"/>
              </a:rPr>
              <a:t>__________</a:t>
            </a:r>
            <a:r>
              <a:rPr lang="zh-CN" altLang="en-US" sz="2400" b="1" dirty="0" smtClean="0">
                <a:latin typeface="微软雅黑" panose="020B0503020204020204" pitchFamily="34" charset="-122"/>
                <a:ea typeface="微软雅黑" panose="020B0503020204020204" pitchFamily="34" charset="-122"/>
              </a:rPr>
              <a:t>，</a:t>
            </a:r>
            <a:endParaRPr lang="en-US" altLang="zh-CN" sz="2400" b="1" dirty="0" smtClean="0">
              <a:latin typeface="微软雅黑" panose="020B0503020204020204" pitchFamily="34" charset="-122"/>
              <a:ea typeface="微软雅黑" panose="020B0503020204020204" pitchFamily="34" charset="-122"/>
            </a:endParaRPr>
          </a:p>
          <a:p>
            <a:pPr>
              <a:lnSpc>
                <a:spcPct val="130000"/>
              </a:lnSpc>
            </a:pPr>
            <a:r>
              <a:rPr lang="zh-CN" altLang="en-US" sz="2400" b="1" dirty="0" smtClean="0">
                <a:latin typeface="微软雅黑" panose="020B0503020204020204" pitchFamily="34" charset="-122"/>
                <a:ea typeface="微软雅黑" panose="020B0503020204020204" pitchFamily="34" charset="-122"/>
              </a:rPr>
              <a:t>吸</a:t>
            </a:r>
            <a:r>
              <a:rPr lang="zh-CN" altLang="en-US" sz="2400" b="1" dirty="0">
                <a:latin typeface="微软雅黑" panose="020B0503020204020204" pitchFamily="34" charset="-122"/>
                <a:ea typeface="微软雅黑" panose="020B0503020204020204" pitchFamily="34" charset="-122"/>
              </a:rPr>
              <a:t>收相同热量时温度升高得</a:t>
            </a:r>
            <a:r>
              <a:rPr lang="en-US" altLang="zh-CN" sz="2400" b="1" dirty="0" smtClean="0">
                <a:latin typeface="微软雅黑" panose="020B0503020204020204" pitchFamily="34" charset="-122"/>
                <a:ea typeface="微软雅黑" panose="020B0503020204020204" pitchFamily="34" charset="-122"/>
              </a:rPr>
              <a:t>______</a:t>
            </a:r>
            <a:r>
              <a:rPr lang="zh-CN" altLang="en-US" sz="2400" b="1" dirty="0" smtClean="0">
                <a:latin typeface="微软雅黑" panose="020B0503020204020204" pitchFamily="34" charset="-122"/>
                <a:ea typeface="微软雅黑" panose="020B0503020204020204" pitchFamily="34" charset="-122"/>
              </a:rPr>
              <a:t>，现</a:t>
            </a:r>
            <a:r>
              <a:rPr lang="zh-CN" altLang="en-US" sz="2400" b="1" dirty="0">
                <a:latin typeface="微软雅黑" panose="020B0503020204020204" pitchFamily="34" charset="-122"/>
                <a:ea typeface="微软雅黑" panose="020B0503020204020204" pitchFamily="34" charset="-122"/>
              </a:rPr>
              <a:t>象明显</a:t>
            </a:r>
            <a:r>
              <a:rPr lang="zh-CN" altLang="en-US" sz="2400" b="1" dirty="0" smtClean="0">
                <a:latin typeface="微软雅黑" panose="020B0503020204020204" pitchFamily="34" charset="-122"/>
                <a:ea typeface="微软雅黑" panose="020B0503020204020204" pitchFamily="34" charset="-122"/>
              </a:rPr>
              <a:t>；煤油</a:t>
            </a:r>
            <a:r>
              <a:rPr lang="zh-CN" altLang="en-US" sz="2400" b="1" dirty="0">
                <a:latin typeface="微软雅黑" panose="020B0503020204020204" pitchFamily="34" charset="-122"/>
                <a:ea typeface="微软雅黑" panose="020B0503020204020204" pitchFamily="34" charset="-122"/>
              </a:rPr>
              <a:t>是</a:t>
            </a:r>
            <a:r>
              <a:rPr lang="en-US" altLang="zh-CN" sz="2400" b="1" dirty="0">
                <a:latin typeface="微软雅黑" panose="020B0503020204020204" pitchFamily="34" charset="-122"/>
                <a:ea typeface="微软雅黑" panose="020B0503020204020204" pitchFamily="34" charset="-122"/>
              </a:rPr>
              <a:t>__________</a:t>
            </a:r>
            <a:r>
              <a:rPr lang="zh-CN" altLang="en-US" sz="2400" b="1" dirty="0" smtClean="0">
                <a:latin typeface="微软雅黑" panose="020B0503020204020204" pitchFamily="34" charset="-122"/>
                <a:ea typeface="微软雅黑" panose="020B0503020204020204" pitchFamily="34" charset="-122"/>
              </a:rPr>
              <a:t>，不</a:t>
            </a:r>
            <a:r>
              <a:rPr lang="zh-CN" altLang="en-US" sz="2400" b="1" dirty="0">
                <a:latin typeface="微软雅黑" panose="020B0503020204020204" pitchFamily="34" charset="-122"/>
                <a:ea typeface="微软雅黑" panose="020B0503020204020204" pitchFamily="34" charset="-122"/>
              </a:rPr>
              <a:t>导电</a:t>
            </a:r>
            <a:r>
              <a:rPr lang="en-US" altLang="zh-CN" sz="2400" b="1" dirty="0">
                <a:latin typeface="微软雅黑" panose="020B0503020204020204" pitchFamily="34" charset="-122"/>
                <a:ea typeface="微软雅黑" panose="020B0503020204020204" pitchFamily="34" charset="-122"/>
              </a:rPr>
              <a:t>. </a:t>
            </a:r>
          </a:p>
        </p:txBody>
      </p:sp>
      <p:sp>
        <p:nvSpPr>
          <p:cNvPr id="7" name="Rectangle 6"/>
          <p:cNvSpPr>
            <a:spLocks noChangeArrowheads="1"/>
          </p:cNvSpPr>
          <p:nvPr/>
        </p:nvSpPr>
        <p:spPr bwMode="auto">
          <a:xfrm>
            <a:off x="6138458" y="2202135"/>
            <a:ext cx="1731564" cy="461665"/>
          </a:xfrm>
          <a:prstGeom prst="rect">
            <a:avLst/>
          </a:prstGeom>
          <a:noFill/>
          <a:ln w="9525">
            <a:noFill/>
            <a:miter lim="800000"/>
            <a:headEnd/>
            <a:tailEnd/>
          </a:ln>
          <a:effectLst/>
        </p:spPr>
        <p:txBody>
          <a:bodyPr wrap="none">
            <a:spAutoFit/>
          </a:bodyPr>
          <a:lstStyle/>
          <a:p>
            <a:r>
              <a:rPr lang="zh-CN" altLang="en-US" sz="2400" b="1" dirty="0">
                <a:solidFill>
                  <a:srgbClr val="FF0000"/>
                </a:solidFill>
                <a:ea typeface="微软雅黑" panose="020B0503020204020204" pitchFamily="34" charset="-122"/>
              </a:rPr>
              <a:t>升高的多少</a:t>
            </a:r>
          </a:p>
        </p:txBody>
      </p:sp>
      <p:sp>
        <p:nvSpPr>
          <p:cNvPr id="8" name="Rectangle 7"/>
          <p:cNvSpPr>
            <a:spLocks noChangeArrowheads="1"/>
          </p:cNvSpPr>
          <p:nvPr/>
        </p:nvSpPr>
        <p:spPr bwMode="auto">
          <a:xfrm>
            <a:off x="5836454" y="2677220"/>
            <a:ext cx="494046" cy="461665"/>
          </a:xfrm>
          <a:prstGeom prst="rect">
            <a:avLst/>
          </a:prstGeom>
          <a:noFill/>
          <a:ln w="9525">
            <a:noFill/>
            <a:miter lim="800000"/>
            <a:headEnd/>
            <a:tailEnd/>
          </a:ln>
          <a:effectLst/>
        </p:spPr>
        <p:txBody>
          <a:bodyPr wrap="none">
            <a:spAutoFit/>
          </a:bodyPr>
          <a:lstStyle/>
          <a:p>
            <a:r>
              <a:rPr lang="zh-CN" altLang="en-US" sz="2400" b="1" dirty="0">
                <a:solidFill>
                  <a:srgbClr val="FF0000"/>
                </a:solidFill>
                <a:ea typeface="微软雅黑" panose="020B0503020204020204" pitchFamily="34" charset="-122"/>
              </a:rPr>
              <a:t>小</a:t>
            </a:r>
          </a:p>
        </p:txBody>
      </p:sp>
      <p:sp>
        <p:nvSpPr>
          <p:cNvPr id="9" name="Rectangle 8"/>
          <p:cNvSpPr>
            <a:spLocks noChangeArrowheads="1"/>
          </p:cNvSpPr>
          <p:nvPr/>
        </p:nvSpPr>
        <p:spPr bwMode="auto">
          <a:xfrm>
            <a:off x="5244453" y="3118314"/>
            <a:ext cx="494046" cy="461665"/>
          </a:xfrm>
          <a:prstGeom prst="rect">
            <a:avLst/>
          </a:prstGeom>
          <a:noFill/>
          <a:ln w="9525">
            <a:noFill/>
            <a:miter lim="800000"/>
            <a:headEnd/>
            <a:tailEnd/>
          </a:ln>
          <a:effectLst/>
        </p:spPr>
        <p:txBody>
          <a:bodyPr wrap="none">
            <a:spAutoFit/>
          </a:bodyPr>
          <a:lstStyle/>
          <a:p>
            <a:r>
              <a:rPr lang="zh-CN" altLang="en-US" sz="2400" b="1" dirty="0">
                <a:solidFill>
                  <a:srgbClr val="FF0000"/>
                </a:solidFill>
                <a:ea typeface="微软雅黑" panose="020B0503020204020204" pitchFamily="34" charset="-122"/>
              </a:rPr>
              <a:t>多</a:t>
            </a:r>
          </a:p>
        </p:txBody>
      </p:sp>
      <p:sp>
        <p:nvSpPr>
          <p:cNvPr id="10" name="Rectangle 9"/>
          <p:cNvSpPr>
            <a:spLocks noChangeArrowheads="1"/>
          </p:cNvSpPr>
          <p:nvPr/>
        </p:nvSpPr>
        <p:spPr bwMode="auto">
          <a:xfrm>
            <a:off x="8707462" y="3118313"/>
            <a:ext cx="1112805" cy="461665"/>
          </a:xfrm>
          <a:prstGeom prst="rect">
            <a:avLst/>
          </a:prstGeom>
          <a:noFill/>
          <a:ln w="9525">
            <a:noFill/>
            <a:miter lim="800000"/>
            <a:headEnd/>
            <a:tailEnd/>
          </a:ln>
          <a:effectLst/>
        </p:spPr>
        <p:txBody>
          <a:bodyPr wrap="none">
            <a:spAutoFit/>
          </a:bodyPr>
          <a:lstStyle/>
          <a:p>
            <a:r>
              <a:rPr lang="zh-CN" altLang="en-US" sz="2400" b="1" dirty="0">
                <a:solidFill>
                  <a:srgbClr val="FF0000"/>
                </a:solidFill>
                <a:ea typeface="微软雅黑" panose="020B0503020204020204" pitchFamily="34" charset="-122"/>
              </a:rPr>
              <a:t>绝缘体</a:t>
            </a:r>
          </a:p>
        </p:txBody>
      </p:sp>
      <p:pic>
        <p:nvPicPr>
          <p:cNvPr id="30722" name="Picture 2"/>
          <p:cNvPicPr>
            <a:picLocks noChangeAspect="1" noChangeArrowheads="1"/>
          </p:cNvPicPr>
          <p:nvPr/>
        </p:nvPicPr>
        <p:blipFill>
          <a:blip r:embed="rId3" cstate="print"/>
          <a:srcRect/>
          <a:stretch>
            <a:fillRect/>
          </a:stretch>
        </p:blipFill>
        <p:spPr bwMode="auto">
          <a:xfrm>
            <a:off x="4427212" y="3983475"/>
            <a:ext cx="2806378" cy="2355972"/>
          </a:xfrm>
          <a:prstGeom prst="rect">
            <a:avLst/>
          </a:prstGeom>
          <a:noFill/>
          <a:ln w="9525">
            <a:noFill/>
            <a:miter lim="800000"/>
            <a:headEnd/>
            <a:tailEnd/>
          </a:ln>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1355186" y="721656"/>
            <a:ext cx="10048538" cy="3503523"/>
          </a:xfrm>
          <a:prstGeom prst="rect">
            <a:avLst/>
          </a:prstGeom>
          <a:noFill/>
          <a:ln w="9525">
            <a:noFill/>
            <a:miter lim="800000"/>
            <a:headEnd/>
            <a:tailEnd/>
          </a:ln>
          <a:effectLst/>
        </p:spPr>
        <p:txBody>
          <a:bodyPr wrap="square">
            <a:spAutoFit/>
          </a:bodyPr>
          <a:lstStyle/>
          <a:p>
            <a:pPr>
              <a:lnSpc>
                <a:spcPts val="3800"/>
              </a:lnSpc>
            </a:pPr>
            <a:r>
              <a:rPr lang="zh-CN" altLang="en-US" sz="2400" b="1" dirty="0">
                <a:latin typeface="微软雅黑" panose="020B0503020204020204" pitchFamily="34" charset="-122"/>
                <a:ea typeface="微软雅黑" panose="020B0503020204020204" pitchFamily="34" charset="-122"/>
              </a:rPr>
              <a:t>（</a:t>
            </a:r>
            <a:r>
              <a:rPr lang="en-US" altLang="zh-CN" sz="2400" b="1" dirty="0">
                <a:latin typeface="微软雅黑" panose="020B0503020204020204" pitchFamily="34" charset="-122"/>
                <a:ea typeface="微软雅黑" panose="020B0503020204020204" pitchFamily="34" charset="-122"/>
              </a:rPr>
              <a:t>2</a:t>
            </a:r>
            <a:r>
              <a:rPr lang="zh-CN" altLang="en-US" sz="2400" b="1" dirty="0">
                <a:latin typeface="微软雅黑" panose="020B0503020204020204" pitchFamily="34" charset="-122"/>
                <a:ea typeface="微软雅黑" panose="020B0503020204020204" pitchFamily="34" charset="-122"/>
              </a:rPr>
              <a:t>）探究方法：控制变量法、转换法</a:t>
            </a:r>
            <a:r>
              <a:rPr lang="en-US" altLang="zh-CN" sz="2400" b="1" dirty="0">
                <a:latin typeface="微软雅黑" panose="020B0503020204020204" pitchFamily="34" charset="-122"/>
                <a:ea typeface="微软雅黑" panose="020B0503020204020204" pitchFamily="34" charset="-122"/>
              </a:rPr>
              <a:t>. </a:t>
            </a:r>
          </a:p>
          <a:p>
            <a:pPr>
              <a:lnSpc>
                <a:spcPts val="3800"/>
              </a:lnSpc>
            </a:pPr>
            <a:r>
              <a:rPr lang="zh-CN" altLang="en-US" sz="2400" b="1" dirty="0">
                <a:latin typeface="微软雅黑" panose="020B0503020204020204" pitchFamily="34" charset="-122"/>
                <a:ea typeface="微软雅黑" panose="020B0503020204020204" pitchFamily="34" charset="-122"/>
              </a:rPr>
              <a:t>（</a:t>
            </a:r>
            <a:r>
              <a:rPr lang="en-US" altLang="zh-CN" sz="2400" b="1" dirty="0">
                <a:latin typeface="微软雅黑" panose="020B0503020204020204" pitchFamily="34" charset="-122"/>
                <a:ea typeface="微软雅黑" panose="020B0503020204020204" pitchFamily="34" charset="-122"/>
              </a:rPr>
              <a:t>3</a:t>
            </a:r>
            <a:r>
              <a:rPr lang="zh-CN" altLang="en-US" sz="2400" b="1" dirty="0">
                <a:latin typeface="微软雅黑" panose="020B0503020204020204" pitchFamily="34" charset="-122"/>
                <a:ea typeface="微软雅黑" panose="020B0503020204020204" pitchFamily="34" charset="-122"/>
              </a:rPr>
              <a:t>）设计实验：①探究“电热与电阻关系”时，应控制电流、通电时间相同，将阻值不同的两电阻</a:t>
            </a:r>
            <a:r>
              <a:rPr lang="en-US" altLang="zh-CN" sz="2400" b="1" dirty="0" smtClean="0">
                <a:latin typeface="微软雅黑" panose="020B0503020204020204" pitchFamily="34" charset="-122"/>
                <a:ea typeface="微软雅黑" panose="020B0503020204020204" pitchFamily="34" charset="-122"/>
              </a:rPr>
              <a:t>______</a:t>
            </a:r>
            <a:r>
              <a:rPr lang="zh-CN" altLang="en-US" sz="2400" b="1" dirty="0">
                <a:latin typeface="微软雅黑" panose="020B0503020204020204" pitchFamily="34" charset="-122"/>
                <a:ea typeface="微软雅黑" panose="020B0503020204020204" pitchFamily="34" charset="-122"/>
              </a:rPr>
              <a:t>联</a:t>
            </a:r>
            <a:r>
              <a:rPr lang="en-US" altLang="zh-CN" sz="2400" b="1" dirty="0">
                <a:latin typeface="微软雅黑" panose="020B0503020204020204" pitchFamily="34" charset="-122"/>
                <a:ea typeface="微软雅黑" panose="020B0503020204020204" pitchFamily="34" charset="-122"/>
              </a:rPr>
              <a:t>.</a:t>
            </a:r>
          </a:p>
          <a:p>
            <a:pPr>
              <a:lnSpc>
                <a:spcPts val="3800"/>
              </a:lnSpc>
            </a:pPr>
            <a:r>
              <a:rPr lang="en-US" altLang="zh-CN" sz="2400" b="1" dirty="0">
                <a:latin typeface="微软雅黑" panose="020B0503020204020204" pitchFamily="34" charset="-122"/>
                <a:ea typeface="微软雅黑" panose="020B0503020204020204" pitchFamily="34" charset="-122"/>
              </a:rPr>
              <a:t>②</a:t>
            </a:r>
            <a:r>
              <a:rPr lang="zh-CN" altLang="en-US" sz="2400" b="1" dirty="0">
                <a:latin typeface="微软雅黑" panose="020B0503020204020204" pitchFamily="34" charset="-122"/>
                <a:ea typeface="微软雅黑" panose="020B0503020204020204" pitchFamily="34" charset="-122"/>
              </a:rPr>
              <a:t>探究“电热与电流关系”时，应控制电阻、通电时间相同，可将相同阻值的两电阻分别放在</a:t>
            </a:r>
            <a:r>
              <a:rPr lang="en-US" altLang="zh-CN" sz="2400" b="1" dirty="0" smtClean="0">
                <a:latin typeface="微软雅黑" panose="020B0503020204020204" pitchFamily="34" charset="-122"/>
                <a:ea typeface="微软雅黑" panose="020B0503020204020204" pitchFamily="34" charset="-122"/>
              </a:rPr>
              <a:t>_______</a:t>
            </a:r>
            <a:r>
              <a:rPr lang="zh-CN" altLang="en-US" sz="2400" b="1" dirty="0">
                <a:latin typeface="微软雅黑" panose="020B0503020204020204" pitchFamily="34" charset="-122"/>
                <a:ea typeface="微软雅黑" panose="020B0503020204020204" pitchFamily="34" charset="-122"/>
              </a:rPr>
              <a:t>联电路的干路和支路上</a:t>
            </a:r>
            <a:r>
              <a:rPr lang="en-US" altLang="zh-CN" sz="2400" b="1" dirty="0">
                <a:latin typeface="微软雅黑" panose="020B0503020204020204" pitchFamily="34" charset="-122"/>
                <a:ea typeface="微软雅黑" panose="020B0503020204020204" pitchFamily="34" charset="-122"/>
              </a:rPr>
              <a:t>. </a:t>
            </a:r>
          </a:p>
          <a:p>
            <a:pPr>
              <a:lnSpc>
                <a:spcPts val="3800"/>
              </a:lnSpc>
            </a:pPr>
            <a:r>
              <a:rPr lang="zh-CN" altLang="en-US" sz="2400" b="1" dirty="0">
                <a:latin typeface="微软雅黑" panose="020B0503020204020204" pitchFamily="34" charset="-122"/>
                <a:ea typeface="微软雅黑" panose="020B0503020204020204" pitchFamily="34" charset="-122"/>
              </a:rPr>
              <a:t>（</a:t>
            </a:r>
            <a:r>
              <a:rPr lang="en-US" altLang="zh-CN" sz="2400" b="1" dirty="0">
                <a:latin typeface="微软雅黑" panose="020B0503020204020204" pitchFamily="34" charset="-122"/>
                <a:ea typeface="微软雅黑" panose="020B0503020204020204" pitchFamily="34" charset="-122"/>
              </a:rPr>
              <a:t>4</a:t>
            </a:r>
            <a:r>
              <a:rPr lang="zh-CN" altLang="en-US" sz="2400" b="1" dirty="0">
                <a:latin typeface="微软雅黑" panose="020B0503020204020204" pitchFamily="34" charset="-122"/>
                <a:ea typeface="微软雅黑" panose="020B0503020204020204" pitchFamily="34" charset="-122"/>
              </a:rPr>
              <a:t>）实验结论：电流通过导体产生的热量与</a:t>
            </a:r>
            <a:r>
              <a:rPr lang="en-US" altLang="zh-CN" sz="2400" b="1" dirty="0" smtClean="0">
                <a:latin typeface="微软雅黑" panose="020B0503020204020204" pitchFamily="34" charset="-122"/>
                <a:ea typeface="微软雅黑" panose="020B0503020204020204" pitchFamily="34" charset="-122"/>
              </a:rPr>
              <a:t>_______</a:t>
            </a:r>
            <a:r>
              <a:rPr lang="zh-CN" altLang="en-US" sz="2400" b="1" dirty="0">
                <a:latin typeface="微软雅黑" panose="020B0503020204020204" pitchFamily="34" charset="-122"/>
                <a:ea typeface="微软雅黑" panose="020B0503020204020204" pitchFamily="34" charset="-122"/>
              </a:rPr>
              <a:t>、</a:t>
            </a:r>
            <a:r>
              <a:rPr lang="en-US" altLang="zh-CN" sz="2400" b="1" dirty="0" smtClean="0">
                <a:latin typeface="微软雅黑" panose="020B0503020204020204" pitchFamily="34" charset="-122"/>
                <a:ea typeface="微软雅黑" panose="020B0503020204020204" pitchFamily="34" charset="-122"/>
              </a:rPr>
              <a:t>_______</a:t>
            </a:r>
            <a:r>
              <a:rPr lang="zh-CN" altLang="en-US" sz="2400" b="1" dirty="0">
                <a:latin typeface="微软雅黑" panose="020B0503020204020204" pitchFamily="34" charset="-122"/>
                <a:ea typeface="微软雅黑" panose="020B0503020204020204" pitchFamily="34" charset="-122"/>
              </a:rPr>
              <a:t>、</a:t>
            </a:r>
            <a:r>
              <a:rPr lang="en-US" altLang="zh-CN" sz="2400" b="1" dirty="0">
                <a:latin typeface="微软雅黑" panose="020B0503020204020204" pitchFamily="34" charset="-122"/>
                <a:ea typeface="微软雅黑" panose="020B0503020204020204" pitchFamily="34" charset="-122"/>
              </a:rPr>
              <a:t>__________</a:t>
            </a:r>
            <a:r>
              <a:rPr lang="zh-CN" altLang="en-US" sz="2400" b="1" dirty="0">
                <a:latin typeface="微软雅黑" panose="020B0503020204020204" pitchFamily="34" charset="-122"/>
                <a:ea typeface="微软雅黑" panose="020B0503020204020204" pitchFamily="34" charset="-122"/>
              </a:rPr>
              <a:t>有关</a:t>
            </a:r>
            <a:r>
              <a:rPr lang="en-US" altLang="zh-CN" sz="2400" b="1" dirty="0">
                <a:latin typeface="微软雅黑" panose="020B0503020204020204" pitchFamily="34" charset="-122"/>
                <a:ea typeface="微软雅黑" panose="020B0503020204020204" pitchFamily="34" charset="-122"/>
              </a:rPr>
              <a:t>. </a:t>
            </a:r>
          </a:p>
        </p:txBody>
      </p:sp>
      <p:sp>
        <p:nvSpPr>
          <p:cNvPr id="3" name="Rectangle 5"/>
          <p:cNvSpPr>
            <a:spLocks noChangeArrowheads="1"/>
          </p:cNvSpPr>
          <p:nvPr/>
        </p:nvSpPr>
        <p:spPr bwMode="auto">
          <a:xfrm>
            <a:off x="5311692" y="1723539"/>
            <a:ext cx="547193" cy="461665"/>
          </a:xfrm>
          <a:prstGeom prst="rect">
            <a:avLst/>
          </a:prstGeom>
          <a:noFill/>
          <a:ln w="9525">
            <a:noFill/>
            <a:miter lim="800000"/>
            <a:headEnd/>
            <a:tailEnd/>
          </a:ln>
          <a:effectLst/>
        </p:spPr>
        <p:txBody>
          <a:bodyPr wrap="square">
            <a:spAutoFit/>
          </a:bodyPr>
          <a:lstStyle/>
          <a:p>
            <a:r>
              <a:rPr lang="zh-CN" altLang="en-US" sz="2400" b="1" dirty="0">
                <a:solidFill>
                  <a:srgbClr val="FF0000"/>
                </a:solidFill>
                <a:ea typeface="微软雅黑" panose="020B0503020204020204" pitchFamily="34" charset="-122"/>
              </a:rPr>
              <a:t>串</a:t>
            </a:r>
          </a:p>
        </p:txBody>
      </p:sp>
      <p:sp>
        <p:nvSpPr>
          <p:cNvPr id="4" name="Rectangle 6"/>
          <p:cNvSpPr>
            <a:spLocks noChangeArrowheads="1"/>
          </p:cNvSpPr>
          <p:nvPr/>
        </p:nvSpPr>
        <p:spPr bwMode="auto">
          <a:xfrm>
            <a:off x="4466354" y="2670907"/>
            <a:ext cx="547193" cy="461665"/>
          </a:xfrm>
          <a:prstGeom prst="rect">
            <a:avLst/>
          </a:prstGeom>
          <a:noFill/>
          <a:ln w="9525">
            <a:noFill/>
            <a:miter lim="800000"/>
            <a:headEnd/>
            <a:tailEnd/>
          </a:ln>
          <a:effectLst/>
        </p:spPr>
        <p:txBody>
          <a:bodyPr wrap="square">
            <a:spAutoFit/>
          </a:bodyPr>
          <a:lstStyle/>
          <a:p>
            <a:r>
              <a:rPr lang="zh-CN" altLang="en-US" sz="2400" b="1" dirty="0">
                <a:solidFill>
                  <a:srgbClr val="FF0000"/>
                </a:solidFill>
                <a:ea typeface="微软雅黑" panose="020B0503020204020204" pitchFamily="34" charset="-122"/>
              </a:rPr>
              <a:t>并</a:t>
            </a:r>
          </a:p>
        </p:txBody>
      </p:sp>
      <p:sp>
        <p:nvSpPr>
          <p:cNvPr id="5" name="Rectangle 7"/>
          <p:cNvSpPr>
            <a:spLocks noChangeArrowheads="1"/>
          </p:cNvSpPr>
          <p:nvPr/>
        </p:nvSpPr>
        <p:spPr bwMode="auto">
          <a:xfrm>
            <a:off x="7512962" y="3139778"/>
            <a:ext cx="889853" cy="461665"/>
          </a:xfrm>
          <a:prstGeom prst="rect">
            <a:avLst/>
          </a:prstGeom>
          <a:noFill/>
          <a:ln w="9525">
            <a:noFill/>
            <a:miter lim="800000"/>
            <a:headEnd/>
            <a:tailEnd/>
          </a:ln>
          <a:effectLst/>
        </p:spPr>
        <p:txBody>
          <a:bodyPr wrap="square">
            <a:spAutoFit/>
          </a:bodyPr>
          <a:lstStyle/>
          <a:p>
            <a:r>
              <a:rPr lang="zh-CN" altLang="en-US" sz="2400" b="1" dirty="0">
                <a:solidFill>
                  <a:srgbClr val="FF0000"/>
                </a:solidFill>
                <a:ea typeface="微软雅黑" panose="020B0503020204020204" pitchFamily="34" charset="-122"/>
              </a:rPr>
              <a:t>电流</a:t>
            </a:r>
          </a:p>
        </p:txBody>
      </p:sp>
      <p:sp>
        <p:nvSpPr>
          <p:cNvPr id="6" name="Rectangle 8"/>
          <p:cNvSpPr>
            <a:spLocks noChangeArrowheads="1"/>
          </p:cNvSpPr>
          <p:nvPr/>
        </p:nvSpPr>
        <p:spPr bwMode="auto">
          <a:xfrm>
            <a:off x="8690634" y="3159829"/>
            <a:ext cx="889853" cy="461665"/>
          </a:xfrm>
          <a:prstGeom prst="rect">
            <a:avLst/>
          </a:prstGeom>
          <a:noFill/>
          <a:ln w="9525">
            <a:noFill/>
            <a:miter lim="800000"/>
            <a:headEnd/>
            <a:tailEnd/>
          </a:ln>
          <a:effectLst/>
        </p:spPr>
        <p:txBody>
          <a:bodyPr wrap="square">
            <a:spAutoFit/>
          </a:bodyPr>
          <a:lstStyle/>
          <a:p>
            <a:r>
              <a:rPr lang="zh-CN" altLang="en-US" sz="2400" b="1" dirty="0">
                <a:solidFill>
                  <a:srgbClr val="FF0000"/>
                </a:solidFill>
                <a:ea typeface="微软雅黑" panose="020B0503020204020204" pitchFamily="34" charset="-122"/>
              </a:rPr>
              <a:t>电阻</a:t>
            </a:r>
          </a:p>
        </p:txBody>
      </p:sp>
      <p:sp>
        <p:nvSpPr>
          <p:cNvPr id="7" name="Rectangle 9"/>
          <p:cNvSpPr>
            <a:spLocks noChangeArrowheads="1"/>
          </p:cNvSpPr>
          <p:nvPr/>
        </p:nvSpPr>
        <p:spPr bwMode="auto">
          <a:xfrm>
            <a:off x="9868306" y="3114092"/>
            <a:ext cx="1575175" cy="461665"/>
          </a:xfrm>
          <a:prstGeom prst="rect">
            <a:avLst/>
          </a:prstGeom>
          <a:noFill/>
          <a:ln w="9525">
            <a:noFill/>
            <a:miter lim="800000"/>
            <a:headEnd/>
            <a:tailEnd/>
          </a:ln>
          <a:effectLst/>
        </p:spPr>
        <p:txBody>
          <a:bodyPr wrap="square">
            <a:spAutoFit/>
          </a:bodyPr>
          <a:lstStyle/>
          <a:p>
            <a:r>
              <a:rPr lang="zh-CN" altLang="en-US" sz="2400" b="1" dirty="0">
                <a:solidFill>
                  <a:srgbClr val="FF0000"/>
                </a:solidFill>
                <a:ea typeface="微软雅黑" panose="020B0503020204020204" pitchFamily="34" charset="-122"/>
              </a:rPr>
              <a:t>通电时间</a:t>
            </a:r>
          </a:p>
        </p:txBody>
      </p:sp>
      <p:sp>
        <p:nvSpPr>
          <p:cNvPr id="8" name="Rectangle 10"/>
          <p:cNvSpPr>
            <a:spLocks noChangeArrowheads="1"/>
          </p:cNvSpPr>
          <p:nvPr/>
        </p:nvSpPr>
        <p:spPr bwMode="auto">
          <a:xfrm>
            <a:off x="1394943" y="4110416"/>
            <a:ext cx="10048538" cy="1554272"/>
          </a:xfrm>
          <a:prstGeom prst="rect">
            <a:avLst/>
          </a:prstGeom>
          <a:noFill/>
          <a:ln w="9525">
            <a:noFill/>
            <a:miter lim="800000"/>
            <a:headEnd/>
            <a:tailEnd/>
          </a:ln>
          <a:effectLst/>
        </p:spPr>
        <p:txBody>
          <a:bodyPr wrap="square">
            <a:spAutoFit/>
          </a:bodyPr>
          <a:lstStyle/>
          <a:p>
            <a:pPr>
              <a:lnSpc>
                <a:spcPts val="3800"/>
              </a:lnSpc>
            </a:pPr>
            <a:r>
              <a:rPr lang="en-US" altLang="zh-CN" sz="2400" b="1" dirty="0">
                <a:latin typeface="微软雅黑" panose="020B0503020204020204" pitchFamily="34" charset="-122"/>
                <a:ea typeface="微软雅黑" panose="020B0503020204020204" pitchFamily="34" charset="-122"/>
              </a:rPr>
              <a:t>2. </a:t>
            </a:r>
            <a:r>
              <a:rPr lang="zh-CN" altLang="en-US" sz="2400" b="1" dirty="0">
                <a:latin typeface="微软雅黑" panose="020B0503020204020204" pitchFamily="34" charset="-122"/>
                <a:ea typeface="微软雅黑" panose="020B0503020204020204" pitchFamily="34" charset="-122"/>
              </a:rPr>
              <a:t>焦耳定律</a:t>
            </a:r>
            <a:r>
              <a:rPr lang="en-US" altLang="zh-CN" sz="2400" b="1" dirty="0">
                <a:latin typeface="微软雅黑" panose="020B0503020204020204" pitchFamily="34" charset="-122"/>
                <a:ea typeface="微软雅黑" panose="020B0503020204020204" pitchFamily="34" charset="-122"/>
              </a:rPr>
              <a:t>:</a:t>
            </a:r>
          </a:p>
          <a:p>
            <a:pPr>
              <a:lnSpc>
                <a:spcPts val="3800"/>
              </a:lnSpc>
            </a:pPr>
            <a:r>
              <a:rPr lang="zh-CN" altLang="en-US" sz="2400" b="1" dirty="0">
                <a:latin typeface="微软雅黑" panose="020B0503020204020204" pitchFamily="34" charset="-122"/>
                <a:ea typeface="微软雅黑" panose="020B0503020204020204" pitchFamily="34" charset="-122"/>
              </a:rPr>
              <a:t>内容：电流通过导体产生的热量跟电流的</a:t>
            </a:r>
            <a:r>
              <a:rPr lang="en-US" altLang="zh-CN" sz="2400" b="1" u="sng" dirty="0" smtClean="0">
                <a:latin typeface="微软雅黑" panose="020B0503020204020204" pitchFamily="34" charset="-122"/>
                <a:ea typeface="微软雅黑" panose="020B0503020204020204" pitchFamily="34" charset="-122"/>
              </a:rPr>
              <a:t>_______ ____</a:t>
            </a:r>
            <a:r>
              <a:rPr lang="zh-CN" altLang="en-US" sz="2400" b="1" dirty="0">
                <a:latin typeface="微软雅黑" panose="020B0503020204020204" pitchFamily="34" charset="-122"/>
                <a:ea typeface="微软雅黑" panose="020B0503020204020204" pitchFamily="34" charset="-122"/>
              </a:rPr>
              <a:t>，跟导体的电阻成</a:t>
            </a:r>
            <a:r>
              <a:rPr lang="en-US" altLang="zh-CN" sz="2400" b="1" dirty="0" smtClean="0">
                <a:latin typeface="微软雅黑" panose="020B0503020204020204" pitchFamily="34" charset="-122"/>
                <a:ea typeface="微软雅黑" panose="020B0503020204020204" pitchFamily="34" charset="-122"/>
              </a:rPr>
              <a:t>________</a:t>
            </a:r>
            <a:r>
              <a:rPr lang="zh-CN" altLang="en-US" sz="2400" b="1" dirty="0">
                <a:latin typeface="微软雅黑" panose="020B0503020204020204" pitchFamily="34" charset="-122"/>
                <a:ea typeface="微软雅黑" panose="020B0503020204020204" pitchFamily="34" charset="-122"/>
              </a:rPr>
              <a:t>，跟通电时间成</a:t>
            </a:r>
            <a:r>
              <a:rPr lang="en-US" altLang="zh-CN" sz="2400" b="1" dirty="0" smtClean="0">
                <a:latin typeface="微软雅黑" panose="020B0503020204020204" pitchFamily="34" charset="-122"/>
                <a:ea typeface="微软雅黑" panose="020B0503020204020204" pitchFamily="34" charset="-122"/>
              </a:rPr>
              <a:t>________. </a:t>
            </a:r>
            <a:r>
              <a:rPr lang="zh-CN" altLang="en-US" sz="2400" b="1" dirty="0">
                <a:latin typeface="微软雅黑" panose="020B0503020204020204" pitchFamily="34" charset="-122"/>
                <a:ea typeface="微软雅黑" panose="020B0503020204020204" pitchFamily="34" charset="-122"/>
              </a:rPr>
              <a:t>公式：</a:t>
            </a:r>
            <a:r>
              <a:rPr lang="en-US" altLang="zh-CN" sz="2400" b="1" i="1" dirty="0">
                <a:latin typeface="微软雅黑" panose="020B0503020204020204" pitchFamily="34" charset="-122"/>
                <a:ea typeface="微软雅黑" panose="020B0503020204020204" pitchFamily="34" charset="-122"/>
              </a:rPr>
              <a:t>Q</a:t>
            </a:r>
            <a:r>
              <a:rPr lang="en-US" altLang="zh-CN" sz="2400" b="1" dirty="0">
                <a:latin typeface="微软雅黑" panose="020B0503020204020204" pitchFamily="34" charset="-122"/>
                <a:ea typeface="微软雅黑" panose="020B0503020204020204" pitchFamily="34" charset="-122"/>
              </a:rPr>
              <a:t>=</a:t>
            </a:r>
            <a:r>
              <a:rPr lang="en-US" altLang="zh-CN" sz="2400" b="1" i="1" dirty="0">
                <a:latin typeface="微软雅黑" panose="020B0503020204020204" pitchFamily="34" charset="-122"/>
                <a:ea typeface="微软雅黑" panose="020B0503020204020204" pitchFamily="34" charset="-122"/>
              </a:rPr>
              <a:t>I</a:t>
            </a:r>
            <a:r>
              <a:rPr lang="en-US" altLang="zh-CN" sz="2400" b="1" baseline="30000" dirty="0">
                <a:latin typeface="微软雅黑" panose="020B0503020204020204" pitchFamily="34" charset="-122"/>
                <a:ea typeface="微软雅黑" panose="020B0503020204020204" pitchFamily="34" charset="-122"/>
              </a:rPr>
              <a:t>2</a:t>
            </a:r>
            <a:r>
              <a:rPr lang="en-US" altLang="zh-CN" sz="2400" b="1" i="1" dirty="0">
                <a:latin typeface="微软雅黑" panose="020B0503020204020204" pitchFamily="34" charset="-122"/>
                <a:ea typeface="微软雅黑" panose="020B0503020204020204" pitchFamily="34" charset="-122"/>
              </a:rPr>
              <a:t>Rt</a:t>
            </a:r>
            <a:r>
              <a:rPr lang="en-US" altLang="zh-CN" sz="2400" b="1" dirty="0">
                <a:latin typeface="微软雅黑" panose="020B0503020204020204" pitchFamily="34" charset="-122"/>
                <a:ea typeface="微软雅黑" panose="020B0503020204020204" pitchFamily="34" charset="-122"/>
              </a:rPr>
              <a:t>. </a:t>
            </a:r>
            <a:endParaRPr lang="zh-CN" altLang="en-US" sz="2400" b="1" dirty="0">
              <a:latin typeface="微软雅黑" panose="020B0503020204020204" pitchFamily="34" charset="-122"/>
              <a:ea typeface="微软雅黑" panose="020B0503020204020204" pitchFamily="34" charset="-122"/>
            </a:endParaRPr>
          </a:p>
        </p:txBody>
      </p:sp>
      <p:sp>
        <p:nvSpPr>
          <p:cNvPr id="9" name="Rectangle 11"/>
          <p:cNvSpPr>
            <a:spLocks noChangeArrowheads="1"/>
          </p:cNvSpPr>
          <p:nvPr/>
        </p:nvSpPr>
        <p:spPr bwMode="auto">
          <a:xfrm>
            <a:off x="7084819" y="4654996"/>
            <a:ext cx="1917836" cy="461665"/>
          </a:xfrm>
          <a:prstGeom prst="rect">
            <a:avLst/>
          </a:prstGeom>
          <a:noFill/>
          <a:ln w="9525">
            <a:noFill/>
            <a:miter lim="800000"/>
            <a:headEnd/>
            <a:tailEnd/>
          </a:ln>
          <a:effectLst/>
        </p:spPr>
        <p:txBody>
          <a:bodyPr wrap="square">
            <a:spAutoFit/>
          </a:bodyPr>
          <a:lstStyle/>
          <a:p>
            <a:r>
              <a:rPr lang="zh-CN" altLang="en-US" sz="2400" b="1" dirty="0">
                <a:solidFill>
                  <a:srgbClr val="FF0000"/>
                </a:solidFill>
                <a:ea typeface="微软雅黑" panose="020B0503020204020204" pitchFamily="34" charset="-122"/>
              </a:rPr>
              <a:t>平方成正比</a:t>
            </a:r>
          </a:p>
        </p:txBody>
      </p:sp>
      <p:sp>
        <p:nvSpPr>
          <p:cNvPr id="10" name="Rectangle 12"/>
          <p:cNvSpPr>
            <a:spLocks noChangeArrowheads="1"/>
          </p:cNvSpPr>
          <p:nvPr/>
        </p:nvSpPr>
        <p:spPr bwMode="auto">
          <a:xfrm>
            <a:off x="1679168" y="5067556"/>
            <a:ext cx="889853" cy="461665"/>
          </a:xfrm>
          <a:prstGeom prst="rect">
            <a:avLst/>
          </a:prstGeom>
          <a:noFill/>
          <a:ln w="9525">
            <a:noFill/>
            <a:miter lim="800000"/>
            <a:headEnd/>
            <a:tailEnd/>
          </a:ln>
          <a:effectLst/>
        </p:spPr>
        <p:txBody>
          <a:bodyPr wrap="square">
            <a:spAutoFit/>
          </a:bodyPr>
          <a:lstStyle/>
          <a:p>
            <a:r>
              <a:rPr lang="zh-CN" altLang="en-US" sz="2400" b="1" dirty="0">
                <a:solidFill>
                  <a:srgbClr val="FF0000"/>
                </a:solidFill>
                <a:ea typeface="微软雅黑" panose="020B0503020204020204" pitchFamily="34" charset="-122"/>
              </a:rPr>
              <a:t>正比</a:t>
            </a:r>
          </a:p>
        </p:txBody>
      </p:sp>
      <p:sp>
        <p:nvSpPr>
          <p:cNvPr id="11" name="Rectangle 13"/>
          <p:cNvSpPr>
            <a:spLocks noChangeArrowheads="1"/>
          </p:cNvSpPr>
          <p:nvPr/>
        </p:nvSpPr>
        <p:spPr bwMode="auto">
          <a:xfrm>
            <a:off x="4969032" y="5067557"/>
            <a:ext cx="889853" cy="461665"/>
          </a:xfrm>
          <a:prstGeom prst="rect">
            <a:avLst/>
          </a:prstGeom>
          <a:noFill/>
          <a:ln w="9525">
            <a:noFill/>
            <a:miter lim="800000"/>
            <a:headEnd/>
            <a:tailEnd/>
          </a:ln>
          <a:effectLst/>
        </p:spPr>
        <p:txBody>
          <a:bodyPr wrap="square">
            <a:spAutoFit/>
          </a:bodyPr>
          <a:lstStyle/>
          <a:p>
            <a:r>
              <a:rPr lang="zh-CN" altLang="en-US" sz="2400" b="1" dirty="0">
                <a:solidFill>
                  <a:srgbClr val="FF0000"/>
                </a:solidFill>
                <a:ea typeface="微软雅黑" panose="020B0503020204020204" pitchFamily="34" charset="-122"/>
              </a:rPr>
              <a:t>正比</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9" grpId="0"/>
      <p:bldP spid="10"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2"/>
          <p:cNvSpPr>
            <a:spLocks noChangeArrowheads="1"/>
          </p:cNvSpPr>
          <p:nvPr/>
        </p:nvSpPr>
        <p:spPr bwMode="auto">
          <a:xfrm>
            <a:off x="1784538" y="1813232"/>
            <a:ext cx="8285163" cy="3323987"/>
          </a:xfrm>
          <a:prstGeom prst="rect">
            <a:avLst/>
          </a:prstGeom>
          <a:noFill/>
          <a:ln w="9525">
            <a:noFill/>
            <a:miter lim="800000"/>
            <a:headEnd/>
            <a:tailEnd/>
          </a:ln>
        </p:spPr>
        <p:txBody>
          <a:bodyPr anchor="ctr">
            <a:spAutoFit/>
          </a:bodyPr>
          <a:lstStyle/>
          <a:p>
            <a:pPr>
              <a:lnSpc>
                <a:spcPct val="150000"/>
              </a:lnSpc>
            </a:pPr>
            <a:r>
              <a:rPr lang="zh-CN" altLang="zh-CN" sz="2400" b="1" dirty="0">
                <a:latin typeface="微软雅黑" panose="020B0503020204020204" pitchFamily="34" charset="-122"/>
                <a:ea typeface="微软雅黑" panose="020B0503020204020204" pitchFamily="34" charset="-122"/>
                <a:cs typeface="Times New Roman" pitchFamily="18" charset="0"/>
              </a:rPr>
              <a:t>【</a:t>
            </a:r>
            <a:r>
              <a:rPr lang="zh-CN" altLang="en-US" sz="2400" b="1" dirty="0">
                <a:latin typeface="微软雅黑" panose="020B0503020204020204" pitchFamily="34" charset="-122"/>
                <a:ea typeface="微软雅黑" panose="020B0503020204020204" pitchFamily="34" charset="-122"/>
                <a:cs typeface="Times New Roman" pitchFamily="18" charset="0"/>
              </a:rPr>
              <a:t>例</a:t>
            </a:r>
            <a:r>
              <a:rPr lang="en-US" altLang="zh-CN" sz="2400" b="1" dirty="0" smtClean="0">
                <a:latin typeface="微软雅黑" panose="020B0503020204020204" pitchFamily="34" charset="-122"/>
                <a:ea typeface="微软雅黑" panose="020B0503020204020204" pitchFamily="34" charset="-122"/>
                <a:cs typeface="Times New Roman" pitchFamily="18" charset="0"/>
              </a:rPr>
              <a:t>5】</a:t>
            </a:r>
            <a:r>
              <a:rPr lang="zh-CN" altLang="zh-CN" sz="2400" b="1" dirty="0" smtClean="0">
                <a:latin typeface="微软雅黑" panose="020B0503020204020204" pitchFamily="34" charset="-122"/>
                <a:ea typeface="微软雅黑" panose="020B0503020204020204" pitchFamily="34" charset="-122"/>
              </a:rPr>
              <a:t>（</a:t>
            </a:r>
            <a:r>
              <a:rPr lang="en-US" altLang="zh-CN" sz="2400" b="1" dirty="0" smtClean="0">
                <a:latin typeface="微软雅黑" panose="020B0503020204020204" pitchFamily="34" charset="-122"/>
                <a:ea typeface="微软雅黑" panose="020B0503020204020204" pitchFamily="34" charset="-122"/>
              </a:rPr>
              <a:t>2018•</a:t>
            </a:r>
            <a:r>
              <a:rPr lang="zh-CN" altLang="zh-CN" sz="2400" b="1" dirty="0" smtClean="0">
                <a:latin typeface="微软雅黑" panose="020B0503020204020204" pitchFamily="34" charset="-122"/>
                <a:ea typeface="微软雅黑" panose="020B0503020204020204" pitchFamily="34" charset="-122"/>
              </a:rPr>
              <a:t>邵阳</a:t>
            </a:r>
            <a:r>
              <a:rPr lang="zh-CN" altLang="en-US" sz="2400" b="1" dirty="0" smtClean="0">
                <a:latin typeface="微软雅黑" panose="020B0503020204020204" pitchFamily="34" charset="-122"/>
                <a:ea typeface="微软雅黑" panose="020B0503020204020204" pitchFamily="34" charset="-122"/>
              </a:rPr>
              <a:t>中考</a:t>
            </a:r>
            <a:r>
              <a:rPr lang="zh-CN" altLang="zh-CN" sz="2400" b="1" dirty="0" smtClean="0">
                <a:latin typeface="微软雅黑" panose="020B0503020204020204" pitchFamily="34" charset="-122"/>
                <a:ea typeface="微软雅黑" panose="020B0503020204020204" pitchFamily="34" charset="-122"/>
              </a:rPr>
              <a:t>）将规格都是</a:t>
            </a:r>
            <a:r>
              <a:rPr lang="en-US" altLang="zh-CN" sz="2400" b="1" dirty="0" smtClean="0">
                <a:latin typeface="微软雅黑" panose="020B0503020204020204" pitchFamily="34" charset="-122"/>
                <a:ea typeface="微软雅黑" panose="020B0503020204020204" pitchFamily="34" charset="-122"/>
              </a:rPr>
              <a:t>“220V 180W”</a:t>
            </a:r>
            <a:r>
              <a:rPr lang="zh-CN" altLang="zh-CN" sz="2400" b="1" dirty="0" smtClean="0">
                <a:latin typeface="微软雅黑" panose="020B0503020204020204" pitchFamily="34" charset="-122"/>
                <a:ea typeface="微软雅黑" panose="020B0503020204020204" pitchFamily="34" charset="-122"/>
              </a:rPr>
              <a:t>的一台电冰箱、一台电脑和一床电热毯，分别接入同一家庭电路中，若通电时间相同，则下列说法正确的是（　　）</a:t>
            </a:r>
          </a:p>
          <a:p>
            <a:pPr>
              <a:lnSpc>
                <a:spcPct val="150000"/>
              </a:lnSpc>
            </a:pPr>
            <a:r>
              <a:rPr lang="en-US" altLang="zh-CN" sz="2400" b="1" dirty="0" smtClean="0">
                <a:latin typeface="微软雅黑" panose="020B0503020204020204" pitchFamily="34" charset="-122"/>
                <a:ea typeface="微软雅黑" panose="020B0503020204020204" pitchFamily="34" charset="-122"/>
              </a:rPr>
              <a:t>A</a:t>
            </a:r>
            <a:r>
              <a:rPr lang="zh-CN" altLang="zh-CN" sz="2400" b="1" dirty="0" smtClean="0">
                <a:latin typeface="微软雅黑" panose="020B0503020204020204" pitchFamily="34" charset="-122"/>
                <a:ea typeface="微软雅黑" panose="020B0503020204020204" pitchFamily="34" charset="-122"/>
              </a:rPr>
              <a:t>．电冰箱产生的热量最多</a:t>
            </a:r>
            <a:r>
              <a:rPr lang="en-US" altLang="zh-CN" sz="2400" b="1" dirty="0" smtClean="0">
                <a:latin typeface="微软雅黑" panose="020B0503020204020204" pitchFamily="34" charset="-122"/>
                <a:ea typeface="微软雅黑" panose="020B0503020204020204" pitchFamily="34" charset="-122"/>
              </a:rPr>
              <a:t>	B</a:t>
            </a:r>
            <a:r>
              <a:rPr lang="zh-CN" altLang="zh-CN" sz="2400" b="1" dirty="0" smtClean="0">
                <a:latin typeface="微软雅黑" panose="020B0503020204020204" pitchFamily="34" charset="-122"/>
                <a:ea typeface="微软雅黑" panose="020B0503020204020204" pitchFamily="34" charset="-122"/>
              </a:rPr>
              <a:t>．电脑产生的热量最多</a:t>
            </a:r>
          </a:p>
          <a:p>
            <a:pPr>
              <a:lnSpc>
                <a:spcPct val="150000"/>
              </a:lnSpc>
            </a:pPr>
            <a:r>
              <a:rPr lang="en-US" altLang="zh-CN" sz="2400" b="1" dirty="0" smtClean="0">
                <a:latin typeface="微软雅黑" panose="020B0503020204020204" pitchFamily="34" charset="-122"/>
                <a:ea typeface="微软雅黑" panose="020B0503020204020204" pitchFamily="34" charset="-122"/>
              </a:rPr>
              <a:t>C</a:t>
            </a:r>
            <a:r>
              <a:rPr lang="zh-CN" altLang="zh-CN" sz="2400" b="1" dirty="0" smtClean="0">
                <a:latin typeface="微软雅黑" panose="020B0503020204020204" pitchFamily="34" charset="-122"/>
                <a:ea typeface="微软雅黑" panose="020B0503020204020204" pitchFamily="34" charset="-122"/>
              </a:rPr>
              <a:t>．电热毯产生的热量最多</a:t>
            </a:r>
            <a:r>
              <a:rPr lang="en-US" altLang="zh-CN" sz="2400" b="1" dirty="0" smtClean="0">
                <a:latin typeface="微软雅黑" panose="020B0503020204020204" pitchFamily="34" charset="-122"/>
                <a:ea typeface="微软雅黑" panose="020B0503020204020204" pitchFamily="34" charset="-122"/>
              </a:rPr>
              <a:t>	D</a:t>
            </a:r>
            <a:r>
              <a:rPr lang="zh-CN" altLang="zh-CN" sz="2400" b="1" dirty="0" smtClean="0">
                <a:latin typeface="微软雅黑" panose="020B0503020204020204" pitchFamily="34" charset="-122"/>
                <a:ea typeface="微软雅黑" panose="020B0503020204020204" pitchFamily="34" charset="-122"/>
              </a:rPr>
              <a:t>．三者产生的热量一样多</a:t>
            </a:r>
          </a:p>
          <a:p>
            <a:pPr>
              <a:lnSpc>
                <a:spcPct val="150000"/>
              </a:lnSpc>
              <a:defRPr/>
            </a:pPr>
            <a:endParaRPr lang="en-US" altLang="zh-CN" sz="2000" dirty="0">
              <a:latin typeface="Times New Roman" pitchFamily="18" charset="0"/>
              <a:ea typeface="微软雅黑" panose="020B0503020204020204" pitchFamily="34" charset="-122"/>
              <a:cs typeface="Times New Roman" pitchFamily="18" charset="0"/>
            </a:endParaRPr>
          </a:p>
        </p:txBody>
      </p:sp>
      <p:sp>
        <p:nvSpPr>
          <p:cNvPr id="15" name="TextBox 14"/>
          <p:cNvSpPr txBox="1"/>
          <p:nvPr/>
        </p:nvSpPr>
        <p:spPr>
          <a:xfrm>
            <a:off x="8290931" y="3037277"/>
            <a:ext cx="733425" cy="523220"/>
          </a:xfrm>
          <a:prstGeom prst="rect">
            <a:avLst/>
          </a:prstGeom>
          <a:noFill/>
        </p:spPr>
        <p:txBody>
          <a:bodyPr>
            <a:spAutoFit/>
          </a:bodyPr>
          <a:lstStyle/>
          <a:p>
            <a:pPr>
              <a:defRPr/>
            </a:pPr>
            <a:r>
              <a:rPr lang="en-US" altLang="zh-CN" sz="2800" b="1" dirty="0" smtClean="0">
                <a:solidFill>
                  <a:srgbClr val="FF0000"/>
                </a:solidFill>
                <a:latin typeface="Times New Roman" pitchFamily="18" charset="0"/>
                <a:ea typeface="微软雅黑" panose="020B0503020204020204" pitchFamily="34" charset="-122"/>
                <a:cs typeface="Times New Roman" pitchFamily="18" charset="0"/>
              </a:rPr>
              <a:t>C</a:t>
            </a:r>
            <a:endParaRPr lang="zh-CN" altLang="en-US" sz="2800" b="1" dirty="0">
              <a:solidFill>
                <a:srgbClr val="FF0000"/>
              </a:solidFill>
              <a:latin typeface="Times New Roman" pitchFamily="18" charset="0"/>
              <a:ea typeface="微软雅黑" panose="020B0503020204020204" pitchFamily="34" charset="-122"/>
              <a:cs typeface="Times New Roman" pitchFamily="18" charset="0"/>
            </a:endParaRPr>
          </a:p>
        </p:txBody>
      </p:sp>
      <p:sp>
        <p:nvSpPr>
          <p:cNvPr id="17415" name="Rectangle 1"/>
          <p:cNvSpPr>
            <a:spLocks noChangeArrowheads="1"/>
          </p:cNvSpPr>
          <p:nvPr/>
        </p:nvSpPr>
        <p:spPr bwMode="auto">
          <a:xfrm>
            <a:off x="1658939" y="1172518"/>
            <a:ext cx="2797561"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indent="2667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400" b="1" dirty="0">
                <a:solidFill>
                  <a:srgbClr val="FF0000"/>
                </a:solidFill>
                <a:latin typeface="方正流行体简体" panose="03000509000000000000" pitchFamily="65" charset="-122"/>
                <a:ea typeface="方正流行体简体" panose="03000509000000000000" pitchFamily="65" charset="-122"/>
                <a:cs typeface="Times New Roman" pitchFamily="18" charset="0"/>
              </a:rPr>
              <a:t>考查角度</a:t>
            </a:r>
            <a:r>
              <a:rPr lang="en-US" altLang="zh-CN" sz="2400" b="1" dirty="0">
                <a:solidFill>
                  <a:srgbClr val="FF0000"/>
                </a:solidFill>
                <a:latin typeface="方正流行体简体" panose="03000509000000000000" pitchFamily="65" charset="-122"/>
                <a:ea typeface="方正流行体简体" panose="03000509000000000000" pitchFamily="65" charset="-122"/>
                <a:cs typeface="Times New Roman" pitchFamily="18" charset="0"/>
              </a:rPr>
              <a:t>1</a:t>
            </a:r>
            <a:r>
              <a:rPr lang="zh-CN" altLang="en-US" sz="2400" b="1" dirty="0">
                <a:solidFill>
                  <a:srgbClr val="FF0000"/>
                </a:solidFill>
                <a:latin typeface="方正流行体简体" panose="03000509000000000000" pitchFamily="65" charset="-122"/>
                <a:ea typeface="方正流行体简体" panose="03000509000000000000" pitchFamily="65" charset="-122"/>
                <a:cs typeface="Times New Roman" pitchFamily="18" charset="0"/>
              </a:rPr>
              <a:t>　</a:t>
            </a:r>
            <a:r>
              <a:rPr lang="zh-CN" altLang="en-US" sz="2400" b="1" dirty="0" smtClean="0">
                <a:solidFill>
                  <a:srgbClr val="FF0000"/>
                </a:solidFill>
                <a:latin typeface="方正流行体简体" panose="03000509000000000000" pitchFamily="65" charset="-122"/>
                <a:ea typeface="方正流行体简体" panose="03000509000000000000" pitchFamily="65" charset="-122"/>
                <a:cs typeface="Times New Roman" pitchFamily="18" charset="0"/>
              </a:rPr>
              <a:t>电热</a:t>
            </a:r>
            <a:endParaRPr lang="en-US" altLang="zh-CN" sz="2400" b="1" dirty="0">
              <a:solidFill>
                <a:srgbClr val="FF0000"/>
              </a:solidFill>
              <a:latin typeface="方正流行体简体" panose="03000509000000000000" pitchFamily="65" charset="-122"/>
              <a:ea typeface="方正流行体简体" panose="03000509000000000000" pitchFamily="65" charset="-122"/>
              <a:cs typeface="Times New Roman" pitchFamily="18" charset="0"/>
            </a:endParaRPr>
          </a:p>
        </p:txBody>
      </p:sp>
      <p:cxnSp>
        <p:nvCxnSpPr>
          <p:cNvPr id="7" name="直接连接符 6"/>
          <p:cNvCxnSpPr/>
          <p:nvPr>
            <p:custDataLst>
              <p:tags r:id="rId1"/>
            </p:custDataLst>
          </p:nvPr>
        </p:nvCxnSpPr>
        <p:spPr>
          <a:xfrm>
            <a:off x="0" y="786039"/>
            <a:ext cx="12204000"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381403" y="223036"/>
            <a:ext cx="1261884" cy="523220"/>
          </a:xfrm>
          <a:prstGeom prst="rect">
            <a:avLst/>
          </a:prstGeom>
        </p:spPr>
        <p:txBody>
          <a:bodyPr wrap="none">
            <a:spAutoFit/>
          </a:bodyPr>
          <a:lstStyle/>
          <a:p>
            <a:r>
              <a:rPr lang="zh-CN" altLang="en-US" sz="2800" b="1" dirty="0" smtClean="0">
                <a:solidFill>
                  <a:srgbClr val="0070C0"/>
                </a:solidFill>
                <a:latin typeface="方正流行体简体" panose="03000509000000000000" pitchFamily="65" charset="-122"/>
                <a:ea typeface="方正流行体简体" panose="03000509000000000000" pitchFamily="65" charset="-122"/>
                <a:sym typeface="黑体" panose="02010609060101010101" pitchFamily="49" charset="-122"/>
              </a:rPr>
              <a:t>考点四</a:t>
            </a:r>
            <a:endParaRPr lang="zh-CN" altLang="en-US" sz="2800" dirty="0">
              <a:solidFill>
                <a:srgbClr val="0070C0"/>
              </a:solidFill>
              <a:latin typeface="方正流行体简体" panose="03000509000000000000" pitchFamily="65" charset="-122"/>
              <a:ea typeface="方正流行体简体" panose="03000509000000000000" pitchFamily="65" charset="-122"/>
            </a:endParaRPr>
          </a:p>
        </p:txBody>
      </p:sp>
      <p:sp>
        <p:nvSpPr>
          <p:cNvPr id="10" name="矩形 9"/>
          <p:cNvSpPr/>
          <p:nvPr/>
        </p:nvSpPr>
        <p:spPr>
          <a:xfrm>
            <a:off x="1785900" y="284591"/>
            <a:ext cx="1415772" cy="461665"/>
          </a:xfrm>
          <a:prstGeom prst="rect">
            <a:avLst/>
          </a:prstGeom>
        </p:spPr>
        <p:txBody>
          <a:bodyPr wrap="none">
            <a:spAutoFit/>
          </a:bodyPr>
          <a:lstStyle/>
          <a:p>
            <a:pPr eaLnBrk="1" hangingPunct="1"/>
            <a:r>
              <a:rPr lang="zh-CN" altLang="en-US" sz="2400" b="1" dirty="0" smtClean="0">
                <a:latin typeface="微软雅黑" panose="020B0503020204020204" pitchFamily="34" charset="-122"/>
                <a:ea typeface="微软雅黑" panose="020B0503020204020204" pitchFamily="34" charset="-122"/>
                <a:sym typeface="黑体" panose="02010609060101010101" pitchFamily="49" charset="-122"/>
              </a:rPr>
              <a:t>焦耳定律</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2"/>
          <p:cNvSpPr>
            <a:spLocks noChangeArrowheads="1"/>
          </p:cNvSpPr>
          <p:nvPr/>
        </p:nvSpPr>
        <p:spPr bwMode="auto">
          <a:xfrm>
            <a:off x="1423383" y="1675881"/>
            <a:ext cx="9538906" cy="2862322"/>
          </a:xfrm>
          <a:prstGeom prst="rect">
            <a:avLst/>
          </a:prstGeom>
          <a:noFill/>
          <a:ln w="9525">
            <a:noFill/>
            <a:miter lim="800000"/>
            <a:headEnd/>
            <a:tailEnd/>
          </a:ln>
        </p:spPr>
        <p:txBody>
          <a:bodyPr wrap="square" anchor="ctr">
            <a:spAutoFit/>
          </a:bodyPr>
          <a:lstStyle/>
          <a:p>
            <a:pPr>
              <a:lnSpc>
                <a:spcPct val="150000"/>
              </a:lnSpc>
            </a:pPr>
            <a:r>
              <a:rPr lang="zh-CN" altLang="zh-CN" sz="2000" b="1" dirty="0">
                <a:latin typeface="微软雅黑" panose="020B0503020204020204" pitchFamily="34" charset="-122"/>
                <a:ea typeface="微软雅黑" panose="020B0503020204020204" pitchFamily="34" charset="-122"/>
                <a:cs typeface="Times New Roman" pitchFamily="18" charset="0"/>
              </a:rPr>
              <a:t>【</a:t>
            </a:r>
            <a:r>
              <a:rPr lang="zh-CN" altLang="en-US" sz="2000" b="1" dirty="0">
                <a:latin typeface="微软雅黑" panose="020B0503020204020204" pitchFamily="34" charset="-122"/>
                <a:ea typeface="微软雅黑" panose="020B0503020204020204" pitchFamily="34" charset="-122"/>
                <a:cs typeface="Times New Roman" pitchFamily="18" charset="0"/>
              </a:rPr>
              <a:t>例</a:t>
            </a:r>
            <a:r>
              <a:rPr lang="en-US" altLang="zh-CN" sz="2000" b="1" dirty="0">
                <a:latin typeface="微软雅黑" panose="020B0503020204020204" pitchFamily="34" charset="-122"/>
                <a:ea typeface="微软雅黑" panose="020B0503020204020204" pitchFamily="34" charset="-122"/>
                <a:cs typeface="Times New Roman" pitchFamily="18" charset="0"/>
              </a:rPr>
              <a:t>6</a:t>
            </a:r>
            <a:r>
              <a:rPr lang="en-US" altLang="zh-CN" sz="2000" b="1" dirty="0" smtClean="0">
                <a:latin typeface="微软雅黑" panose="020B0503020204020204" pitchFamily="34" charset="-122"/>
                <a:ea typeface="微软雅黑" panose="020B0503020204020204" pitchFamily="34" charset="-122"/>
                <a:cs typeface="Times New Roman" pitchFamily="18" charset="0"/>
              </a:rPr>
              <a:t>】</a:t>
            </a:r>
            <a:r>
              <a:rPr lang="zh-CN" altLang="zh-CN" sz="2000" b="1" dirty="0" smtClean="0">
                <a:latin typeface="微软雅黑" panose="020B0503020204020204" pitchFamily="34" charset="-122"/>
                <a:ea typeface="微软雅黑" panose="020B0503020204020204" pitchFamily="34" charset="-122"/>
              </a:rPr>
              <a:t>（</a:t>
            </a:r>
            <a:r>
              <a:rPr lang="en-US" altLang="zh-CN" sz="2000" b="1" dirty="0" smtClean="0">
                <a:latin typeface="微软雅黑" panose="020B0503020204020204" pitchFamily="34" charset="-122"/>
                <a:ea typeface="微软雅黑" panose="020B0503020204020204" pitchFamily="34" charset="-122"/>
              </a:rPr>
              <a:t>2018•</a:t>
            </a:r>
            <a:r>
              <a:rPr lang="zh-CN" altLang="zh-CN" sz="2000" b="1" dirty="0" smtClean="0">
                <a:latin typeface="微软雅黑" panose="020B0503020204020204" pitchFamily="34" charset="-122"/>
                <a:ea typeface="微软雅黑" panose="020B0503020204020204" pitchFamily="34" charset="-122"/>
              </a:rPr>
              <a:t>怀化</a:t>
            </a:r>
            <a:r>
              <a:rPr lang="zh-CN" altLang="en-US" sz="2000" b="1" dirty="0" smtClean="0">
                <a:latin typeface="微软雅黑" panose="020B0503020204020204" pitchFamily="34" charset="-122"/>
                <a:ea typeface="微软雅黑" panose="020B0503020204020204" pitchFamily="34" charset="-122"/>
              </a:rPr>
              <a:t>中考</a:t>
            </a:r>
            <a:r>
              <a:rPr lang="zh-CN" altLang="zh-CN" sz="2000" b="1" dirty="0" smtClean="0">
                <a:latin typeface="微软雅黑" panose="020B0503020204020204" pitchFamily="34" charset="-122"/>
                <a:ea typeface="微软雅黑" panose="020B0503020204020204" pitchFamily="34" charset="-122"/>
              </a:rPr>
              <a:t>）探究</a:t>
            </a:r>
            <a:r>
              <a:rPr lang="en-US" altLang="zh-CN" sz="2000" b="1" dirty="0" smtClean="0">
                <a:latin typeface="微软雅黑" panose="020B0503020204020204" pitchFamily="34" charset="-122"/>
                <a:ea typeface="微软雅黑" panose="020B0503020204020204" pitchFamily="34" charset="-122"/>
              </a:rPr>
              <a:t>“</a:t>
            </a:r>
            <a:r>
              <a:rPr lang="zh-CN" altLang="zh-CN" sz="2000" b="1" dirty="0" smtClean="0">
                <a:latin typeface="微软雅黑" panose="020B0503020204020204" pitchFamily="34" charset="-122"/>
                <a:ea typeface="微软雅黑" panose="020B0503020204020204" pitchFamily="34" charset="-122"/>
              </a:rPr>
              <a:t>电流通过导体时产生的热量与什么因素有关</a:t>
            </a:r>
            <a:r>
              <a:rPr lang="en-US" altLang="zh-CN" sz="2000" b="1" dirty="0" smtClean="0">
                <a:latin typeface="微软雅黑" panose="020B0503020204020204" pitchFamily="34" charset="-122"/>
                <a:ea typeface="微软雅黑" panose="020B0503020204020204" pitchFamily="34" charset="-122"/>
              </a:rPr>
              <a:t>”</a:t>
            </a:r>
            <a:r>
              <a:rPr lang="zh-CN" altLang="zh-CN" sz="2000" b="1" dirty="0" smtClean="0">
                <a:latin typeface="微软雅黑" panose="020B0503020204020204" pitchFamily="34" charset="-122"/>
                <a:ea typeface="微软雅黑" panose="020B0503020204020204" pitchFamily="34" charset="-122"/>
              </a:rPr>
              <a:t>的实验</a:t>
            </a:r>
            <a:r>
              <a:rPr lang="zh-CN" altLang="en-US" sz="2000" b="1" dirty="0" smtClean="0">
                <a:latin typeface="微软雅黑" panose="020B0503020204020204" pitchFamily="34" charset="-122"/>
                <a:ea typeface="微软雅黑" panose="020B0503020204020204" pitchFamily="34" charset="-122"/>
              </a:rPr>
              <a:t>。</a:t>
            </a:r>
            <a:r>
              <a:rPr lang="zh-CN" altLang="zh-CN" sz="2000" b="1" dirty="0" smtClean="0">
                <a:latin typeface="微软雅黑" panose="020B0503020204020204" pitchFamily="34" charset="-122"/>
                <a:ea typeface="微软雅黑" panose="020B0503020204020204" pitchFamily="34" charset="-122"/>
              </a:rPr>
              <a:t>如图甲和乙所示，两透明容器中密封着等质量的空气，两容器中的电阻丝串联起来连接到电源两端，通电一定时间后，比较两个</a:t>
            </a:r>
            <a:r>
              <a:rPr lang="en-US" altLang="zh-CN" sz="2000" b="1" dirty="0" smtClean="0">
                <a:latin typeface="微软雅黑" panose="020B0503020204020204" pitchFamily="34" charset="-122"/>
                <a:ea typeface="微软雅黑" panose="020B0503020204020204" pitchFamily="34" charset="-122"/>
              </a:rPr>
              <a:t>U</a:t>
            </a:r>
            <a:r>
              <a:rPr lang="zh-CN" altLang="zh-CN" sz="2000" b="1" dirty="0" smtClean="0">
                <a:latin typeface="微软雅黑" panose="020B0503020204020204" pitchFamily="34" charset="-122"/>
                <a:ea typeface="微软雅黑" panose="020B0503020204020204" pitchFamily="34" charset="-122"/>
              </a:rPr>
              <a:t>形管中液面高度差的变化。</a:t>
            </a:r>
          </a:p>
          <a:p>
            <a:pPr>
              <a:lnSpc>
                <a:spcPct val="150000"/>
              </a:lnSpc>
            </a:pPr>
            <a:r>
              <a:rPr lang="zh-CN" altLang="zh-CN" sz="2000" b="1" dirty="0" smtClean="0">
                <a:latin typeface="微软雅黑" panose="020B0503020204020204" pitchFamily="34" charset="-122"/>
                <a:ea typeface="微软雅黑" panose="020B0503020204020204" pitchFamily="34" charset="-122"/>
              </a:rPr>
              <a:t>（</a:t>
            </a:r>
            <a:r>
              <a:rPr lang="en-US" altLang="zh-CN" sz="2000" b="1" dirty="0" smtClean="0">
                <a:latin typeface="微软雅黑" panose="020B0503020204020204" pitchFamily="34" charset="-122"/>
                <a:ea typeface="微软雅黑" panose="020B0503020204020204" pitchFamily="34" charset="-122"/>
              </a:rPr>
              <a:t>1</a:t>
            </a:r>
            <a:r>
              <a:rPr lang="zh-CN" altLang="zh-CN" sz="2000" b="1" dirty="0" smtClean="0">
                <a:latin typeface="微软雅黑" panose="020B0503020204020204" pitchFamily="34" charset="-122"/>
                <a:ea typeface="微软雅黑" panose="020B0503020204020204" pitchFamily="34" charset="-122"/>
              </a:rPr>
              <a:t>）在图甲中，通过两电热丝的电流</a:t>
            </a:r>
            <a:r>
              <a:rPr lang="zh-CN" altLang="zh-CN" sz="2000" b="1" u="sng" dirty="0" smtClean="0">
                <a:latin typeface="微软雅黑" panose="020B0503020204020204" pitchFamily="34" charset="-122"/>
                <a:ea typeface="微软雅黑" panose="020B0503020204020204" pitchFamily="34" charset="-122"/>
              </a:rPr>
              <a:t>　</a:t>
            </a:r>
            <a:r>
              <a:rPr lang="en-US" altLang="zh-CN" sz="2000" b="1" u="sng" dirty="0" smtClean="0">
                <a:latin typeface="微软雅黑" panose="020B0503020204020204" pitchFamily="34" charset="-122"/>
                <a:ea typeface="微软雅黑" panose="020B0503020204020204" pitchFamily="34" charset="-122"/>
              </a:rPr>
              <a:t>  </a:t>
            </a:r>
            <a:r>
              <a:rPr lang="zh-CN" altLang="zh-CN" sz="2000" b="1" u="sng" dirty="0" smtClean="0">
                <a:latin typeface="微软雅黑" panose="020B0503020204020204" pitchFamily="34" charset="-122"/>
                <a:ea typeface="微软雅黑" panose="020B0503020204020204" pitchFamily="34" charset="-122"/>
              </a:rPr>
              <a:t>　</a:t>
            </a:r>
            <a:r>
              <a:rPr lang="zh-CN" altLang="zh-CN" sz="2000" b="1" dirty="0" smtClean="0">
                <a:latin typeface="微软雅黑" panose="020B0503020204020204" pitchFamily="34" charset="-122"/>
                <a:ea typeface="微软雅黑" panose="020B0503020204020204" pitchFamily="34" charset="-122"/>
              </a:rPr>
              <a:t>；该实验是探究电流通过导体产生的热量与导体的</a:t>
            </a:r>
            <a:r>
              <a:rPr lang="zh-CN" altLang="zh-CN" sz="2000" b="1" u="sng" dirty="0" smtClean="0">
                <a:latin typeface="微软雅黑" panose="020B0503020204020204" pitchFamily="34" charset="-122"/>
                <a:ea typeface="微软雅黑" panose="020B0503020204020204" pitchFamily="34" charset="-122"/>
              </a:rPr>
              <a:t>　</a:t>
            </a:r>
            <a:r>
              <a:rPr lang="en-US" altLang="zh-CN" sz="2000" b="1" u="sng" dirty="0" smtClean="0">
                <a:latin typeface="微软雅黑" panose="020B0503020204020204" pitchFamily="34" charset="-122"/>
                <a:ea typeface="微软雅黑" panose="020B0503020204020204" pitchFamily="34" charset="-122"/>
              </a:rPr>
              <a:t>  </a:t>
            </a:r>
            <a:r>
              <a:rPr lang="zh-CN" altLang="zh-CN" sz="2000" b="1" u="sng" dirty="0" smtClean="0">
                <a:latin typeface="微软雅黑" panose="020B0503020204020204" pitchFamily="34" charset="-122"/>
                <a:ea typeface="微软雅黑" panose="020B0503020204020204" pitchFamily="34" charset="-122"/>
              </a:rPr>
              <a:t>　</a:t>
            </a:r>
            <a:r>
              <a:rPr lang="zh-CN" altLang="zh-CN" sz="2000" b="1" dirty="0" smtClean="0">
                <a:latin typeface="微软雅黑" panose="020B0503020204020204" pitchFamily="34" charset="-122"/>
                <a:ea typeface="微软雅黑" panose="020B0503020204020204" pitchFamily="34" charset="-122"/>
              </a:rPr>
              <a:t>关系。</a:t>
            </a:r>
          </a:p>
          <a:p>
            <a:pPr indent="457200">
              <a:lnSpc>
                <a:spcPct val="150000"/>
              </a:lnSpc>
              <a:defRPr/>
            </a:pPr>
            <a:endParaRPr lang="en-US" altLang="zh-CN" sz="2000" dirty="0">
              <a:latin typeface="Times New Roman" pitchFamily="18" charset="0"/>
              <a:ea typeface="微软雅黑" panose="020B0503020204020204" pitchFamily="34" charset="-122"/>
              <a:cs typeface="Times New Roman" pitchFamily="18" charset="0"/>
            </a:endParaRPr>
          </a:p>
        </p:txBody>
      </p:sp>
      <p:sp>
        <p:nvSpPr>
          <p:cNvPr id="15" name="TextBox 14"/>
          <p:cNvSpPr txBox="1"/>
          <p:nvPr/>
        </p:nvSpPr>
        <p:spPr>
          <a:xfrm>
            <a:off x="5705217" y="3107042"/>
            <a:ext cx="1186609" cy="400110"/>
          </a:xfrm>
          <a:prstGeom prst="rect">
            <a:avLst/>
          </a:prstGeom>
          <a:noFill/>
        </p:spPr>
        <p:txBody>
          <a:bodyPr wrap="square">
            <a:spAutoFit/>
          </a:bodyPr>
          <a:lstStyle/>
          <a:p>
            <a:pPr>
              <a:defRPr/>
            </a:pPr>
            <a:r>
              <a:rPr lang="zh-CN" altLang="en-US" sz="2000" b="1" dirty="0" smtClean="0">
                <a:solidFill>
                  <a:srgbClr val="FF0000"/>
                </a:solidFill>
                <a:latin typeface="微软雅黑" panose="020B0503020204020204" pitchFamily="34" charset="-122"/>
                <a:ea typeface="微软雅黑" panose="020B0503020204020204" pitchFamily="34" charset="-122"/>
                <a:cs typeface="Times New Roman" pitchFamily="18" charset="0"/>
              </a:rPr>
              <a:t>相等</a:t>
            </a:r>
            <a:endParaRPr lang="zh-CN" altLang="en-US" sz="2000" b="1" dirty="0">
              <a:solidFill>
                <a:srgbClr val="FF0000"/>
              </a:solidFill>
              <a:latin typeface="微软雅黑" panose="020B0503020204020204" pitchFamily="34" charset="-122"/>
              <a:ea typeface="微软雅黑" panose="020B0503020204020204" pitchFamily="34" charset="-122"/>
              <a:cs typeface="Times New Roman" pitchFamily="18" charset="0"/>
            </a:endParaRPr>
          </a:p>
        </p:txBody>
      </p:sp>
      <p:sp>
        <p:nvSpPr>
          <p:cNvPr id="19461" name="Rectangle 1"/>
          <p:cNvSpPr>
            <a:spLocks noChangeArrowheads="1"/>
          </p:cNvSpPr>
          <p:nvPr/>
        </p:nvSpPr>
        <p:spPr bwMode="auto">
          <a:xfrm>
            <a:off x="1623080" y="1077735"/>
            <a:ext cx="8645315"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indent="2667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400" b="1" dirty="0">
                <a:solidFill>
                  <a:srgbClr val="FF0000"/>
                </a:solidFill>
                <a:latin typeface="方正流行体简体" panose="03000509000000000000" pitchFamily="65" charset="-122"/>
                <a:ea typeface="方正流行体简体" panose="03000509000000000000" pitchFamily="65" charset="-122"/>
                <a:cs typeface="Times New Roman" pitchFamily="18" charset="0"/>
              </a:rPr>
              <a:t>考查角度</a:t>
            </a:r>
            <a:r>
              <a:rPr lang="en-US" altLang="zh-CN" sz="2400" b="1" dirty="0">
                <a:solidFill>
                  <a:srgbClr val="FF0000"/>
                </a:solidFill>
                <a:latin typeface="方正流行体简体" panose="03000509000000000000" pitchFamily="65" charset="-122"/>
                <a:ea typeface="方正流行体简体" panose="03000509000000000000" pitchFamily="65" charset="-122"/>
                <a:cs typeface="Times New Roman" pitchFamily="18" charset="0"/>
              </a:rPr>
              <a:t>2</a:t>
            </a:r>
            <a:r>
              <a:rPr lang="zh-CN" altLang="en-US" sz="2400" b="1" dirty="0">
                <a:solidFill>
                  <a:srgbClr val="FF0000"/>
                </a:solidFill>
                <a:latin typeface="方正流行体简体" panose="03000509000000000000" pitchFamily="65" charset="-122"/>
                <a:ea typeface="方正流行体简体" panose="03000509000000000000" pitchFamily="65" charset="-122"/>
                <a:cs typeface="Times New Roman" pitchFamily="18" charset="0"/>
              </a:rPr>
              <a:t>　</a:t>
            </a:r>
            <a:r>
              <a:rPr lang="zh-CN" altLang="en-US" sz="2400" b="1" dirty="0" smtClean="0">
                <a:solidFill>
                  <a:srgbClr val="FF0000"/>
                </a:solidFill>
                <a:latin typeface="方正流行体简体" panose="03000509000000000000" pitchFamily="65" charset="-122"/>
                <a:ea typeface="方正流行体简体" panose="03000509000000000000" pitchFamily="65" charset="-122"/>
                <a:cs typeface="Times New Roman" pitchFamily="18" charset="0"/>
              </a:rPr>
              <a:t>探究电流通过导体时产生的热量与什么因素有关</a:t>
            </a:r>
            <a:endParaRPr lang="en-US" altLang="zh-CN" sz="2400" b="1" dirty="0">
              <a:solidFill>
                <a:srgbClr val="FF0000"/>
              </a:solidFill>
              <a:latin typeface="方正流行体简体" panose="03000509000000000000" pitchFamily="65" charset="-122"/>
              <a:ea typeface="方正流行体简体" panose="03000509000000000000" pitchFamily="65" charset="-122"/>
              <a:cs typeface="Times New Roman" pitchFamily="18" charset="0"/>
            </a:endParaRPr>
          </a:p>
        </p:txBody>
      </p:sp>
      <p:cxnSp>
        <p:nvCxnSpPr>
          <p:cNvPr id="8" name="直接连接符 7"/>
          <p:cNvCxnSpPr/>
          <p:nvPr>
            <p:custDataLst>
              <p:tags r:id="rId1"/>
            </p:custDataLst>
          </p:nvPr>
        </p:nvCxnSpPr>
        <p:spPr>
          <a:xfrm>
            <a:off x="0" y="786039"/>
            <a:ext cx="12204000"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785900" y="284591"/>
            <a:ext cx="1415772" cy="461665"/>
          </a:xfrm>
          <a:prstGeom prst="rect">
            <a:avLst/>
          </a:prstGeom>
        </p:spPr>
        <p:txBody>
          <a:bodyPr wrap="none">
            <a:spAutoFit/>
          </a:bodyPr>
          <a:lstStyle/>
          <a:p>
            <a:pPr eaLnBrk="1" hangingPunct="1"/>
            <a:r>
              <a:rPr lang="zh-CN" altLang="en-US" sz="2400" b="1" dirty="0" smtClean="0">
                <a:latin typeface="微软雅黑" panose="020B0503020204020204" pitchFamily="34" charset="-122"/>
                <a:ea typeface="微软雅黑" panose="020B0503020204020204" pitchFamily="34" charset="-122"/>
                <a:sym typeface="黑体" panose="02010609060101010101" pitchFamily="49" charset="-122"/>
              </a:rPr>
              <a:t>焦耳定律</a:t>
            </a:r>
          </a:p>
        </p:txBody>
      </p:sp>
      <p:sp>
        <p:nvSpPr>
          <p:cNvPr id="10" name="矩形 9"/>
          <p:cNvSpPr/>
          <p:nvPr/>
        </p:nvSpPr>
        <p:spPr>
          <a:xfrm>
            <a:off x="381403" y="223036"/>
            <a:ext cx="1261884" cy="523220"/>
          </a:xfrm>
          <a:prstGeom prst="rect">
            <a:avLst/>
          </a:prstGeom>
        </p:spPr>
        <p:txBody>
          <a:bodyPr wrap="none">
            <a:spAutoFit/>
          </a:bodyPr>
          <a:lstStyle/>
          <a:p>
            <a:r>
              <a:rPr lang="zh-CN" altLang="en-US" sz="2800" b="1" dirty="0" smtClean="0">
                <a:solidFill>
                  <a:srgbClr val="0070C0"/>
                </a:solidFill>
                <a:latin typeface="方正流行体简体" panose="03000509000000000000" pitchFamily="65" charset="-122"/>
                <a:ea typeface="方正流行体简体" panose="03000509000000000000" pitchFamily="65" charset="-122"/>
                <a:sym typeface="黑体" panose="02010609060101010101" pitchFamily="49" charset="-122"/>
              </a:rPr>
              <a:t>考点四</a:t>
            </a:r>
            <a:endParaRPr lang="zh-CN" altLang="en-US" sz="2800" dirty="0">
              <a:solidFill>
                <a:srgbClr val="0070C0"/>
              </a:solidFill>
              <a:latin typeface="方正流行体简体" panose="03000509000000000000" pitchFamily="65" charset="-122"/>
              <a:ea typeface="方正流行体简体" panose="03000509000000000000" pitchFamily="65" charset="-122"/>
            </a:endParaRPr>
          </a:p>
        </p:txBody>
      </p:sp>
      <p:pic>
        <p:nvPicPr>
          <p:cNvPr id="34818" name="图片24" descr="菁优网：http://www.jyeoo.com"/>
          <p:cNvPicPr>
            <a:picLocks noChangeAspect="1" noChangeArrowheads="1"/>
          </p:cNvPicPr>
          <p:nvPr/>
        </p:nvPicPr>
        <p:blipFill>
          <a:blip r:embed="rId3" cstate="print"/>
          <a:srcRect/>
          <a:stretch>
            <a:fillRect/>
          </a:stretch>
        </p:blipFill>
        <p:spPr bwMode="auto">
          <a:xfrm>
            <a:off x="3791611" y="4370038"/>
            <a:ext cx="4620778" cy="1746056"/>
          </a:xfrm>
          <a:prstGeom prst="rect">
            <a:avLst/>
          </a:prstGeom>
          <a:noFill/>
        </p:spPr>
      </p:pic>
      <p:sp>
        <p:nvSpPr>
          <p:cNvPr id="11" name="TextBox 10"/>
          <p:cNvSpPr txBox="1"/>
          <p:nvPr/>
        </p:nvSpPr>
        <p:spPr>
          <a:xfrm>
            <a:off x="2771771" y="3592186"/>
            <a:ext cx="1186609" cy="400110"/>
          </a:xfrm>
          <a:prstGeom prst="rect">
            <a:avLst/>
          </a:prstGeom>
          <a:noFill/>
        </p:spPr>
        <p:txBody>
          <a:bodyPr wrap="square">
            <a:spAutoFit/>
          </a:bodyPr>
          <a:lstStyle/>
          <a:p>
            <a:pPr>
              <a:defRPr/>
            </a:pPr>
            <a:r>
              <a:rPr lang="zh-CN" altLang="en-US" sz="2000" b="1" dirty="0" smtClean="0">
                <a:solidFill>
                  <a:srgbClr val="FF0000"/>
                </a:solidFill>
                <a:latin typeface="微软雅黑" panose="020B0503020204020204" pitchFamily="34" charset="-122"/>
                <a:ea typeface="微软雅黑" panose="020B0503020204020204" pitchFamily="34" charset="-122"/>
                <a:cs typeface="Times New Roman" pitchFamily="18" charset="0"/>
              </a:rPr>
              <a:t>电阻</a:t>
            </a:r>
            <a:endParaRPr lang="zh-CN" altLang="en-US" sz="2000" b="1" dirty="0">
              <a:solidFill>
                <a:srgbClr val="FF0000"/>
              </a:solidFill>
              <a:latin typeface="微软雅黑" panose="020B0503020204020204" pitchFamily="34" charset="-122"/>
              <a:ea typeface="微软雅黑" panose="020B0503020204020204" pitchFamily="34" charset="-122"/>
              <a:cs typeface="Times New Roman" pitchFamily="18" charset="0"/>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4" name="直接连接符 143"/>
          <p:cNvCxnSpPr/>
          <p:nvPr>
            <p:custDataLst>
              <p:tags r:id="rId2"/>
            </p:custDataLst>
          </p:nvPr>
        </p:nvCxnSpPr>
        <p:spPr>
          <a:xfrm>
            <a:off x="0" y="786039"/>
            <a:ext cx="12204000"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1785900" y="284591"/>
            <a:ext cx="1689886" cy="461665"/>
          </a:xfrm>
          <a:prstGeom prst="rect">
            <a:avLst/>
          </a:prstGeom>
        </p:spPr>
        <p:txBody>
          <a:bodyPr wrap="none">
            <a:spAutoFit/>
          </a:bodyPr>
          <a:lstStyle/>
          <a:p>
            <a:pPr eaLnBrk="1" hangingPunct="1"/>
            <a:r>
              <a:rPr lang="zh-CN" altLang="en-US" sz="2400" b="1" dirty="0" smtClean="0">
                <a:latin typeface="微软雅黑" panose="020B0503020204020204" pitchFamily="34" charset="-122"/>
                <a:ea typeface="微软雅黑" panose="020B0503020204020204" pitchFamily="34" charset="-122"/>
                <a:sym typeface="黑体" panose="02010609060101010101" pitchFamily="49" charset="-122"/>
              </a:rPr>
              <a:t>电能   电功</a:t>
            </a:r>
            <a:endParaRPr lang="zh-CN" altLang="en-US" sz="2400" b="1" dirty="0">
              <a:latin typeface="微软雅黑" panose="020B0503020204020204" pitchFamily="34" charset="-122"/>
              <a:ea typeface="微软雅黑" panose="020B0503020204020204" pitchFamily="34" charset="-122"/>
              <a:sym typeface="黑体" panose="02010609060101010101" pitchFamily="49" charset="-122"/>
            </a:endParaRPr>
          </a:p>
        </p:txBody>
      </p:sp>
      <p:sp>
        <p:nvSpPr>
          <p:cNvPr id="8" name="矩形 7"/>
          <p:cNvSpPr/>
          <p:nvPr/>
        </p:nvSpPr>
        <p:spPr>
          <a:xfrm>
            <a:off x="381403" y="223036"/>
            <a:ext cx="1266693" cy="523220"/>
          </a:xfrm>
          <a:prstGeom prst="rect">
            <a:avLst/>
          </a:prstGeom>
        </p:spPr>
        <p:txBody>
          <a:bodyPr wrap="none">
            <a:spAutoFit/>
          </a:bodyPr>
          <a:lstStyle/>
          <a:p>
            <a:r>
              <a:rPr lang="zh-CN" altLang="en-US" sz="2800" b="1" dirty="0" smtClean="0">
                <a:solidFill>
                  <a:srgbClr val="0070C0"/>
                </a:solidFill>
                <a:latin typeface="方正流行体简体" panose="03000509000000000000" pitchFamily="65" charset="-122"/>
                <a:ea typeface="方正流行体简体" panose="03000509000000000000" pitchFamily="65" charset="-122"/>
                <a:sym typeface="黑体" panose="02010609060101010101" pitchFamily="49" charset="-122"/>
              </a:rPr>
              <a:t>考点一</a:t>
            </a:r>
            <a:endParaRPr lang="zh-CN" altLang="en-US" sz="2800" dirty="0">
              <a:solidFill>
                <a:srgbClr val="0070C0"/>
              </a:solidFill>
              <a:latin typeface="方正流行体简体" panose="03000509000000000000" pitchFamily="65" charset="-122"/>
              <a:ea typeface="方正流行体简体" panose="03000509000000000000" pitchFamily="65" charset="-122"/>
            </a:endParaRPr>
          </a:p>
        </p:txBody>
      </p:sp>
      <p:graphicFrame>
        <p:nvGraphicFramePr>
          <p:cNvPr id="6" name="表格 5"/>
          <p:cNvGraphicFramePr>
            <a:graphicFrameLocks noGrp="1"/>
          </p:cNvGraphicFramePr>
          <p:nvPr/>
        </p:nvGraphicFramePr>
        <p:xfrm>
          <a:off x="2064497" y="1828522"/>
          <a:ext cx="8200091" cy="3908889"/>
        </p:xfrm>
        <a:graphic>
          <a:graphicData uri="http://schemas.openxmlformats.org/drawingml/2006/table">
            <a:tbl>
              <a:tblPr firstRow="1" bandRow="1">
                <a:tableStyleId>{5C22544A-7EE6-4342-B048-85BDC9FD1C3A}</a:tableStyleId>
              </a:tblPr>
              <a:tblGrid>
                <a:gridCol w="1250058"/>
                <a:gridCol w="1626358"/>
                <a:gridCol w="5323675"/>
              </a:tblGrid>
              <a:tr h="625927">
                <a:tc gridSpan="2">
                  <a:txBody>
                    <a:bodyPr/>
                    <a:lstStyle/>
                    <a:p>
                      <a:pPr algn="ctr"/>
                      <a:r>
                        <a:rPr lang="zh-CN" altLang="en-US" sz="2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获取</a:t>
                      </a:r>
                      <a:endParaRPr lang="zh-CN" altLang="en-US" sz="22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49" marR="91449"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h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zh-CN" sz="22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电源提供电能</a:t>
                      </a:r>
                      <a:endParaRPr lang="zh-CN" altLang="en-US" sz="22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49" marR="91449"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25927">
                <a:tc gridSpan="2">
                  <a:txBody>
                    <a:bodyPr/>
                    <a:lstStyle/>
                    <a:p>
                      <a:pPr algn="ctr"/>
                      <a:r>
                        <a:rPr lang="zh-CN" altLang="zh-CN" sz="2200" b="1"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使用</a:t>
                      </a:r>
                      <a:endParaRPr lang="zh-CN" altLang="en-US" sz="2200" b="1" kern="12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49" marR="91449"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h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en-US" sz="2200" b="1"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用电器将电能转化为其他形式的能</a:t>
                      </a:r>
                      <a:endParaRPr lang="zh-CN" altLang="en-US" sz="2200" b="1" kern="12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49" marR="91449"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25927">
                <a:tc rowSpan="3">
                  <a:txBody>
                    <a:bodyPr/>
                    <a:lstStyle/>
                    <a:p>
                      <a:pPr algn="ctr"/>
                      <a:r>
                        <a:rPr lang="zh-CN" altLang="zh-CN" sz="2200" b="1"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单位</a:t>
                      </a:r>
                      <a:endParaRPr lang="zh-CN" altLang="en-US" sz="2200" b="1" kern="12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49" marR="91449"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a:r>
                        <a:rPr lang="zh-CN" altLang="zh-CN" sz="2200" b="1"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国际单位</a:t>
                      </a:r>
                      <a:endParaRPr lang="zh-CN" altLang="en-US" sz="2200" b="1" kern="12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49" marR="91449"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r>
                        <a:rPr lang="zh-CN" altLang="zh-CN" sz="2200" b="1"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焦耳，符号</a:t>
                      </a:r>
                      <a:r>
                        <a:rPr lang="en-US" altLang="zh-CN" sz="2200" b="1"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J</a:t>
                      </a:r>
                      <a:endParaRPr lang="zh-CN" altLang="en-US" sz="2200" b="1" kern="12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49" marR="91449"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779254">
                <a:tc v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zh-CN" sz="2200" b="1"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常用单位</a:t>
                      </a:r>
                      <a:endParaRPr lang="zh-CN" altLang="en-US" sz="2200" b="1" kern="12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49" marR="91449"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2200" b="1"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千瓦时，符号</a:t>
                      </a:r>
                      <a:r>
                        <a:rPr lang="en-US" altLang="zh-CN" sz="2200" b="1" kern="1200" dirty="0" err="1"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kW·h</a:t>
                      </a:r>
                      <a:endParaRPr lang="zh-CN" altLang="zh-CN" sz="2200" b="1"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p>
                      <a:endParaRPr lang="zh-CN" altLang="en-US" sz="2200" b="1" kern="12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49" marR="91449"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25927">
                <a:tc v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zh-CN" sz="2200" b="1"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换算关系</a:t>
                      </a:r>
                      <a:endParaRPr lang="zh-CN" altLang="en-US" sz="2200" b="1" kern="12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49" marR="91449"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r>
                        <a:rPr lang="en-US" altLang="zh-CN" sz="2200" b="1"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1 kW·h</a:t>
                      </a:r>
                      <a:r>
                        <a:rPr lang="zh-CN" altLang="zh-CN" sz="2200" b="1"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200" b="1"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__________J</a:t>
                      </a:r>
                      <a:endParaRPr lang="zh-CN" altLang="en-US" sz="2200" b="1" kern="12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49" marR="91449"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25927">
                <a:tc gridSpan="2">
                  <a:txBody>
                    <a:bodyPr/>
                    <a:lstStyle/>
                    <a:p>
                      <a:pPr algn="ctr"/>
                      <a:r>
                        <a:rPr lang="zh-CN" altLang="zh-CN" sz="2200" b="1"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测量工具</a:t>
                      </a:r>
                      <a:endParaRPr lang="zh-CN" altLang="en-US" sz="2200" b="1" kern="12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49" marR="91449"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h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r>
                        <a:rPr lang="zh-CN" altLang="zh-CN" sz="2200" b="1"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电能表</a:t>
                      </a:r>
                      <a:endParaRPr lang="zh-CN" altLang="en-US" sz="2200" b="1" kern="12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49" marR="91449"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9" name="矩形 8"/>
          <p:cNvSpPr>
            <a:spLocks noChangeArrowheads="1"/>
          </p:cNvSpPr>
          <p:nvPr/>
        </p:nvSpPr>
        <p:spPr bwMode="auto">
          <a:xfrm>
            <a:off x="1762872" y="1150658"/>
            <a:ext cx="3830638" cy="461963"/>
          </a:xfrm>
          <a:prstGeom prst="rect">
            <a:avLst/>
          </a:prstGeom>
          <a:noFill/>
          <a:ln w="9525">
            <a:noFill/>
            <a:miter lim="800000"/>
            <a:headEnd/>
            <a:tailEnd/>
          </a:ln>
        </p:spPr>
        <p:txBody>
          <a:bodyPr>
            <a:spAutoFit/>
          </a:bodyPr>
          <a:lstStyle/>
          <a:p>
            <a:pPr eaLnBrk="0" hangingPunct="0">
              <a:tabLst>
                <a:tab pos="1366838" algn="l"/>
                <a:tab pos="2735263" algn="l"/>
                <a:tab pos="4102100" algn="l"/>
              </a:tabLst>
            </a:pPr>
            <a:r>
              <a:rPr lang="en-US" altLang="zh-CN" sz="2400" b="1" dirty="0">
                <a:latin typeface="Times New Roman" pitchFamily="18" charset="0"/>
                <a:ea typeface="微软雅黑" panose="020B0503020204020204" pitchFamily="34" charset="-122"/>
                <a:cs typeface="Times New Roman" pitchFamily="18" charset="0"/>
              </a:rPr>
              <a:t>1.</a:t>
            </a:r>
            <a:r>
              <a:rPr lang="zh-CN" altLang="en-US" sz="2400" b="1" dirty="0">
                <a:latin typeface="Times New Roman" pitchFamily="18" charset="0"/>
                <a:ea typeface="微软雅黑" panose="020B0503020204020204" pitchFamily="34" charset="-122"/>
                <a:cs typeface="Times New Roman" pitchFamily="18" charset="0"/>
              </a:rPr>
              <a:t>电能</a:t>
            </a:r>
          </a:p>
        </p:txBody>
      </p:sp>
      <p:sp>
        <p:nvSpPr>
          <p:cNvPr id="10" name="矩形 9"/>
          <p:cNvSpPr/>
          <p:nvPr/>
        </p:nvSpPr>
        <p:spPr>
          <a:xfrm>
            <a:off x="6364381" y="4456767"/>
            <a:ext cx="1213794" cy="461665"/>
          </a:xfrm>
          <a:prstGeom prst="rect">
            <a:avLst/>
          </a:prstGeom>
        </p:spPr>
        <p:txBody>
          <a:bodyPr wrap="none">
            <a:spAutoFit/>
          </a:bodyPr>
          <a:lstStyle/>
          <a:p>
            <a:pPr>
              <a:defRPr/>
            </a:pPr>
            <a:r>
              <a:rPr lang="en-US" altLang="zh-CN" sz="2400" b="1" kern="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3.6×10</a:t>
            </a:r>
            <a:r>
              <a:rPr lang="en-US" altLang="zh-CN" sz="2400" b="1" kern="100" baseline="300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6</a:t>
            </a:r>
            <a:endParaRPr lang="zh-CN" altLang="en-US" dirty="0">
              <a:ea typeface="微软雅黑" panose="020B0503020204020204" pitchFamily="34" charset="-122"/>
            </a:endParaRPr>
          </a:p>
        </p:txBody>
      </p:sp>
    </p:spTree>
    <p:custDataLst>
      <p:tags r:id="rId1"/>
    </p:custDataLst>
    <p:extLst>
      <p:ext uri="{BB962C8B-B14F-4D97-AF65-F5344CB8AC3E}">
        <p14:creationId xmlns:p14="http://schemas.microsoft.com/office/powerpoint/2010/main" xmlns="" val="3536099680"/>
      </p:ext>
    </p:ext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71601" y="1154250"/>
            <a:ext cx="9789458" cy="3970318"/>
          </a:xfrm>
          <a:prstGeom prst="rect">
            <a:avLst/>
          </a:prstGeom>
        </p:spPr>
        <p:txBody>
          <a:bodyPr wrap="square">
            <a:spAutoFit/>
          </a:bodyPr>
          <a:lstStyle/>
          <a:p>
            <a:pPr>
              <a:lnSpc>
                <a:spcPct val="150000"/>
              </a:lnSpc>
            </a:pPr>
            <a:r>
              <a:rPr lang="zh-CN" altLang="zh-CN" sz="2400" b="1" dirty="0" smtClean="0">
                <a:latin typeface="微软雅黑" panose="020B0503020204020204" pitchFamily="34" charset="-122"/>
                <a:ea typeface="微软雅黑" panose="020B0503020204020204" pitchFamily="34" charset="-122"/>
              </a:rPr>
              <a:t>（</a:t>
            </a:r>
            <a:r>
              <a:rPr lang="en-US" altLang="zh-CN" sz="2400" b="1" dirty="0" smtClean="0">
                <a:latin typeface="微软雅黑" panose="020B0503020204020204" pitchFamily="34" charset="-122"/>
                <a:ea typeface="微软雅黑" panose="020B0503020204020204" pitchFamily="34" charset="-122"/>
              </a:rPr>
              <a:t>2</a:t>
            </a:r>
            <a:r>
              <a:rPr lang="zh-CN" altLang="zh-CN" sz="2400" b="1" dirty="0" smtClean="0">
                <a:latin typeface="微软雅黑" panose="020B0503020204020204" pitchFamily="34" charset="-122"/>
                <a:ea typeface="微软雅黑" panose="020B0503020204020204" pitchFamily="34" charset="-122"/>
              </a:rPr>
              <a:t>）在图乙中，是探究电流通过导体产生的热量与通过导体的</a:t>
            </a:r>
            <a:r>
              <a:rPr lang="zh-CN" altLang="zh-CN" sz="2400" b="1" u="sng" dirty="0" smtClean="0">
                <a:latin typeface="微软雅黑" panose="020B0503020204020204" pitchFamily="34" charset="-122"/>
                <a:ea typeface="微软雅黑" panose="020B0503020204020204" pitchFamily="34" charset="-122"/>
              </a:rPr>
              <a:t>　</a:t>
            </a:r>
            <a:r>
              <a:rPr lang="en-US" altLang="zh-CN" sz="2400" b="1" u="sng" dirty="0" smtClean="0">
                <a:latin typeface="微软雅黑" panose="020B0503020204020204" pitchFamily="34" charset="-122"/>
                <a:ea typeface="微软雅黑" panose="020B0503020204020204" pitchFamily="34" charset="-122"/>
              </a:rPr>
              <a:t> </a:t>
            </a:r>
            <a:r>
              <a:rPr lang="zh-CN" altLang="zh-CN" sz="2400" b="1" u="sng" dirty="0" smtClean="0">
                <a:latin typeface="微软雅黑" panose="020B0503020204020204" pitchFamily="34" charset="-122"/>
                <a:ea typeface="微软雅黑" panose="020B0503020204020204" pitchFamily="34" charset="-122"/>
              </a:rPr>
              <a:t>　</a:t>
            </a:r>
            <a:r>
              <a:rPr lang="zh-CN" altLang="zh-CN" sz="2400" b="1" dirty="0" smtClean="0">
                <a:latin typeface="微软雅黑" panose="020B0503020204020204" pitchFamily="34" charset="-122"/>
                <a:ea typeface="微软雅黑" panose="020B0503020204020204" pitchFamily="34" charset="-122"/>
              </a:rPr>
              <a:t>关系。</a:t>
            </a:r>
          </a:p>
          <a:p>
            <a:pPr>
              <a:lnSpc>
                <a:spcPct val="150000"/>
              </a:lnSpc>
            </a:pPr>
            <a:r>
              <a:rPr lang="zh-CN" altLang="zh-CN" sz="2400" b="1" dirty="0" smtClean="0">
                <a:latin typeface="微软雅黑" panose="020B0503020204020204" pitchFamily="34" charset="-122"/>
                <a:ea typeface="微软雅黑" panose="020B0503020204020204" pitchFamily="34" charset="-122"/>
              </a:rPr>
              <a:t>（</a:t>
            </a:r>
            <a:r>
              <a:rPr lang="en-US" altLang="zh-CN" sz="2400" b="1" dirty="0" smtClean="0">
                <a:latin typeface="微软雅黑" panose="020B0503020204020204" pitchFamily="34" charset="-122"/>
                <a:ea typeface="微软雅黑" panose="020B0503020204020204" pitchFamily="34" charset="-122"/>
              </a:rPr>
              <a:t>3</a:t>
            </a:r>
            <a:r>
              <a:rPr lang="zh-CN" altLang="zh-CN" sz="2400" b="1" dirty="0" smtClean="0">
                <a:latin typeface="微软雅黑" panose="020B0503020204020204" pitchFamily="34" charset="-122"/>
                <a:ea typeface="微软雅黑" panose="020B0503020204020204" pitchFamily="34" charset="-122"/>
              </a:rPr>
              <a:t>）在该实验中，我们是通过观察</a:t>
            </a:r>
            <a:r>
              <a:rPr lang="en-US" altLang="zh-CN" sz="2400" b="1" dirty="0" smtClean="0">
                <a:latin typeface="微软雅黑" panose="020B0503020204020204" pitchFamily="34" charset="-122"/>
                <a:ea typeface="微软雅黑" panose="020B0503020204020204" pitchFamily="34" charset="-122"/>
              </a:rPr>
              <a:t>U</a:t>
            </a:r>
            <a:r>
              <a:rPr lang="zh-CN" altLang="zh-CN" sz="2400" b="1" dirty="0" smtClean="0">
                <a:latin typeface="微软雅黑" panose="020B0503020204020204" pitchFamily="34" charset="-122"/>
                <a:ea typeface="微软雅黑" panose="020B0503020204020204" pitchFamily="34" charset="-122"/>
              </a:rPr>
              <a:t>型管中液面的</a:t>
            </a:r>
            <a:r>
              <a:rPr lang="zh-CN" altLang="zh-CN" sz="2400" b="1" u="sng" dirty="0" smtClean="0">
                <a:latin typeface="微软雅黑" panose="020B0503020204020204" pitchFamily="34" charset="-122"/>
                <a:ea typeface="微软雅黑" panose="020B0503020204020204" pitchFamily="34" charset="-122"/>
              </a:rPr>
              <a:t>　</a:t>
            </a:r>
            <a:r>
              <a:rPr lang="en-US" altLang="zh-CN" sz="2400" b="1" u="sng" dirty="0" smtClean="0">
                <a:latin typeface="微软雅黑" panose="020B0503020204020204" pitchFamily="34" charset="-122"/>
                <a:ea typeface="微软雅黑" panose="020B0503020204020204" pitchFamily="34" charset="-122"/>
              </a:rPr>
              <a:t>    </a:t>
            </a:r>
            <a:r>
              <a:rPr lang="zh-CN" altLang="zh-CN" sz="2400" b="1" u="sng" dirty="0" smtClean="0">
                <a:latin typeface="微软雅黑" panose="020B0503020204020204" pitchFamily="34" charset="-122"/>
                <a:ea typeface="微软雅黑" panose="020B0503020204020204" pitchFamily="34" charset="-122"/>
              </a:rPr>
              <a:t>　</a:t>
            </a:r>
            <a:r>
              <a:rPr lang="zh-CN" altLang="zh-CN" sz="2400" b="1" dirty="0" smtClean="0">
                <a:latin typeface="微软雅黑" panose="020B0503020204020204" pitchFamily="34" charset="-122"/>
                <a:ea typeface="微软雅黑" panose="020B0503020204020204" pitchFamily="34" charset="-122"/>
              </a:rPr>
              <a:t>来比较各容器中电热丝产生热量的多少的。</a:t>
            </a:r>
          </a:p>
          <a:p>
            <a:pPr>
              <a:lnSpc>
                <a:spcPct val="150000"/>
              </a:lnSpc>
            </a:pPr>
            <a:r>
              <a:rPr lang="zh-CN" altLang="zh-CN" sz="2400" b="1" dirty="0" smtClean="0">
                <a:latin typeface="微软雅黑" panose="020B0503020204020204" pitchFamily="34" charset="-122"/>
                <a:ea typeface="微软雅黑" panose="020B0503020204020204" pitchFamily="34" charset="-122"/>
              </a:rPr>
              <a:t>（</a:t>
            </a:r>
            <a:r>
              <a:rPr lang="en-US" altLang="zh-CN" sz="2400" b="1" dirty="0" smtClean="0">
                <a:latin typeface="微软雅黑" panose="020B0503020204020204" pitchFamily="34" charset="-122"/>
                <a:ea typeface="微软雅黑" panose="020B0503020204020204" pitchFamily="34" charset="-122"/>
              </a:rPr>
              <a:t>4</a:t>
            </a:r>
            <a:r>
              <a:rPr lang="zh-CN" altLang="zh-CN" sz="2400" b="1" dirty="0" smtClean="0">
                <a:latin typeface="微软雅黑" panose="020B0503020204020204" pitchFamily="34" charset="-122"/>
                <a:ea typeface="微软雅黑" panose="020B0503020204020204" pitchFamily="34" charset="-122"/>
              </a:rPr>
              <a:t>）英国物用学家焦耳通过大量实验，最先精确的确定了电流通过导体时产生的热量跟电流的二次方成正比，跟导体的</a:t>
            </a:r>
            <a:r>
              <a:rPr lang="zh-CN" altLang="zh-CN" sz="2400" b="1" u="sng" dirty="0" smtClean="0">
                <a:latin typeface="微软雅黑" panose="020B0503020204020204" pitchFamily="34" charset="-122"/>
                <a:ea typeface="微软雅黑" panose="020B0503020204020204" pitchFamily="34" charset="-122"/>
              </a:rPr>
              <a:t>　</a:t>
            </a:r>
            <a:r>
              <a:rPr lang="en-US" altLang="zh-CN" sz="2400" b="1" u="sng" dirty="0" smtClean="0">
                <a:latin typeface="微软雅黑" panose="020B0503020204020204" pitchFamily="34" charset="-122"/>
                <a:ea typeface="微软雅黑" panose="020B0503020204020204" pitchFamily="34" charset="-122"/>
              </a:rPr>
              <a:t>  </a:t>
            </a:r>
            <a:r>
              <a:rPr lang="zh-CN" altLang="zh-CN" sz="2400" b="1" u="sng" dirty="0" smtClean="0">
                <a:latin typeface="微软雅黑" panose="020B0503020204020204" pitchFamily="34" charset="-122"/>
                <a:ea typeface="微软雅黑" panose="020B0503020204020204" pitchFamily="34" charset="-122"/>
              </a:rPr>
              <a:t>　</a:t>
            </a:r>
            <a:r>
              <a:rPr lang="zh-CN" altLang="zh-CN" sz="2400" b="1" dirty="0" smtClean="0">
                <a:latin typeface="微软雅黑" panose="020B0503020204020204" pitchFamily="34" charset="-122"/>
                <a:ea typeface="微软雅黑" panose="020B0503020204020204" pitchFamily="34" charset="-122"/>
              </a:rPr>
              <a:t>成正比，跟</a:t>
            </a:r>
            <a:endParaRPr lang="en-US" altLang="zh-CN" sz="2400" b="1" dirty="0" smtClean="0">
              <a:latin typeface="微软雅黑" panose="020B0503020204020204" pitchFamily="34" charset="-122"/>
              <a:ea typeface="微软雅黑" panose="020B0503020204020204" pitchFamily="34" charset="-122"/>
            </a:endParaRPr>
          </a:p>
          <a:p>
            <a:pPr>
              <a:lnSpc>
                <a:spcPct val="150000"/>
              </a:lnSpc>
            </a:pPr>
            <a:r>
              <a:rPr lang="zh-CN" altLang="zh-CN" sz="2400" b="1" u="sng" dirty="0" smtClean="0">
                <a:latin typeface="微软雅黑" panose="020B0503020204020204" pitchFamily="34" charset="-122"/>
                <a:ea typeface="微软雅黑" panose="020B0503020204020204" pitchFamily="34" charset="-122"/>
              </a:rPr>
              <a:t>　</a:t>
            </a:r>
            <a:r>
              <a:rPr lang="en-US" altLang="zh-CN" sz="2400" b="1" u="sng" dirty="0" smtClean="0">
                <a:latin typeface="微软雅黑" panose="020B0503020204020204" pitchFamily="34" charset="-122"/>
                <a:ea typeface="微软雅黑" panose="020B0503020204020204" pitchFamily="34" charset="-122"/>
              </a:rPr>
              <a:t>     </a:t>
            </a:r>
            <a:r>
              <a:rPr lang="zh-CN" altLang="zh-CN" sz="2400" b="1" u="sng" dirty="0" smtClean="0">
                <a:latin typeface="微软雅黑" panose="020B0503020204020204" pitchFamily="34" charset="-122"/>
                <a:ea typeface="微软雅黑" panose="020B0503020204020204" pitchFamily="34" charset="-122"/>
              </a:rPr>
              <a:t>　</a:t>
            </a:r>
            <a:r>
              <a:rPr lang="zh-CN" altLang="zh-CN" sz="2400" b="1" dirty="0" smtClean="0">
                <a:latin typeface="微软雅黑" panose="020B0503020204020204" pitchFamily="34" charset="-122"/>
                <a:ea typeface="微软雅黑" panose="020B0503020204020204" pitchFamily="34" charset="-122"/>
              </a:rPr>
              <a:t>成正比这个规律叫做焦耳定律，其表达式为</a:t>
            </a:r>
            <a:r>
              <a:rPr lang="zh-CN" altLang="zh-CN" sz="2400" b="1" u="sng" dirty="0" smtClean="0">
                <a:latin typeface="微软雅黑" panose="020B0503020204020204" pitchFamily="34" charset="-122"/>
                <a:ea typeface="微软雅黑" panose="020B0503020204020204" pitchFamily="34" charset="-122"/>
              </a:rPr>
              <a:t>　</a:t>
            </a:r>
            <a:r>
              <a:rPr lang="en-US" altLang="zh-CN" sz="2400" b="1" u="sng" dirty="0" smtClean="0">
                <a:latin typeface="微软雅黑" panose="020B0503020204020204" pitchFamily="34" charset="-122"/>
                <a:ea typeface="微软雅黑" panose="020B0503020204020204" pitchFamily="34" charset="-122"/>
              </a:rPr>
              <a:t>     </a:t>
            </a:r>
            <a:r>
              <a:rPr lang="zh-CN" altLang="zh-CN" sz="2400" b="1" u="sng" dirty="0" smtClean="0">
                <a:latin typeface="微软雅黑" panose="020B0503020204020204" pitchFamily="34" charset="-122"/>
                <a:ea typeface="微软雅黑" panose="020B0503020204020204" pitchFamily="34" charset="-122"/>
              </a:rPr>
              <a:t>　</a:t>
            </a:r>
            <a:r>
              <a:rPr lang="zh-CN" altLang="zh-CN" sz="2400" b="1" dirty="0" smtClean="0">
                <a:latin typeface="微软雅黑" panose="020B0503020204020204" pitchFamily="34" charset="-122"/>
                <a:ea typeface="微软雅黑" panose="020B0503020204020204" pitchFamily="34" charset="-122"/>
              </a:rPr>
              <a:t>。</a:t>
            </a:r>
            <a:endParaRPr lang="zh-CN" altLang="zh-CN" sz="2400" b="1" dirty="0">
              <a:latin typeface="微软雅黑" panose="020B0503020204020204" pitchFamily="34" charset="-122"/>
              <a:ea typeface="微软雅黑" panose="020B0503020204020204" pitchFamily="34" charset="-122"/>
            </a:endParaRPr>
          </a:p>
        </p:txBody>
      </p:sp>
      <p:sp>
        <p:nvSpPr>
          <p:cNvPr id="3" name="TextBox 2"/>
          <p:cNvSpPr txBox="1"/>
          <p:nvPr/>
        </p:nvSpPr>
        <p:spPr>
          <a:xfrm>
            <a:off x="9857906" y="1225083"/>
            <a:ext cx="1186609" cy="461665"/>
          </a:xfrm>
          <a:prstGeom prst="rect">
            <a:avLst/>
          </a:prstGeom>
          <a:noFill/>
        </p:spPr>
        <p:txBody>
          <a:bodyPr wrap="square">
            <a:spAutoFit/>
          </a:bodyPr>
          <a:lstStyle/>
          <a:p>
            <a:pPr>
              <a:defRPr/>
            </a:pPr>
            <a:r>
              <a:rPr lang="zh-CN" altLang="en-US" sz="2400" b="1" dirty="0" smtClean="0">
                <a:solidFill>
                  <a:srgbClr val="FF0000"/>
                </a:solidFill>
                <a:latin typeface="微软雅黑" panose="020B0503020204020204" pitchFamily="34" charset="-122"/>
                <a:ea typeface="微软雅黑" panose="020B0503020204020204" pitchFamily="34" charset="-122"/>
                <a:cs typeface="Times New Roman" pitchFamily="18" charset="0"/>
              </a:rPr>
              <a:t>电流</a:t>
            </a:r>
            <a:endParaRPr lang="zh-CN" altLang="en-US" sz="2400" b="1" dirty="0">
              <a:solidFill>
                <a:srgbClr val="FF0000"/>
              </a:solidFill>
              <a:latin typeface="微软雅黑" panose="020B0503020204020204" pitchFamily="34" charset="-122"/>
              <a:ea typeface="微软雅黑" panose="020B0503020204020204" pitchFamily="34" charset="-122"/>
              <a:cs typeface="Times New Roman" pitchFamily="18" charset="0"/>
            </a:endParaRPr>
          </a:p>
        </p:txBody>
      </p:sp>
      <p:sp>
        <p:nvSpPr>
          <p:cNvPr id="4" name="TextBox 3"/>
          <p:cNvSpPr txBox="1"/>
          <p:nvPr/>
        </p:nvSpPr>
        <p:spPr>
          <a:xfrm>
            <a:off x="8280119" y="2309813"/>
            <a:ext cx="1186609" cy="461665"/>
          </a:xfrm>
          <a:prstGeom prst="rect">
            <a:avLst/>
          </a:prstGeom>
          <a:noFill/>
        </p:spPr>
        <p:txBody>
          <a:bodyPr wrap="square">
            <a:spAutoFit/>
          </a:bodyPr>
          <a:lstStyle/>
          <a:p>
            <a:pPr>
              <a:defRPr/>
            </a:pPr>
            <a:r>
              <a:rPr lang="zh-CN" altLang="en-US" sz="2400" b="1" dirty="0" smtClean="0">
                <a:solidFill>
                  <a:srgbClr val="FF0000"/>
                </a:solidFill>
                <a:latin typeface="微软雅黑" panose="020B0503020204020204" pitchFamily="34" charset="-122"/>
                <a:ea typeface="微软雅黑" panose="020B0503020204020204" pitchFamily="34" charset="-122"/>
                <a:cs typeface="Times New Roman" pitchFamily="18" charset="0"/>
              </a:rPr>
              <a:t>高度差</a:t>
            </a:r>
            <a:endParaRPr lang="zh-CN" altLang="en-US" sz="2400" b="1" dirty="0">
              <a:solidFill>
                <a:srgbClr val="FF0000"/>
              </a:solidFill>
              <a:latin typeface="微软雅黑" panose="020B0503020204020204" pitchFamily="34" charset="-122"/>
              <a:ea typeface="微软雅黑" panose="020B0503020204020204" pitchFamily="34" charset="-122"/>
              <a:cs typeface="Times New Roman" pitchFamily="18" charset="0"/>
            </a:endParaRPr>
          </a:p>
        </p:txBody>
      </p:sp>
      <p:sp>
        <p:nvSpPr>
          <p:cNvPr id="5" name="TextBox 4"/>
          <p:cNvSpPr txBox="1"/>
          <p:nvPr/>
        </p:nvSpPr>
        <p:spPr>
          <a:xfrm>
            <a:off x="8235296" y="3977249"/>
            <a:ext cx="1186609" cy="461665"/>
          </a:xfrm>
          <a:prstGeom prst="rect">
            <a:avLst/>
          </a:prstGeom>
          <a:noFill/>
        </p:spPr>
        <p:txBody>
          <a:bodyPr wrap="square">
            <a:spAutoFit/>
          </a:bodyPr>
          <a:lstStyle/>
          <a:p>
            <a:pPr>
              <a:defRPr/>
            </a:pPr>
            <a:r>
              <a:rPr lang="zh-CN" altLang="en-US" sz="2400" b="1" dirty="0" smtClean="0">
                <a:solidFill>
                  <a:srgbClr val="FF0000"/>
                </a:solidFill>
                <a:latin typeface="微软雅黑" panose="020B0503020204020204" pitchFamily="34" charset="-122"/>
                <a:ea typeface="微软雅黑" panose="020B0503020204020204" pitchFamily="34" charset="-122"/>
                <a:cs typeface="Times New Roman" pitchFamily="18" charset="0"/>
              </a:rPr>
              <a:t>电阻</a:t>
            </a:r>
            <a:endParaRPr lang="zh-CN" altLang="en-US" sz="2400" b="1" dirty="0">
              <a:solidFill>
                <a:srgbClr val="FF0000"/>
              </a:solidFill>
              <a:latin typeface="微软雅黑" panose="020B0503020204020204" pitchFamily="34" charset="-122"/>
              <a:ea typeface="微软雅黑" panose="020B0503020204020204" pitchFamily="34" charset="-122"/>
              <a:cs typeface="Times New Roman" pitchFamily="18" charset="0"/>
            </a:endParaRPr>
          </a:p>
        </p:txBody>
      </p:sp>
      <p:sp>
        <p:nvSpPr>
          <p:cNvPr id="6" name="TextBox 5"/>
          <p:cNvSpPr txBox="1"/>
          <p:nvPr/>
        </p:nvSpPr>
        <p:spPr>
          <a:xfrm>
            <a:off x="1192129" y="4489535"/>
            <a:ext cx="1572092" cy="461665"/>
          </a:xfrm>
          <a:prstGeom prst="rect">
            <a:avLst/>
          </a:prstGeom>
          <a:noFill/>
        </p:spPr>
        <p:txBody>
          <a:bodyPr wrap="square">
            <a:spAutoFit/>
          </a:bodyPr>
          <a:lstStyle/>
          <a:p>
            <a:pPr>
              <a:defRPr/>
            </a:pPr>
            <a:r>
              <a:rPr lang="zh-CN" altLang="en-US" sz="2400" b="1" dirty="0" smtClean="0">
                <a:solidFill>
                  <a:srgbClr val="FF0000"/>
                </a:solidFill>
                <a:latin typeface="微软雅黑" panose="020B0503020204020204" pitchFamily="34" charset="-122"/>
                <a:ea typeface="微软雅黑" panose="020B0503020204020204" pitchFamily="34" charset="-122"/>
                <a:cs typeface="Times New Roman" pitchFamily="18" charset="0"/>
              </a:rPr>
              <a:t>通电时间</a:t>
            </a:r>
            <a:endParaRPr lang="zh-CN" altLang="en-US" sz="2400" b="1" dirty="0">
              <a:solidFill>
                <a:srgbClr val="FF0000"/>
              </a:solidFill>
              <a:latin typeface="微软雅黑" panose="020B0503020204020204" pitchFamily="34" charset="-122"/>
              <a:ea typeface="微软雅黑" panose="020B0503020204020204" pitchFamily="34" charset="-122"/>
              <a:cs typeface="Times New Roman" pitchFamily="18" charset="0"/>
            </a:endParaRPr>
          </a:p>
        </p:txBody>
      </p:sp>
      <p:sp>
        <p:nvSpPr>
          <p:cNvPr id="7" name="TextBox 6"/>
          <p:cNvSpPr txBox="1"/>
          <p:nvPr/>
        </p:nvSpPr>
        <p:spPr>
          <a:xfrm>
            <a:off x="8411937" y="4509747"/>
            <a:ext cx="1445969" cy="461665"/>
          </a:xfrm>
          <a:prstGeom prst="rect">
            <a:avLst/>
          </a:prstGeom>
          <a:noFill/>
        </p:spPr>
        <p:txBody>
          <a:bodyPr wrap="square">
            <a:spAutoFit/>
          </a:bodyPr>
          <a:lstStyle/>
          <a:p>
            <a:pPr>
              <a:defRPr/>
            </a:pPr>
            <a:r>
              <a:rPr lang="en-US" altLang="zh-CN" sz="2400" b="1" dirty="0" smtClean="0">
                <a:solidFill>
                  <a:srgbClr val="FF0000"/>
                </a:solidFill>
                <a:latin typeface="微软雅黑" panose="020B0503020204020204" pitchFamily="34" charset="-122"/>
                <a:ea typeface="微软雅黑" panose="020B0503020204020204" pitchFamily="34" charset="-122"/>
              </a:rPr>
              <a:t>Q=I</a:t>
            </a:r>
            <a:r>
              <a:rPr lang="en-US" altLang="zh-CN" sz="2400" b="1" baseline="30000" dirty="0" smtClean="0">
                <a:solidFill>
                  <a:srgbClr val="FF0000"/>
                </a:solidFill>
                <a:latin typeface="微软雅黑" panose="020B0503020204020204" pitchFamily="34" charset="-122"/>
                <a:ea typeface="微软雅黑" panose="020B0503020204020204" pitchFamily="34" charset="-122"/>
              </a:rPr>
              <a:t>2</a:t>
            </a:r>
            <a:r>
              <a:rPr lang="en-US" altLang="zh-CN" sz="2400" b="1" dirty="0" smtClean="0">
                <a:solidFill>
                  <a:srgbClr val="FF0000"/>
                </a:solidFill>
                <a:latin typeface="微软雅黑" panose="020B0503020204020204" pitchFamily="34" charset="-122"/>
                <a:ea typeface="微软雅黑" panose="020B0503020204020204" pitchFamily="34" charset="-122"/>
              </a:rPr>
              <a:t>Rt</a:t>
            </a:r>
            <a:endParaRPr lang="zh-CN" altLang="en-US" sz="2400" b="1" dirty="0">
              <a:solidFill>
                <a:srgbClr val="FF0000"/>
              </a:solidFill>
              <a:latin typeface="微软雅黑" panose="020B0503020204020204" pitchFamily="34" charset="-122"/>
              <a:ea typeface="微软雅黑" panose="020B0503020204020204" pitchFamily="34" charset="-122"/>
              <a:cs typeface="Times New Roman" pitchFamily="18" charset="0"/>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2"/>
          <p:cNvSpPr>
            <a:spLocks noChangeArrowheads="1"/>
          </p:cNvSpPr>
          <p:nvPr/>
        </p:nvSpPr>
        <p:spPr bwMode="auto">
          <a:xfrm>
            <a:off x="1623080" y="1539400"/>
            <a:ext cx="9314329" cy="4370427"/>
          </a:xfrm>
          <a:prstGeom prst="rect">
            <a:avLst/>
          </a:prstGeom>
          <a:noFill/>
          <a:ln w="9525">
            <a:noFill/>
            <a:miter lim="800000"/>
            <a:headEnd/>
            <a:tailEnd/>
          </a:ln>
        </p:spPr>
        <p:txBody>
          <a:bodyPr wrap="square" anchor="ctr">
            <a:spAutoFit/>
          </a:bodyPr>
          <a:lstStyle/>
          <a:p>
            <a:pPr>
              <a:lnSpc>
                <a:spcPct val="150000"/>
              </a:lnSpc>
            </a:pPr>
            <a:r>
              <a:rPr lang="zh-CN" altLang="zh-CN" sz="2800" b="1" dirty="0">
                <a:latin typeface="微软雅黑" panose="020B0503020204020204" pitchFamily="34" charset="-122"/>
                <a:ea typeface="微软雅黑" panose="020B0503020204020204" pitchFamily="34" charset="-122"/>
                <a:cs typeface="Times New Roman" pitchFamily="18" charset="0"/>
              </a:rPr>
              <a:t>【</a:t>
            </a:r>
            <a:r>
              <a:rPr lang="zh-CN" altLang="en-US" sz="2800" b="1" dirty="0" smtClean="0">
                <a:latin typeface="微软雅黑" panose="020B0503020204020204" pitchFamily="34" charset="-122"/>
                <a:ea typeface="微软雅黑" panose="020B0503020204020204" pitchFamily="34" charset="-122"/>
                <a:cs typeface="Times New Roman" pitchFamily="18" charset="0"/>
              </a:rPr>
              <a:t>例</a:t>
            </a:r>
            <a:r>
              <a:rPr lang="en-US" altLang="zh-CN" sz="2800" b="1" dirty="0" smtClean="0">
                <a:latin typeface="微软雅黑" panose="020B0503020204020204" pitchFamily="34" charset="-122"/>
                <a:ea typeface="微软雅黑" panose="020B0503020204020204" pitchFamily="34" charset="-122"/>
                <a:cs typeface="Times New Roman" pitchFamily="18" charset="0"/>
              </a:rPr>
              <a:t>7】</a:t>
            </a:r>
            <a:r>
              <a:rPr lang="zh-CN" altLang="zh-CN" sz="2400" b="1" dirty="0" smtClean="0">
                <a:latin typeface="微软雅黑" panose="020B0503020204020204" pitchFamily="34" charset="-122"/>
                <a:ea typeface="微软雅黑" panose="020B0503020204020204" pitchFamily="34" charset="-122"/>
              </a:rPr>
              <a:t>两个定值电阻</a:t>
            </a:r>
            <a:r>
              <a:rPr lang="en-US" altLang="zh-CN" sz="2400" b="1" dirty="0" smtClean="0">
                <a:latin typeface="微软雅黑" panose="020B0503020204020204" pitchFamily="34" charset="-122"/>
                <a:ea typeface="微软雅黑" panose="020B0503020204020204" pitchFamily="34" charset="-122"/>
              </a:rPr>
              <a:t>R</a:t>
            </a:r>
            <a:r>
              <a:rPr lang="en-US" altLang="zh-CN" sz="2400" b="1" baseline="-25000" dirty="0" smtClean="0">
                <a:latin typeface="微软雅黑" panose="020B0503020204020204" pitchFamily="34" charset="-122"/>
                <a:ea typeface="微软雅黑" panose="020B0503020204020204" pitchFamily="34" charset="-122"/>
              </a:rPr>
              <a:t>1</a:t>
            </a:r>
            <a:r>
              <a:rPr lang="zh-CN" altLang="zh-CN" sz="2400" b="1" dirty="0" smtClean="0">
                <a:latin typeface="微软雅黑" panose="020B0503020204020204" pitchFamily="34" charset="-122"/>
                <a:ea typeface="微软雅黑" panose="020B0503020204020204" pitchFamily="34" charset="-122"/>
              </a:rPr>
              <a:t>、</a:t>
            </a:r>
            <a:r>
              <a:rPr lang="en-US" altLang="zh-CN" sz="2400" b="1" dirty="0" smtClean="0">
                <a:latin typeface="微软雅黑" panose="020B0503020204020204" pitchFamily="34" charset="-122"/>
                <a:ea typeface="微软雅黑" panose="020B0503020204020204" pitchFamily="34" charset="-122"/>
              </a:rPr>
              <a:t>R</a:t>
            </a:r>
            <a:r>
              <a:rPr lang="en-US" altLang="zh-CN" sz="2400" b="1" baseline="-25000" dirty="0" smtClean="0">
                <a:latin typeface="微软雅黑" panose="020B0503020204020204" pitchFamily="34" charset="-122"/>
                <a:ea typeface="微软雅黑" panose="020B0503020204020204" pitchFamily="34" charset="-122"/>
              </a:rPr>
              <a:t>2</a:t>
            </a:r>
            <a:r>
              <a:rPr lang="zh-CN" altLang="zh-CN" sz="2400" b="1" dirty="0" smtClean="0">
                <a:latin typeface="微软雅黑" panose="020B0503020204020204" pitchFamily="34" charset="-122"/>
                <a:ea typeface="微软雅黑" panose="020B0503020204020204" pitchFamily="34" charset="-122"/>
              </a:rPr>
              <a:t>并联在电路中，如图甲所示，它们的电流与其两端的电压关系如图乙所示，闭合开关</a:t>
            </a:r>
            <a:r>
              <a:rPr lang="en-US" altLang="zh-CN" sz="2400" b="1" dirty="0" smtClean="0">
                <a:latin typeface="微软雅黑" panose="020B0503020204020204" pitchFamily="34" charset="-122"/>
                <a:ea typeface="微软雅黑" panose="020B0503020204020204" pitchFamily="34" charset="-122"/>
              </a:rPr>
              <a:t>S</a:t>
            </a:r>
            <a:r>
              <a:rPr lang="zh-CN" altLang="zh-CN" sz="2400" b="1" dirty="0" smtClean="0">
                <a:latin typeface="微软雅黑" panose="020B0503020204020204" pitchFamily="34" charset="-122"/>
                <a:ea typeface="微软雅黑" panose="020B0503020204020204" pitchFamily="34" charset="-122"/>
              </a:rPr>
              <a:t>，则</a:t>
            </a:r>
            <a:r>
              <a:rPr lang="en-US" altLang="zh-CN" sz="2400" b="1" dirty="0" smtClean="0">
                <a:latin typeface="微软雅黑" panose="020B0503020204020204" pitchFamily="34" charset="-122"/>
                <a:ea typeface="微软雅黑" panose="020B0503020204020204" pitchFamily="34" charset="-122"/>
              </a:rPr>
              <a:t>R</a:t>
            </a:r>
            <a:r>
              <a:rPr lang="en-US" altLang="zh-CN" sz="2400" b="1" baseline="-25000" dirty="0" smtClean="0">
                <a:latin typeface="微软雅黑" panose="020B0503020204020204" pitchFamily="34" charset="-122"/>
                <a:ea typeface="微软雅黑" panose="020B0503020204020204" pitchFamily="34" charset="-122"/>
              </a:rPr>
              <a:t>1</a:t>
            </a:r>
            <a:r>
              <a:rPr lang="zh-CN" altLang="zh-CN" sz="2400" b="1" dirty="0" smtClean="0">
                <a:latin typeface="微软雅黑" panose="020B0503020204020204" pitchFamily="34" charset="-122"/>
                <a:ea typeface="微软雅黑" panose="020B0503020204020204" pitchFamily="34" charset="-122"/>
              </a:rPr>
              <a:t>，</a:t>
            </a:r>
            <a:r>
              <a:rPr lang="en-US" altLang="zh-CN" sz="2400" b="1" dirty="0" smtClean="0">
                <a:latin typeface="微软雅黑" panose="020B0503020204020204" pitchFamily="34" charset="-122"/>
                <a:ea typeface="微软雅黑" panose="020B0503020204020204" pitchFamily="34" charset="-122"/>
              </a:rPr>
              <a:t>R</a:t>
            </a:r>
            <a:r>
              <a:rPr lang="en-US" altLang="zh-CN" sz="2400" b="1" baseline="-25000" dirty="0" smtClean="0">
                <a:latin typeface="微软雅黑" panose="020B0503020204020204" pitchFamily="34" charset="-122"/>
                <a:ea typeface="微软雅黑" panose="020B0503020204020204" pitchFamily="34" charset="-122"/>
              </a:rPr>
              <a:t>2</a:t>
            </a:r>
            <a:r>
              <a:rPr lang="zh-CN" altLang="zh-CN" sz="2400" b="1" dirty="0" smtClean="0">
                <a:latin typeface="微软雅黑" panose="020B0503020204020204" pitchFamily="34" charset="-122"/>
                <a:ea typeface="微软雅黑" panose="020B0503020204020204" pitchFamily="34" charset="-122"/>
              </a:rPr>
              <a:t>产生的热量之比为（　　）</a:t>
            </a:r>
          </a:p>
          <a:p>
            <a:pPr>
              <a:lnSpc>
                <a:spcPct val="150000"/>
              </a:lnSpc>
            </a:pPr>
            <a:r>
              <a:rPr lang="en-US" altLang="zh-CN" sz="2400" b="1" dirty="0" smtClean="0">
                <a:latin typeface="微软雅黑" panose="020B0503020204020204" pitchFamily="34" charset="-122"/>
                <a:ea typeface="微软雅黑" panose="020B0503020204020204" pitchFamily="34" charset="-122"/>
              </a:rPr>
              <a:t>A</a:t>
            </a:r>
            <a:r>
              <a:rPr lang="zh-CN" altLang="zh-CN" sz="2400" b="1" dirty="0" smtClean="0">
                <a:latin typeface="微软雅黑" panose="020B0503020204020204" pitchFamily="34" charset="-122"/>
                <a:ea typeface="微软雅黑" panose="020B0503020204020204" pitchFamily="34" charset="-122"/>
              </a:rPr>
              <a:t>．</a:t>
            </a:r>
            <a:r>
              <a:rPr lang="en-US" altLang="zh-CN" sz="2400" b="1" dirty="0" smtClean="0">
                <a:latin typeface="微软雅黑" panose="020B0503020204020204" pitchFamily="34" charset="-122"/>
                <a:ea typeface="微软雅黑" panose="020B0503020204020204" pitchFamily="34" charset="-122"/>
              </a:rPr>
              <a:t>2</a:t>
            </a:r>
            <a:r>
              <a:rPr lang="zh-CN" altLang="zh-CN" sz="2400" b="1" dirty="0" smtClean="0">
                <a:latin typeface="微软雅黑" panose="020B0503020204020204" pitchFamily="34" charset="-122"/>
                <a:ea typeface="微软雅黑" panose="020B0503020204020204" pitchFamily="34" charset="-122"/>
              </a:rPr>
              <a:t>：</a:t>
            </a:r>
            <a:r>
              <a:rPr lang="en-US" altLang="zh-CN" sz="2400" b="1" dirty="0" smtClean="0">
                <a:latin typeface="微软雅黑" panose="020B0503020204020204" pitchFamily="34" charset="-122"/>
                <a:ea typeface="微软雅黑" panose="020B0503020204020204" pitchFamily="34" charset="-122"/>
              </a:rPr>
              <a:t>1     </a:t>
            </a:r>
          </a:p>
          <a:p>
            <a:pPr>
              <a:lnSpc>
                <a:spcPct val="150000"/>
              </a:lnSpc>
            </a:pPr>
            <a:r>
              <a:rPr lang="en-US" altLang="zh-CN" sz="2400" b="1" dirty="0" smtClean="0">
                <a:latin typeface="微软雅黑" panose="020B0503020204020204" pitchFamily="34" charset="-122"/>
                <a:ea typeface="微软雅黑" panose="020B0503020204020204" pitchFamily="34" charset="-122"/>
              </a:rPr>
              <a:t>B</a:t>
            </a:r>
            <a:r>
              <a:rPr lang="zh-CN" altLang="zh-CN" sz="2400" b="1" dirty="0" smtClean="0">
                <a:latin typeface="微软雅黑" panose="020B0503020204020204" pitchFamily="34" charset="-122"/>
                <a:ea typeface="微软雅黑" panose="020B0503020204020204" pitchFamily="34" charset="-122"/>
              </a:rPr>
              <a:t>．</a:t>
            </a:r>
            <a:r>
              <a:rPr lang="en-US" altLang="zh-CN" sz="2400" b="1" dirty="0" smtClean="0">
                <a:latin typeface="微软雅黑" panose="020B0503020204020204" pitchFamily="34" charset="-122"/>
                <a:ea typeface="微软雅黑" panose="020B0503020204020204" pitchFamily="34" charset="-122"/>
              </a:rPr>
              <a:t>1</a:t>
            </a:r>
            <a:r>
              <a:rPr lang="zh-CN" altLang="zh-CN" sz="2400" b="1" dirty="0" smtClean="0">
                <a:latin typeface="微软雅黑" panose="020B0503020204020204" pitchFamily="34" charset="-122"/>
                <a:ea typeface="微软雅黑" panose="020B0503020204020204" pitchFamily="34" charset="-122"/>
              </a:rPr>
              <a:t>：</a:t>
            </a:r>
            <a:r>
              <a:rPr lang="en-US" altLang="zh-CN" sz="2400" b="1" dirty="0" smtClean="0">
                <a:latin typeface="微软雅黑" panose="020B0503020204020204" pitchFamily="34" charset="-122"/>
                <a:ea typeface="微软雅黑" panose="020B0503020204020204" pitchFamily="34" charset="-122"/>
              </a:rPr>
              <a:t>2		</a:t>
            </a:r>
          </a:p>
          <a:p>
            <a:pPr>
              <a:lnSpc>
                <a:spcPct val="150000"/>
              </a:lnSpc>
            </a:pPr>
            <a:r>
              <a:rPr lang="en-US" altLang="zh-CN" sz="2400" b="1" dirty="0" smtClean="0">
                <a:latin typeface="微软雅黑" panose="020B0503020204020204" pitchFamily="34" charset="-122"/>
                <a:ea typeface="微软雅黑" panose="020B0503020204020204" pitchFamily="34" charset="-122"/>
              </a:rPr>
              <a:t>C</a:t>
            </a:r>
            <a:r>
              <a:rPr lang="zh-CN" altLang="zh-CN" sz="2400" b="1" dirty="0" smtClean="0">
                <a:latin typeface="微软雅黑" panose="020B0503020204020204" pitchFamily="34" charset="-122"/>
                <a:ea typeface="微软雅黑" panose="020B0503020204020204" pitchFamily="34" charset="-122"/>
              </a:rPr>
              <a:t>．</a:t>
            </a:r>
            <a:r>
              <a:rPr lang="en-US" altLang="zh-CN" sz="2400" b="1" dirty="0" smtClean="0">
                <a:latin typeface="微软雅黑" panose="020B0503020204020204" pitchFamily="34" charset="-122"/>
                <a:ea typeface="微软雅黑" panose="020B0503020204020204" pitchFamily="34" charset="-122"/>
              </a:rPr>
              <a:t>4</a:t>
            </a:r>
            <a:r>
              <a:rPr lang="zh-CN" altLang="zh-CN" sz="2400" b="1" dirty="0" smtClean="0">
                <a:latin typeface="微软雅黑" panose="020B0503020204020204" pitchFamily="34" charset="-122"/>
                <a:ea typeface="微软雅黑" panose="020B0503020204020204" pitchFamily="34" charset="-122"/>
              </a:rPr>
              <a:t>：</a:t>
            </a:r>
            <a:r>
              <a:rPr lang="en-US" altLang="zh-CN" sz="2400" b="1" dirty="0" smtClean="0">
                <a:latin typeface="微软雅黑" panose="020B0503020204020204" pitchFamily="34" charset="-122"/>
                <a:ea typeface="微软雅黑" panose="020B0503020204020204" pitchFamily="34" charset="-122"/>
              </a:rPr>
              <a:t>1	</a:t>
            </a:r>
          </a:p>
          <a:p>
            <a:pPr>
              <a:lnSpc>
                <a:spcPct val="150000"/>
              </a:lnSpc>
            </a:pPr>
            <a:r>
              <a:rPr lang="en-US" altLang="zh-CN" sz="2400" b="1" dirty="0" smtClean="0">
                <a:latin typeface="微软雅黑" panose="020B0503020204020204" pitchFamily="34" charset="-122"/>
                <a:ea typeface="微软雅黑" panose="020B0503020204020204" pitchFamily="34" charset="-122"/>
              </a:rPr>
              <a:t>D</a:t>
            </a:r>
            <a:r>
              <a:rPr lang="zh-CN" altLang="zh-CN" sz="2400" b="1" dirty="0" smtClean="0">
                <a:latin typeface="微软雅黑" panose="020B0503020204020204" pitchFamily="34" charset="-122"/>
                <a:ea typeface="微软雅黑" panose="020B0503020204020204" pitchFamily="34" charset="-122"/>
              </a:rPr>
              <a:t>．</a:t>
            </a:r>
            <a:r>
              <a:rPr lang="en-US" altLang="zh-CN" sz="2400" b="1" dirty="0" smtClean="0">
                <a:latin typeface="微软雅黑" panose="020B0503020204020204" pitchFamily="34" charset="-122"/>
                <a:ea typeface="微软雅黑" panose="020B0503020204020204" pitchFamily="34" charset="-122"/>
              </a:rPr>
              <a:t>1</a:t>
            </a:r>
            <a:r>
              <a:rPr lang="zh-CN" altLang="zh-CN" sz="2400" b="1" dirty="0" smtClean="0">
                <a:latin typeface="微软雅黑" panose="020B0503020204020204" pitchFamily="34" charset="-122"/>
                <a:ea typeface="微软雅黑" panose="020B0503020204020204" pitchFamily="34" charset="-122"/>
              </a:rPr>
              <a:t>：</a:t>
            </a:r>
            <a:r>
              <a:rPr lang="en-US" altLang="zh-CN" sz="2400" b="1" dirty="0" smtClean="0">
                <a:latin typeface="微软雅黑" panose="020B0503020204020204" pitchFamily="34" charset="-122"/>
                <a:ea typeface="微软雅黑" panose="020B0503020204020204" pitchFamily="34" charset="-122"/>
              </a:rPr>
              <a:t>4</a:t>
            </a:r>
            <a:endParaRPr lang="zh-CN" altLang="zh-CN" sz="2400" b="1" dirty="0" smtClean="0">
              <a:latin typeface="微软雅黑" panose="020B0503020204020204" pitchFamily="34" charset="-122"/>
              <a:ea typeface="微软雅黑" panose="020B0503020204020204" pitchFamily="34" charset="-122"/>
            </a:endParaRPr>
          </a:p>
          <a:p>
            <a:endParaRPr lang="en-US" altLang="zh-CN" sz="2000" dirty="0">
              <a:latin typeface="Times New Roman" pitchFamily="18" charset="0"/>
              <a:ea typeface="微软雅黑" panose="020B0503020204020204" pitchFamily="34" charset="-122"/>
              <a:cs typeface="Times New Roman" pitchFamily="18" charset="0"/>
            </a:endParaRPr>
          </a:p>
        </p:txBody>
      </p:sp>
      <p:sp>
        <p:nvSpPr>
          <p:cNvPr id="15" name="TextBox 14"/>
          <p:cNvSpPr txBox="1"/>
          <p:nvPr/>
        </p:nvSpPr>
        <p:spPr>
          <a:xfrm>
            <a:off x="3507495" y="2869922"/>
            <a:ext cx="1186609" cy="523220"/>
          </a:xfrm>
          <a:prstGeom prst="rect">
            <a:avLst/>
          </a:prstGeom>
          <a:noFill/>
        </p:spPr>
        <p:txBody>
          <a:bodyPr wrap="square">
            <a:spAutoFit/>
          </a:bodyPr>
          <a:lstStyle/>
          <a:p>
            <a:pPr>
              <a:defRPr/>
            </a:pPr>
            <a:r>
              <a:rPr lang="en-US" altLang="zh-CN" sz="2800" b="1" dirty="0" smtClean="0">
                <a:solidFill>
                  <a:srgbClr val="FF0000"/>
                </a:solidFill>
                <a:latin typeface="微软雅黑" panose="020B0503020204020204" pitchFamily="34" charset="-122"/>
                <a:ea typeface="微软雅黑" panose="020B0503020204020204" pitchFamily="34" charset="-122"/>
                <a:cs typeface="Times New Roman" pitchFamily="18" charset="0"/>
              </a:rPr>
              <a:t>A</a:t>
            </a:r>
            <a:endParaRPr lang="zh-CN" altLang="en-US" sz="2800" b="1" dirty="0">
              <a:solidFill>
                <a:srgbClr val="FF0000"/>
              </a:solidFill>
              <a:latin typeface="微软雅黑" panose="020B0503020204020204" pitchFamily="34" charset="-122"/>
              <a:ea typeface="微软雅黑" panose="020B0503020204020204" pitchFamily="34" charset="-122"/>
              <a:cs typeface="Times New Roman" pitchFamily="18" charset="0"/>
            </a:endParaRPr>
          </a:p>
        </p:txBody>
      </p:sp>
      <p:sp>
        <p:nvSpPr>
          <p:cNvPr id="19461" name="Rectangle 1"/>
          <p:cNvSpPr>
            <a:spLocks noChangeArrowheads="1"/>
          </p:cNvSpPr>
          <p:nvPr/>
        </p:nvSpPr>
        <p:spPr bwMode="auto">
          <a:xfrm>
            <a:off x="1623080" y="1077735"/>
            <a:ext cx="5875326"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indent="2667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400" b="1" dirty="0">
                <a:solidFill>
                  <a:srgbClr val="FF0000"/>
                </a:solidFill>
                <a:latin typeface="方正流行体简体" panose="03000509000000000000" pitchFamily="65" charset="-122"/>
                <a:ea typeface="方正流行体简体" panose="03000509000000000000" pitchFamily="65" charset="-122"/>
                <a:cs typeface="Times New Roman" pitchFamily="18" charset="0"/>
              </a:rPr>
              <a:t>考查角</a:t>
            </a:r>
            <a:r>
              <a:rPr lang="zh-CN" altLang="en-US" sz="2400" b="1" dirty="0" smtClean="0">
                <a:solidFill>
                  <a:srgbClr val="FF0000"/>
                </a:solidFill>
                <a:latin typeface="方正流行体简体" panose="03000509000000000000" pitchFamily="65" charset="-122"/>
                <a:ea typeface="方正流行体简体" panose="03000509000000000000" pitchFamily="65" charset="-122"/>
                <a:cs typeface="Times New Roman" pitchFamily="18" charset="0"/>
              </a:rPr>
              <a:t>度</a:t>
            </a:r>
            <a:r>
              <a:rPr lang="en-US" altLang="zh-CN" sz="2400" b="1" dirty="0" smtClean="0">
                <a:solidFill>
                  <a:srgbClr val="FF0000"/>
                </a:solidFill>
                <a:latin typeface="方正流行体简体" panose="03000509000000000000" pitchFamily="65" charset="-122"/>
                <a:ea typeface="方正流行体简体" panose="03000509000000000000" pitchFamily="65" charset="-122"/>
                <a:cs typeface="Times New Roman" pitchFamily="18" charset="0"/>
              </a:rPr>
              <a:t>3</a:t>
            </a:r>
            <a:r>
              <a:rPr lang="zh-CN" altLang="en-US" sz="2400" b="1" dirty="0">
                <a:solidFill>
                  <a:srgbClr val="FF0000"/>
                </a:solidFill>
                <a:latin typeface="方正流行体简体" panose="03000509000000000000" pitchFamily="65" charset="-122"/>
                <a:ea typeface="方正流行体简体" panose="03000509000000000000" pitchFamily="65" charset="-122"/>
                <a:cs typeface="Times New Roman" pitchFamily="18" charset="0"/>
              </a:rPr>
              <a:t>　</a:t>
            </a:r>
            <a:r>
              <a:rPr lang="zh-CN" altLang="en-US" sz="2400" b="1" dirty="0" smtClean="0">
                <a:solidFill>
                  <a:srgbClr val="FF0000"/>
                </a:solidFill>
                <a:latin typeface="方正流行体简体" panose="03000509000000000000" pitchFamily="65" charset="-122"/>
                <a:ea typeface="方正流行体简体" panose="03000509000000000000" pitchFamily="65" charset="-122"/>
                <a:cs typeface="Times New Roman" pitchFamily="18" charset="0"/>
              </a:rPr>
              <a:t>焦耳定律的计算公式及应用</a:t>
            </a:r>
            <a:endParaRPr lang="en-US" altLang="zh-CN" sz="2400" b="1" dirty="0">
              <a:solidFill>
                <a:srgbClr val="FF0000"/>
              </a:solidFill>
              <a:latin typeface="方正流行体简体" panose="03000509000000000000" pitchFamily="65" charset="-122"/>
              <a:ea typeface="方正流行体简体" panose="03000509000000000000" pitchFamily="65" charset="-122"/>
              <a:cs typeface="Times New Roman" pitchFamily="18" charset="0"/>
            </a:endParaRPr>
          </a:p>
        </p:txBody>
      </p:sp>
      <p:cxnSp>
        <p:nvCxnSpPr>
          <p:cNvPr id="8" name="直接连接符 7"/>
          <p:cNvCxnSpPr/>
          <p:nvPr>
            <p:custDataLst>
              <p:tags r:id="rId1"/>
            </p:custDataLst>
          </p:nvPr>
        </p:nvCxnSpPr>
        <p:spPr>
          <a:xfrm>
            <a:off x="0" y="786039"/>
            <a:ext cx="12204000"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785900" y="284591"/>
            <a:ext cx="1415772" cy="461665"/>
          </a:xfrm>
          <a:prstGeom prst="rect">
            <a:avLst/>
          </a:prstGeom>
        </p:spPr>
        <p:txBody>
          <a:bodyPr wrap="none">
            <a:spAutoFit/>
          </a:bodyPr>
          <a:lstStyle/>
          <a:p>
            <a:pPr eaLnBrk="1" hangingPunct="1"/>
            <a:r>
              <a:rPr lang="zh-CN" altLang="en-US" sz="2400" b="1" dirty="0" smtClean="0">
                <a:latin typeface="微软雅黑" panose="020B0503020204020204" pitchFamily="34" charset="-122"/>
                <a:ea typeface="微软雅黑" panose="020B0503020204020204" pitchFamily="34" charset="-122"/>
                <a:sym typeface="黑体" panose="02010609060101010101" pitchFamily="49" charset="-122"/>
              </a:rPr>
              <a:t>焦耳定律</a:t>
            </a:r>
          </a:p>
        </p:txBody>
      </p:sp>
      <p:sp>
        <p:nvSpPr>
          <p:cNvPr id="10" name="矩形 9"/>
          <p:cNvSpPr/>
          <p:nvPr/>
        </p:nvSpPr>
        <p:spPr>
          <a:xfrm>
            <a:off x="381403" y="223036"/>
            <a:ext cx="1261884" cy="523220"/>
          </a:xfrm>
          <a:prstGeom prst="rect">
            <a:avLst/>
          </a:prstGeom>
        </p:spPr>
        <p:txBody>
          <a:bodyPr wrap="none">
            <a:spAutoFit/>
          </a:bodyPr>
          <a:lstStyle/>
          <a:p>
            <a:r>
              <a:rPr lang="zh-CN" altLang="en-US" sz="2800" b="1" dirty="0" smtClean="0">
                <a:solidFill>
                  <a:srgbClr val="0070C0"/>
                </a:solidFill>
                <a:latin typeface="方正流行体简体" panose="03000509000000000000" pitchFamily="65" charset="-122"/>
                <a:ea typeface="方正流行体简体" panose="03000509000000000000" pitchFamily="65" charset="-122"/>
                <a:sym typeface="黑体" panose="02010609060101010101" pitchFamily="49" charset="-122"/>
              </a:rPr>
              <a:t>考点四</a:t>
            </a:r>
            <a:endParaRPr lang="zh-CN" altLang="en-US" sz="2800" dirty="0">
              <a:solidFill>
                <a:srgbClr val="0070C0"/>
              </a:solidFill>
              <a:latin typeface="方正流行体简体" panose="03000509000000000000" pitchFamily="65" charset="-122"/>
              <a:ea typeface="方正流行体简体" panose="03000509000000000000" pitchFamily="65" charset="-122"/>
            </a:endParaRPr>
          </a:p>
        </p:txBody>
      </p:sp>
      <p:pic>
        <p:nvPicPr>
          <p:cNvPr id="35842" name="图片24" descr="菁优网：http://www.jyeoo.com"/>
          <p:cNvPicPr>
            <a:picLocks noChangeAspect="1" noChangeArrowheads="1"/>
          </p:cNvPicPr>
          <p:nvPr/>
        </p:nvPicPr>
        <p:blipFill>
          <a:blip r:embed="rId3" cstate="print"/>
          <a:srcRect/>
          <a:stretch>
            <a:fillRect/>
          </a:stretch>
        </p:blipFill>
        <p:spPr bwMode="auto">
          <a:xfrm>
            <a:off x="4827030" y="3310063"/>
            <a:ext cx="4938364" cy="2599764"/>
          </a:xfrm>
          <a:prstGeom prst="rect">
            <a:avLst/>
          </a:prstGeom>
          <a:noFill/>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
          <p:cNvSpPr>
            <a:spLocks noChangeArrowheads="1"/>
          </p:cNvSpPr>
          <p:nvPr/>
        </p:nvSpPr>
        <p:spPr bwMode="auto">
          <a:xfrm>
            <a:off x="1472719" y="1078505"/>
            <a:ext cx="8832850" cy="3877985"/>
          </a:xfrm>
          <a:prstGeom prst="rect">
            <a:avLst/>
          </a:prstGeom>
          <a:noFill/>
          <a:ln w="9525">
            <a:noFill/>
            <a:miter lim="800000"/>
            <a:headEnd/>
            <a:tailEnd/>
          </a:ln>
        </p:spPr>
        <p:txBody>
          <a:bodyPr anchor="ctr">
            <a:spAutoFit/>
          </a:bodyPr>
          <a:lstStyle/>
          <a:p>
            <a:pPr algn="just">
              <a:lnSpc>
                <a:spcPct val="150000"/>
              </a:lnSpc>
            </a:pPr>
            <a:r>
              <a:rPr lang="zh-CN" altLang="zh-CN" sz="2400" b="1" dirty="0" smtClean="0">
                <a:latin typeface="微软雅黑" panose="020B0503020204020204" pitchFamily="34" charset="-122"/>
                <a:ea typeface="微软雅黑" panose="020B0503020204020204" pitchFamily="34" charset="-122"/>
                <a:cs typeface="Times New Roman" pitchFamily="18" charset="0"/>
              </a:rPr>
              <a:t>【</a:t>
            </a:r>
            <a:r>
              <a:rPr lang="zh-CN" altLang="en-US" sz="2400" b="1" dirty="0" smtClean="0">
                <a:latin typeface="微软雅黑" panose="020B0503020204020204" pitchFamily="34" charset="-122"/>
                <a:ea typeface="微软雅黑" panose="020B0503020204020204" pitchFamily="34" charset="-122"/>
                <a:cs typeface="Times New Roman" pitchFamily="18" charset="0"/>
              </a:rPr>
              <a:t>例</a:t>
            </a:r>
            <a:r>
              <a:rPr lang="en-US" altLang="zh-CN" sz="2400" b="1" dirty="0" smtClean="0">
                <a:latin typeface="微软雅黑" panose="020B0503020204020204" pitchFamily="34" charset="-122"/>
                <a:ea typeface="微软雅黑" panose="020B0503020204020204" pitchFamily="34" charset="-122"/>
                <a:cs typeface="Times New Roman" pitchFamily="18" charset="0"/>
              </a:rPr>
              <a:t>】</a:t>
            </a:r>
            <a:r>
              <a:rPr lang="zh-CN" altLang="en-US" sz="2400" b="1" dirty="0" smtClean="0">
                <a:solidFill>
                  <a:srgbClr val="000000"/>
                </a:solidFill>
                <a:latin typeface="微软雅黑" panose="020B0503020204020204" pitchFamily="34" charset="-122"/>
                <a:ea typeface="微软雅黑" panose="020B0503020204020204" pitchFamily="34" charset="-122"/>
                <a:cs typeface="Times New Roman" pitchFamily="18" charset="0"/>
              </a:rPr>
              <a:t>如图所示</a:t>
            </a:r>
            <a:r>
              <a:rPr lang="zh-CN" altLang="en-US" sz="2400" b="1" dirty="0" smtClean="0">
                <a:solidFill>
                  <a:srgbClr val="000000"/>
                </a:solidFill>
                <a:latin typeface="微软雅黑" panose="020B0503020204020204" pitchFamily="34" charset="-122"/>
                <a:ea typeface="微软雅黑" panose="020B0503020204020204" pitchFamily="34" charset="-122"/>
              </a:rPr>
              <a:t>，</a:t>
            </a:r>
            <a:r>
              <a:rPr lang="zh-CN" altLang="en-US" sz="2400" b="1" dirty="0" smtClean="0">
                <a:solidFill>
                  <a:srgbClr val="000000"/>
                </a:solidFill>
                <a:latin typeface="微软雅黑" panose="020B0503020204020204" pitchFamily="34" charset="-122"/>
                <a:ea typeface="微软雅黑" panose="020B0503020204020204" pitchFamily="34" charset="-122"/>
                <a:cs typeface="Times New Roman" pitchFamily="18" charset="0"/>
              </a:rPr>
              <a:t>电源电压保持不变</a:t>
            </a:r>
            <a:r>
              <a:rPr lang="zh-CN" altLang="en-US" sz="2400" b="1" dirty="0" smtClean="0">
                <a:solidFill>
                  <a:srgbClr val="000000"/>
                </a:solidFill>
                <a:latin typeface="微软雅黑" panose="020B0503020204020204" pitchFamily="34" charset="-122"/>
                <a:ea typeface="微软雅黑" panose="020B0503020204020204" pitchFamily="34" charset="-122"/>
              </a:rPr>
              <a:t>，</a:t>
            </a:r>
            <a:r>
              <a:rPr lang="zh-CN" altLang="en-US" sz="2400" b="1" dirty="0" smtClean="0">
                <a:solidFill>
                  <a:srgbClr val="000000"/>
                </a:solidFill>
                <a:latin typeface="微软雅黑" panose="020B0503020204020204" pitchFamily="34" charset="-122"/>
                <a:ea typeface="微软雅黑" panose="020B0503020204020204" pitchFamily="34" charset="-122"/>
                <a:cs typeface="Times New Roman" pitchFamily="18" charset="0"/>
              </a:rPr>
              <a:t>当开关</a:t>
            </a:r>
            <a:r>
              <a:rPr lang="en-US" altLang="zh-CN" sz="2400" b="1" dirty="0" smtClean="0">
                <a:solidFill>
                  <a:srgbClr val="000000"/>
                </a:solidFill>
                <a:latin typeface="微软雅黑" panose="020B0503020204020204" pitchFamily="34" charset="-122"/>
                <a:ea typeface="微软雅黑" panose="020B0503020204020204" pitchFamily="34" charset="-122"/>
                <a:cs typeface="Times New Roman" pitchFamily="18" charset="0"/>
              </a:rPr>
              <a:t>S</a:t>
            </a:r>
            <a:r>
              <a:rPr lang="zh-CN" altLang="en-US" sz="2400" b="1" dirty="0" smtClean="0">
                <a:solidFill>
                  <a:srgbClr val="000000"/>
                </a:solidFill>
                <a:latin typeface="微软雅黑" panose="020B0503020204020204" pitchFamily="34" charset="-122"/>
                <a:ea typeface="微软雅黑" panose="020B0503020204020204" pitchFamily="34" charset="-122"/>
                <a:cs typeface="Times New Roman" pitchFamily="18" charset="0"/>
              </a:rPr>
              <a:t>由断开到闭合时</a:t>
            </a:r>
            <a:r>
              <a:rPr lang="zh-CN" altLang="en-US" sz="2400" b="1" dirty="0" smtClean="0">
                <a:solidFill>
                  <a:srgbClr val="000000"/>
                </a:solidFill>
                <a:latin typeface="微软雅黑" panose="020B0503020204020204" pitchFamily="34" charset="-122"/>
                <a:ea typeface="微软雅黑" panose="020B0503020204020204" pitchFamily="34" charset="-122"/>
              </a:rPr>
              <a:t>，</a:t>
            </a:r>
            <a:r>
              <a:rPr lang="zh-CN" altLang="en-US" sz="2400" b="1" dirty="0" smtClean="0">
                <a:solidFill>
                  <a:srgbClr val="000000"/>
                </a:solidFill>
                <a:latin typeface="微软雅黑" panose="020B0503020204020204" pitchFamily="34" charset="-122"/>
                <a:ea typeface="微软雅黑" panose="020B0503020204020204" pitchFamily="34" charset="-122"/>
                <a:cs typeface="Times New Roman" pitchFamily="18" charset="0"/>
              </a:rPr>
              <a:t>电路中</a:t>
            </a:r>
            <a:r>
              <a:rPr lang="en-US" altLang="zh-CN" sz="2400" b="1" dirty="0" smtClean="0">
                <a:solidFill>
                  <a:srgbClr val="000000"/>
                </a:solidFill>
                <a:latin typeface="微软雅黑" panose="020B0503020204020204" pitchFamily="34" charset="-122"/>
                <a:ea typeface="微软雅黑" panose="020B0503020204020204" pitchFamily="34" charset="-122"/>
                <a:cs typeface="Times New Roman" pitchFamily="18" charset="0"/>
              </a:rPr>
              <a:t>(     )</a:t>
            </a:r>
          </a:p>
          <a:p>
            <a:pPr algn="just">
              <a:lnSpc>
                <a:spcPct val="150000"/>
              </a:lnSpc>
            </a:pPr>
            <a:r>
              <a:rPr lang="en-US" altLang="zh-CN" sz="2400" b="1" dirty="0" smtClean="0">
                <a:solidFill>
                  <a:srgbClr val="000000"/>
                </a:solidFill>
                <a:latin typeface="微软雅黑" panose="020B0503020204020204" pitchFamily="34" charset="-122"/>
                <a:ea typeface="微软雅黑" panose="020B0503020204020204" pitchFamily="34" charset="-122"/>
                <a:cs typeface="Times New Roman" pitchFamily="18" charset="0"/>
              </a:rPr>
              <a:t>A</a:t>
            </a:r>
            <a:r>
              <a:rPr lang="zh-CN" altLang="en-US" sz="2400" b="1" dirty="0" smtClean="0">
                <a:solidFill>
                  <a:srgbClr val="000000"/>
                </a:solidFill>
                <a:latin typeface="微软雅黑" panose="020B0503020204020204" pitchFamily="34" charset="-122"/>
                <a:ea typeface="微软雅黑" panose="020B0503020204020204" pitchFamily="34" charset="-122"/>
              </a:rPr>
              <a:t>．</a:t>
            </a:r>
            <a:r>
              <a:rPr lang="zh-CN" altLang="en-US" sz="2400" b="1" dirty="0" smtClean="0">
                <a:solidFill>
                  <a:srgbClr val="000000"/>
                </a:solidFill>
                <a:latin typeface="微软雅黑" panose="020B0503020204020204" pitchFamily="34" charset="-122"/>
                <a:ea typeface="微软雅黑" panose="020B0503020204020204" pitchFamily="34" charset="-122"/>
                <a:cs typeface="Times New Roman" pitchFamily="18" charset="0"/>
              </a:rPr>
              <a:t>电流表的示数变大</a:t>
            </a:r>
            <a:r>
              <a:rPr lang="zh-CN" altLang="en-US" sz="2400" b="1" dirty="0" smtClean="0">
                <a:solidFill>
                  <a:srgbClr val="000000"/>
                </a:solidFill>
                <a:latin typeface="微软雅黑" panose="020B0503020204020204" pitchFamily="34" charset="-122"/>
                <a:ea typeface="微软雅黑" panose="020B0503020204020204" pitchFamily="34" charset="-122"/>
              </a:rPr>
              <a:t>，</a:t>
            </a:r>
            <a:r>
              <a:rPr lang="zh-CN" altLang="en-US" sz="2400" b="1" dirty="0" smtClean="0">
                <a:solidFill>
                  <a:srgbClr val="000000"/>
                </a:solidFill>
                <a:latin typeface="微软雅黑" panose="020B0503020204020204" pitchFamily="34" charset="-122"/>
                <a:ea typeface="微软雅黑" panose="020B0503020204020204" pitchFamily="34" charset="-122"/>
                <a:cs typeface="Times New Roman" pitchFamily="18" charset="0"/>
              </a:rPr>
              <a:t>小灯泡变亮  </a:t>
            </a:r>
          </a:p>
          <a:p>
            <a:pPr algn="just">
              <a:lnSpc>
                <a:spcPct val="150000"/>
              </a:lnSpc>
            </a:pPr>
            <a:r>
              <a:rPr lang="en-US" altLang="zh-CN" sz="2400" b="1" dirty="0" smtClean="0">
                <a:solidFill>
                  <a:srgbClr val="000000"/>
                </a:solidFill>
                <a:latin typeface="微软雅黑" panose="020B0503020204020204" pitchFamily="34" charset="-122"/>
                <a:ea typeface="微软雅黑" panose="020B0503020204020204" pitchFamily="34" charset="-122"/>
                <a:cs typeface="Times New Roman" pitchFamily="18" charset="0"/>
              </a:rPr>
              <a:t>B</a:t>
            </a:r>
            <a:r>
              <a:rPr lang="zh-CN" altLang="en-US" sz="2400" b="1" dirty="0" smtClean="0">
                <a:solidFill>
                  <a:srgbClr val="000000"/>
                </a:solidFill>
                <a:latin typeface="微软雅黑" panose="020B0503020204020204" pitchFamily="34" charset="-122"/>
                <a:ea typeface="微软雅黑" panose="020B0503020204020204" pitchFamily="34" charset="-122"/>
                <a:cs typeface="Times New Roman" pitchFamily="18" charset="0"/>
              </a:rPr>
              <a:t>．电流表的示数变小</a:t>
            </a:r>
            <a:r>
              <a:rPr lang="zh-CN" altLang="en-US" sz="2400" b="1" dirty="0" smtClean="0">
                <a:solidFill>
                  <a:srgbClr val="000000"/>
                </a:solidFill>
                <a:latin typeface="微软雅黑" panose="020B0503020204020204" pitchFamily="34" charset="-122"/>
                <a:ea typeface="微软雅黑" panose="020B0503020204020204" pitchFamily="34" charset="-122"/>
              </a:rPr>
              <a:t>，</a:t>
            </a:r>
            <a:r>
              <a:rPr lang="zh-CN" altLang="en-US" sz="2400" b="1" dirty="0" smtClean="0">
                <a:solidFill>
                  <a:srgbClr val="000000"/>
                </a:solidFill>
                <a:latin typeface="微软雅黑" panose="020B0503020204020204" pitchFamily="34" charset="-122"/>
                <a:ea typeface="微软雅黑" panose="020B0503020204020204" pitchFamily="34" charset="-122"/>
                <a:cs typeface="Times New Roman" pitchFamily="18" charset="0"/>
              </a:rPr>
              <a:t>小灯泡变亮</a:t>
            </a:r>
          </a:p>
          <a:p>
            <a:pPr algn="just">
              <a:lnSpc>
                <a:spcPct val="150000"/>
              </a:lnSpc>
            </a:pPr>
            <a:r>
              <a:rPr lang="en-US" altLang="zh-CN" sz="2400" b="1" dirty="0" smtClean="0">
                <a:solidFill>
                  <a:srgbClr val="000000"/>
                </a:solidFill>
                <a:latin typeface="微软雅黑" panose="020B0503020204020204" pitchFamily="34" charset="-122"/>
                <a:ea typeface="微软雅黑" panose="020B0503020204020204" pitchFamily="34" charset="-122"/>
                <a:cs typeface="Times New Roman" pitchFamily="18" charset="0"/>
              </a:rPr>
              <a:t>C</a:t>
            </a:r>
            <a:r>
              <a:rPr lang="zh-CN" altLang="en-US" sz="2400" b="1" dirty="0" smtClean="0">
                <a:solidFill>
                  <a:srgbClr val="000000"/>
                </a:solidFill>
                <a:latin typeface="微软雅黑" panose="020B0503020204020204" pitchFamily="34" charset="-122"/>
                <a:ea typeface="微软雅黑" panose="020B0503020204020204" pitchFamily="34" charset="-122"/>
              </a:rPr>
              <a:t>．</a:t>
            </a:r>
            <a:r>
              <a:rPr lang="zh-CN" altLang="en-US" sz="2400" b="1" dirty="0" smtClean="0">
                <a:solidFill>
                  <a:srgbClr val="000000"/>
                </a:solidFill>
                <a:latin typeface="微软雅黑" panose="020B0503020204020204" pitchFamily="34" charset="-122"/>
                <a:ea typeface="微软雅黑" panose="020B0503020204020204" pitchFamily="34" charset="-122"/>
                <a:cs typeface="Times New Roman" pitchFamily="18" charset="0"/>
              </a:rPr>
              <a:t>电压表的示数变小</a:t>
            </a:r>
            <a:r>
              <a:rPr lang="zh-CN" altLang="en-US" sz="2400" b="1" dirty="0" smtClean="0">
                <a:solidFill>
                  <a:srgbClr val="000000"/>
                </a:solidFill>
                <a:latin typeface="微软雅黑" panose="020B0503020204020204" pitchFamily="34" charset="-122"/>
                <a:ea typeface="微软雅黑" panose="020B0503020204020204" pitchFamily="34" charset="-122"/>
              </a:rPr>
              <a:t>，</a:t>
            </a:r>
            <a:r>
              <a:rPr lang="zh-CN" altLang="en-US" sz="2400" b="1" dirty="0" smtClean="0">
                <a:solidFill>
                  <a:srgbClr val="000000"/>
                </a:solidFill>
                <a:latin typeface="微软雅黑" panose="020B0503020204020204" pitchFamily="34" charset="-122"/>
                <a:ea typeface="微软雅黑" panose="020B0503020204020204" pitchFamily="34" charset="-122"/>
                <a:cs typeface="Times New Roman" pitchFamily="18" charset="0"/>
              </a:rPr>
              <a:t>小灯泡不亮  </a:t>
            </a:r>
          </a:p>
          <a:p>
            <a:pPr algn="just">
              <a:lnSpc>
                <a:spcPct val="150000"/>
              </a:lnSpc>
            </a:pPr>
            <a:r>
              <a:rPr lang="en-US" altLang="zh-CN" sz="2400" b="1" dirty="0" smtClean="0">
                <a:solidFill>
                  <a:srgbClr val="000000"/>
                </a:solidFill>
                <a:latin typeface="微软雅黑" panose="020B0503020204020204" pitchFamily="34" charset="-122"/>
                <a:ea typeface="微软雅黑" panose="020B0503020204020204" pitchFamily="34" charset="-122"/>
                <a:cs typeface="Times New Roman" pitchFamily="18" charset="0"/>
              </a:rPr>
              <a:t>D</a:t>
            </a:r>
            <a:r>
              <a:rPr lang="zh-CN" altLang="en-US" sz="2400" b="1" dirty="0" smtClean="0">
                <a:solidFill>
                  <a:srgbClr val="000000"/>
                </a:solidFill>
                <a:latin typeface="微软雅黑" panose="020B0503020204020204" pitchFamily="34" charset="-122"/>
                <a:ea typeface="微软雅黑" panose="020B0503020204020204" pitchFamily="34" charset="-122"/>
                <a:cs typeface="Times New Roman" pitchFamily="18" charset="0"/>
              </a:rPr>
              <a:t>．电压表的示数变大</a:t>
            </a:r>
            <a:r>
              <a:rPr lang="zh-CN" altLang="en-US" sz="2400" b="1" dirty="0" smtClean="0">
                <a:solidFill>
                  <a:srgbClr val="000000"/>
                </a:solidFill>
                <a:latin typeface="微软雅黑" panose="020B0503020204020204" pitchFamily="34" charset="-122"/>
                <a:ea typeface="微软雅黑" panose="020B0503020204020204" pitchFamily="34" charset="-122"/>
              </a:rPr>
              <a:t>，</a:t>
            </a:r>
            <a:r>
              <a:rPr lang="zh-CN" altLang="en-US" sz="2400" b="1" dirty="0" smtClean="0">
                <a:solidFill>
                  <a:srgbClr val="000000"/>
                </a:solidFill>
                <a:latin typeface="微软雅黑" panose="020B0503020204020204" pitchFamily="34" charset="-122"/>
                <a:ea typeface="微软雅黑" panose="020B0503020204020204" pitchFamily="34" charset="-122"/>
                <a:cs typeface="Times New Roman" pitchFamily="18" charset="0"/>
              </a:rPr>
              <a:t>小灯泡不亮</a:t>
            </a:r>
          </a:p>
          <a:p>
            <a:pPr>
              <a:lnSpc>
                <a:spcPct val="150000"/>
              </a:lnSpc>
              <a:defRPr/>
            </a:pPr>
            <a:endParaRPr lang="zh-CN" altLang="en-US" sz="2000" dirty="0">
              <a:latin typeface="Times New Roman" pitchFamily="18" charset="0"/>
              <a:ea typeface="微软雅黑" panose="020B0503020204020204" pitchFamily="34" charset="-122"/>
              <a:cs typeface="Times New Roman" pitchFamily="18" charset="0"/>
            </a:endParaRPr>
          </a:p>
        </p:txBody>
      </p:sp>
      <p:sp>
        <p:nvSpPr>
          <p:cNvPr id="24" name="TextBox 23"/>
          <p:cNvSpPr txBox="1"/>
          <p:nvPr/>
        </p:nvSpPr>
        <p:spPr>
          <a:xfrm>
            <a:off x="2607099" y="1776709"/>
            <a:ext cx="571500" cy="523220"/>
          </a:xfrm>
          <a:prstGeom prst="rect">
            <a:avLst/>
          </a:prstGeom>
          <a:noFill/>
        </p:spPr>
        <p:txBody>
          <a:bodyPr>
            <a:spAutoFit/>
          </a:bodyPr>
          <a:lstStyle/>
          <a:p>
            <a:pPr>
              <a:defRPr/>
            </a:pPr>
            <a:r>
              <a:rPr lang="en-US" altLang="zh-CN" sz="2800" b="1" dirty="0" smtClean="0">
                <a:solidFill>
                  <a:srgbClr val="FF0000"/>
                </a:solidFill>
                <a:latin typeface="Times New Roman" pitchFamily="18" charset="0"/>
                <a:ea typeface="微软雅黑" panose="020B0503020204020204" pitchFamily="34" charset="-122"/>
                <a:cs typeface="Times New Roman" pitchFamily="18" charset="0"/>
              </a:rPr>
              <a:t>D</a:t>
            </a:r>
            <a:endParaRPr lang="zh-CN" altLang="en-US" sz="2800" b="1" dirty="0">
              <a:solidFill>
                <a:srgbClr val="FF0000"/>
              </a:solidFill>
              <a:latin typeface="Times New Roman" pitchFamily="18" charset="0"/>
              <a:ea typeface="微软雅黑" panose="020B0503020204020204" pitchFamily="34" charset="-122"/>
              <a:cs typeface="Times New Roman" pitchFamily="18" charset="0"/>
            </a:endParaRPr>
          </a:p>
        </p:txBody>
      </p:sp>
      <p:cxnSp>
        <p:nvCxnSpPr>
          <p:cNvPr id="11" name="直接连接符 10"/>
          <p:cNvCxnSpPr/>
          <p:nvPr>
            <p:custDataLst>
              <p:tags r:id="rId1"/>
            </p:custDataLst>
          </p:nvPr>
        </p:nvCxnSpPr>
        <p:spPr>
          <a:xfrm>
            <a:off x="0" y="786039"/>
            <a:ext cx="12204000" cy="0"/>
          </a:xfrm>
          <a:prstGeom prst="line">
            <a:avLst/>
          </a:prstGeom>
          <a:ln w="57150">
            <a:solidFill>
              <a:srgbClr val="FF9300"/>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2204541" y="261631"/>
            <a:ext cx="2954655" cy="461665"/>
          </a:xfrm>
          <a:prstGeom prst="rect">
            <a:avLst/>
          </a:prstGeom>
        </p:spPr>
        <p:txBody>
          <a:bodyPr wrap="none">
            <a:spAutoFit/>
          </a:bodyPr>
          <a:lstStyle/>
          <a:p>
            <a:pPr eaLnBrk="1" hangingPunct="1"/>
            <a:r>
              <a:rPr lang="zh-CN" altLang="en-US" sz="2400" b="1" dirty="0" smtClean="0">
                <a:latin typeface="微软雅黑" pitchFamily="34" charset="-122"/>
                <a:ea typeface="微软雅黑" pitchFamily="34" charset="-122"/>
              </a:rPr>
              <a:t>电功率动态电路分析</a:t>
            </a:r>
            <a:endParaRPr lang="zh-CN" altLang="en-US" sz="2400" b="1" dirty="0" smtClean="0">
              <a:latin typeface="微软雅黑" panose="020B0503020204020204" pitchFamily="34" charset="-122"/>
              <a:ea typeface="微软雅黑" panose="020B0503020204020204" pitchFamily="34" charset="-122"/>
              <a:sym typeface="黑体" panose="02010609060101010101" pitchFamily="49" charset="-122"/>
            </a:endParaRPr>
          </a:p>
        </p:txBody>
      </p:sp>
      <p:sp>
        <p:nvSpPr>
          <p:cNvPr id="13" name="矩形 12"/>
          <p:cNvSpPr/>
          <p:nvPr/>
        </p:nvSpPr>
        <p:spPr>
          <a:xfrm>
            <a:off x="358594" y="261631"/>
            <a:ext cx="1627369" cy="523220"/>
          </a:xfrm>
          <a:prstGeom prst="rect">
            <a:avLst/>
          </a:prstGeom>
        </p:spPr>
        <p:txBody>
          <a:bodyPr wrap="none">
            <a:spAutoFit/>
          </a:bodyPr>
          <a:lstStyle/>
          <a:p>
            <a:r>
              <a:rPr lang="zh-CN" altLang="en-US" sz="2800" b="1" dirty="0" smtClean="0">
                <a:solidFill>
                  <a:srgbClr val="EE8640"/>
                </a:solidFill>
                <a:latin typeface="方正流行体简体" panose="03000509000000000000" pitchFamily="65" charset="-122"/>
                <a:ea typeface="方正流行体简体" panose="03000509000000000000" pitchFamily="65" charset="-122"/>
                <a:sym typeface="黑体" panose="02010609060101010101" pitchFamily="49" charset="-122"/>
              </a:rPr>
              <a:t>拓展提升</a:t>
            </a:r>
            <a:endParaRPr lang="zh-CN" altLang="en-US" sz="2800" dirty="0">
              <a:solidFill>
                <a:srgbClr val="EE8640"/>
              </a:solidFill>
              <a:latin typeface="方正流行体简体" panose="03000509000000000000" pitchFamily="65" charset="-122"/>
              <a:ea typeface="方正流行体简体" panose="03000509000000000000" pitchFamily="65" charset="-122"/>
            </a:endParaRPr>
          </a:p>
        </p:txBody>
      </p:sp>
      <p:pic>
        <p:nvPicPr>
          <p:cNvPr id="9" name="Picture 4" descr="C:\Users\Administrator\Desktop\九全物理广东专版教用\九全物理广东专版教用（外排9.11转PDF）\533.TIF"/>
          <p:cNvPicPr>
            <a:picLocks noChangeAspect="1" noChangeArrowheads="1"/>
          </p:cNvPicPr>
          <p:nvPr/>
        </p:nvPicPr>
        <p:blipFill>
          <a:blip r:embed="rId3" r:link="rId4" cstate="print"/>
          <a:srcRect/>
          <a:stretch>
            <a:fillRect/>
          </a:stretch>
        </p:blipFill>
        <p:spPr bwMode="auto">
          <a:xfrm>
            <a:off x="6895353" y="1932735"/>
            <a:ext cx="3384550" cy="2924175"/>
          </a:xfrm>
          <a:prstGeom prst="rect">
            <a:avLst/>
          </a:prstGeom>
          <a:noFill/>
          <a:ln w="9525">
            <a:noFill/>
            <a:miter lim="800000"/>
            <a:headEnd/>
            <a:tailEnd/>
          </a:ln>
        </p:spPr>
      </p:pic>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5"/>
          <p:cNvSpPr>
            <a:spLocks noChangeArrowheads="1"/>
          </p:cNvSpPr>
          <p:nvPr/>
        </p:nvSpPr>
        <p:spPr bwMode="auto">
          <a:xfrm>
            <a:off x="1735139" y="1893689"/>
            <a:ext cx="8323261" cy="3731086"/>
          </a:xfrm>
          <a:prstGeom prst="rect">
            <a:avLst/>
          </a:prstGeom>
          <a:noFill/>
          <a:ln w="28575">
            <a:solidFill>
              <a:srgbClr val="C00000"/>
            </a:solidFill>
            <a:miter lim="800000"/>
          </a:ln>
        </p:spPr>
        <p:txBody>
          <a:bodyPr wrap="square">
            <a:spAutoFit/>
          </a:bodyPr>
          <a:lstStyle/>
          <a:p>
            <a:pPr algn="just">
              <a:lnSpc>
                <a:spcPct val="150000"/>
              </a:lnSpc>
            </a:pPr>
            <a:r>
              <a:rPr lang="zh-CN" altLang="zh-CN" sz="2000" dirty="0" smtClean="0">
                <a:solidFill>
                  <a:srgbClr val="000000"/>
                </a:solidFill>
                <a:latin typeface="微软雅黑" pitchFamily="34" charset="-122"/>
                <a:ea typeface="微软雅黑" pitchFamily="34" charset="-122"/>
                <a:cs typeface="Times New Roman" pitchFamily="18" charset="0"/>
              </a:rPr>
              <a:t>滑动变阻器的滑片移动、开关闭合断开、敏感电阻受外部条件的影响，会引起电路结构和各种物理量的变化。</a:t>
            </a:r>
          </a:p>
          <a:p>
            <a:pPr algn="just">
              <a:lnSpc>
                <a:spcPct val="150000"/>
              </a:lnSpc>
            </a:pPr>
            <a:r>
              <a:rPr lang="zh-CN" altLang="zh-CN" sz="2000" dirty="0" smtClean="0">
                <a:solidFill>
                  <a:srgbClr val="000000"/>
                </a:solidFill>
                <a:latin typeface="微软雅黑" pitchFamily="34" charset="-122"/>
                <a:ea typeface="微软雅黑" pitchFamily="34" charset="-122"/>
                <a:cs typeface="Times New Roman" pitchFamily="18" charset="0"/>
              </a:rPr>
              <a:t>解答电功率动态电路问题的基本思路如下：</a:t>
            </a:r>
          </a:p>
          <a:p>
            <a:pPr algn="just">
              <a:lnSpc>
                <a:spcPct val="150000"/>
              </a:lnSpc>
            </a:pPr>
            <a:r>
              <a:rPr lang="zh-CN" altLang="zh-CN" sz="2000" dirty="0" smtClean="0">
                <a:solidFill>
                  <a:srgbClr val="000000"/>
                </a:solidFill>
                <a:latin typeface="微软雅黑" pitchFamily="34" charset="-122"/>
                <a:ea typeface="微软雅黑" pitchFamily="34" charset="-122"/>
                <a:cs typeface="Times New Roman" pitchFamily="18" charset="0"/>
              </a:rPr>
              <a:t>第一步：明确电路的连接方式；</a:t>
            </a:r>
          </a:p>
          <a:p>
            <a:pPr algn="just">
              <a:lnSpc>
                <a:spcPct val="150000"/>
              </a:lnSpc>
            </a:pPr>
            <a:r>
              <a:rPr lang="zh-CN" altLang="zh-CN" sz="2000" dirty="0" smtClean="0">
                <a:solidFill>
                  <a:srgbClr val="000000"/>
                </a:solidFill>
                <a:latin typeface="微软雅黑" pitchFamily="34" charset="-122"/>
                <a:ea typeface="微软雅黑" pitchFamily="34" charset="-122"/>
                <a:cs typeface="Times New Roman" pitchFamily="18" charset="0"/>
              </a:rPr>
              <a:t>第二步：明确电流的测量对象；</a:t>
            </a:r>
          </a:p>
          <a:p>
            <a:pPr algn="just">
              <a:lnSpc>
                <a:spcPct val="150000"/>
              </a:lnSpc>
            </a:pPr>
            <a:r>
              <a:rPr lang="zh-CN" altLang="zh-CN" sz="2000" dirty="0" smtClean="0">
                <a:solidFill>
                  <a:srgbClr val="000000"/>
                </a:solidFill>
                <a:latin typeface="微软雅黑" pitchFamily="34" charset="-122"/>
                <a:ea typeface="微软雅黑" pitchFamily="34" charset="-122"/>
                <a:cs typeface="Times New Roman" pitchFamily="18" charset="0"/>
              </a:rPr>
              <a:t>第三步：画出等效电路图；</a:t>
            </a:r>
          </a:p>
          <a:p>
            <a:pPr algn="just">
              <a:lnSpc>
                <a:spcPct val="150000"/>
              </a:lnSpc>
            </a:pPr>
            <a:r>
              <a:rPr lang="zh-CN" altLang="zh-CN" sz="2000" dirty="0" smtClean="0">
                <a:solidFill>
                  <a:srgbClr val="000000"/>
                </a:solidFill>
                <a:latin typeface="微软雅黑" pitchFamily="34" charset="-122"/>
                <a:ea typeface="微软雅黑" pitchFamily="34" charset="-122"/>
                <a:cs typeface="Times New Roman" pitchFamily="18" charset="0"/>
              </a:rPr>
              <a:t>第四步：根据串、并联电路电压、电流、电阻的关系、欧姆定律及电功率相关公式推导分析电路中电压、电流、电功率的变化。</a:t>
            </a:r>
            <a:endParaRPr lang="zh-CN" altLang="en-US" b="1" dirty="0">
              <a:latin typeface="Times New Roman" pitchFamily="18" charset="0"/>
              <a:ea typeface="微软雅黑" panose="020B0503020204020204" pitchFamily="34" charset="-122"/>
              <a:cs typeface="Times New Roman" pitchFamily="18" charset="0"/>
            </a:endParaRPr>
          </a:p>
        </p:txBody>
      </p:sp>
      <p:sp>
        <p:nvSpPr>
          <p:cNvPr id="17" name="矩形 16"/>
          <p:cNvSpPr/>
          <p:nvPr/>
        </p:nvSpPr>
        <p:spPr>
          <a:xfrm>
            <a:off x="1502416" y="1274322"/>
            <a:ext cx="1723549" cy="499624"/>
          </a:xfrm>
          <a:prstGeom prst="rect">
            <a:avLst/>
          </a:prstGeom>
        </p:spPr>
        <p:txBody>
          <a:bodyPr wrap="none">
            <a:spAutoFit/>
          </a:bodyPr>
          <a:lstStyle/>
          <a:p>
            <a:pPr algn="ctr">
              <a:lnSpc>
                <a:spcPct val="150000"/>
              </a:lnSpc>
              <a:defRPr/>
            </a:pPr>
            <a:r>
              <a:rPr lang="en-US" altLang="zh-CN" sz="2000" b="1" dirty="0">
                <a:solidFill>
                  <a:srgbClr val="C00000"/>
                </a:solidFill>
                <a:latin typeface="微软雅黑" panose="020B0503020204020204" pitchFamily="34" charset="-122"/>
                <a:ea typeface="微软雅黑" panose="020B0503020204020204" pitchFamily="34" charset="-122"/>
              </a:rPr>
              <a:t>【</a:t>
            </a:r>
            <a:r>
              <a:rPr lang="zh-CN" altLang="en-US" sz="2000" b="1" dirty="0">
                <a:solidFill>
                  <a:srgbClr val="C00000"/>
                </a:solidFill>
                <a:latin typeface="微软雅黑" panose="020B0503020204020204" pitchFamily="34" charset="-122"/>
                <a:ea typeface="微软雅黑" panose="020B0503020204020204" pitchFamily="34" charset="-122"/>
              </a:rPr>
              <a:t>方法点拨</a:t>
            </a:r>
            <a:r>
              <a:rPr lang="en-US" altLang="zh-CN" sz="2000" b="1" dirty="0">
                <a:solidFill>
                  <a:srgbClr val="C00000"/>
                </a:solidFill>
                <a:latin typeface="微软雅黑" panose="020B0503020204020204" pitchFamily="34" charset="-122"/>
                <a:ea typeface="微软雅黑" panose="020B0503020204020204" pitchFamily="34" charset="-122"/>
              </a:rPr>
              <a:t>】</a:t>
            </a:r>
          </a:p>
        </p:txBody>
      </p:sp>
      <p:cxnSp>
        <p:nvCxnSpPr>
          <p:cNvPr id="4" name="直接连接符 3"/>
          <p:cNvCxnSpPr/>
          <p:nvPr>
            <p:custDataLst>
              <p:tags r:id="rId1"/>
            </p:custDataLst>
          </p:nvPr>
        </p:nvCxnSpPr>
        <p:spPr>
          <a:xfrm>
            <a:off x="0" y="786039"/>
            <a:ext cx="12204000" cy="0"/>
          </a:xfrm>
          <a:prstGeom prst="line">
            <a:avLst/>
          </a:prstGeom>
          <a:ln w="57150">
            <a:solidFill>
              <a:srgbClr val="EE8640"/>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204541" y="261631"/>
            <a:ext cx="2954655" cy="461665"/>
          </a:xfrm>
          <a:prstGeom prst="rect">
            <a:avLst/>
          </a:prstGeom>
        </p:spPr>
        <p:txBody>
          <a:bodyPr wrap="none">
            <a:spAutoFit/>
          </a:bodyPr>
          <a:lstStyle/>
          <a:p>
            <a:pPr eaLnBrk="1" hangingPunct="1"/>
            <a:r>
              <a:rPr lang="zh-CN" altLang="en-US" sz="2400" b="1" dirty="0" smtClean="0">
                <a:latin typeface="微软雅黑" pitchFamily="34" charset="-122"/>
                <a:ea typeface="微软雅黑" pitchFamily="34" charset="-122"/>
              </a:rPr>
              <a:t>电功率动态电路分析</a:t>
            </a:r>
            <a:endParaRPr lang="zh-CN" altLang="en-US" sz="2400" b="1" dirty="0" smtClean="0">
              <a:latin typeface="微软雅黑" panose="020B0503020204020204" pitchFamily="34" charset="-122"/>
              <a:ea typeface="微软雅黑" panose="020B0503020204020204" pitchFamily="34" charset="-122"/>
              <a:sym typeface="黑体" panose="02010609060101010101" pitchFamily="49" charset="-122"/>
            </a:endParaRPr>
          </a:p>
        </p:txBody>
      </p:sp>
      <p:sp>
        <p:nvSpPr>
          <p:cNvPr id="6" name="矩形 5"/>
          <p:cNvSpPr/>
          <p:nvPr/>
        </p:nvSpPr>
        <p:spPr>
          <a:xfrm>
            <a:off x="358594" y="261631"/>
            <a:ext cx="1627369" cy="523220"/>
          </a:xfrm>
          <a:prstGeom prst="rect">
            <a:avLst/>
          </a:prstGeom>
        </p:spPr>
        <p:txBody>
          <a:bodyPr wrap="none">
            <a:spAutoFit/>
          </a:bodyPr>
          <a:lstStyle/>
          <a:p>
            <a:r>
              <a:rPr lang="zh-CN" altLang="en-US" sz="2800" b="1" dirty="0" smtClean="0">
                <a:solidFill>
                  <a:schemeClr val="accent2"/>
                </a:solidFill>
                <a:latin typeface="方正流行体简体" panose="03000509000000000000" pitchFamily="65" charset="-122"/>
                <a:ea typeface="方正流行体简体" panose="03000509000000000000" pitchFamily="65" charset="-122"/>
                <a:sym typeface="黑体" panose="02010609060101010101" pitchFamily="49" charset="-122"/>
              </a:rPr>
              <a:t>拓展提升</a:t>
            </a:r>
            <a:endParaRPr lang="zh-CN" altLang="en-US" sz="2800" dirty="0">
              <a:solidFill>
                <a:schemeClr val="accent2"/>
              </a:solidFill>
              <a:latin typeface="方正流行体简体" panose="03000509000000000000" pitchFamily="65" charset="-122"/>
              <a:ea typeface="方正流行体简体" panose="03000509000000000000" pitchFamily="65"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1"/>
          <p:cNvSpPr>
            <a:spLocks noChangeArrowheads="1"/>
          </p:cNvSpPr>
          <p:nvPr/>
        </p:nvSpPr>
        <p:spPr bwMode="auto">
          <a:xfrm>
            <a:off x="984268" y="1027184"/>
            <a:ext cx="1609736"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indent="2667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0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举一反三 </a:t>
            </a:r>
            <a:endParaRPr lang="en-US" altLang="zh-CN" sz="2000" b="1" dirty="0">
              <a:solidFill>
                <a:srgbClr val="C00000"/>
              </a:solidFill>
              <a:ea typeface="微软雅黑" panose="020B0503020204020204" pitchFamily="34" charset="-122"/>
            </a:endParaRPr>
          </a:p>
        </p:txBody>
      </p:sp>
      <p:sp>
        <p:nvSpPr>
          <p:cNvPr id="5125" name="Rectangle 2"/>
          <p:cNvSpPr>
            <a:spLocks noChangeArrowheads="1"/>
          </p:cNvSpPr>
          <p:nvPr/>
        </p:nvSpPr>
        <p:spPr bwMode="auto">
          <a:xfrm>
            <a:off x="1450891" y="1520055"/>
            <a:ext cx="9552643" cy="3416320"/>
          </a:xfrm>
          <a:prstGeom prst="rect">
            <a:avLst/>
          </a:prstGeom>
          <a:noFill/>
          <a:ln w="9525">
            <a:noFill/>
            <a:miter lim="800000"/>
            <a:headEnd/>
            <a:tailEnd/>
          </a:ln>
        </p:spPr>
        <p:txBody>
          <a:bodyPr wrap="square" anchor="ctr">
            <a:spAutoFit/>
          </a:bodyPr>
          <a:lstStyle/>
          <a:p>
            <a:pPr algn="just">
              <a:lnSpc>
                <a:spcPct val="150000"/>
              </a:lnSpc>
            </a:pPr>
            <a:r>
              <a:rPr lang="zh-CN" altLang="en-US" sz="2400" b="1" dirty="0" smtClean="0">
                <a:solidFill>
                  <a:srgbClr val="000000"/>
                </a:solidFill>
                <a:latin typeface="微软雅黑" panose="020B0503020204020204" pitchFamily="34" charset="-122"/>
                <a:ea typeface="微软雅黑" panose="020B0503020204020204" pitchFamily="34" charset="-122"/>
                <a:cs typeface="Times New Roman" pitchFamily="18" charset="0"/>
              </a:rPr>
              <a:t>如图所示</a:t>
            </a:r>
            <a:r>
              <a:rPr lang="zh-CN" altLang="en-US" sz="2400" b="1" dirty="0" smtClean="0">
                <a:solidFill>
                  <a:srgbClr val="000000"/>
                </a:solidFill>
                <a:latin typeface="微软雅黑" panose="020B0503020204020204" pitchFamily="34" charset="-122"/>
                <a:ea typeface="微软雅黑" panose="020B0503020204020204" pitchFamily="34" charset="-122"/>
              </a:rPr>
              <a:t>，</a:t>
            </a:r>
            <a:r>
              <a:rPr lang="zh-CN" altLang="en-US" sz="2400" b="1" dirty="0" smtClean="0">
                <a:solidFill>
                  <a:srgbClr val="000000"/>
                </a:solidFill>
                <a:latin typeface="微软雅黑" panose="020B0503020204020204" pitchFamily="34" charset="-122"/>
                <a:ea typeface="微软雅黑" panose="020B0503020204020204" pitchFamily="34" charset="-122"/>
                <a:cs typeface="Times New Roman" pitchFamily="18" charset="0"/>
              </a:rPr>
              <a:t>当开关</a:t>
            </a:r>
            <a:r>
              <a:rPr lang="en-US" altLang="zh-CN" sz="2400" b="1" dirty="0" smtClean="0">
                <a:solidFill>
                  <a:srgbClr val="000000"/>
                </a:solidFill>
                <a:latin typeface="微软雅黑" panose="020B0503020204020204" pitchFamily="34" charset="-122"/>
                <a:ea typeface="微软雅黑" panose="020B0503020204020204" pitchFamily="34" charset="-122"/>
                <a:cs typeface="Times New Roman" pitchFamily="18" charset="0"/>
              </a:rPr>
              <a:t>S</a:t>
            </a:r>
            <a:r>
              <a:rPr lang="zh-CN" altLang="en-US" sz="2400" b="1" dirty="0" smtClean="0">
                <a:solidFill>
                  <a:srgbClr val="000000"/>
                </a:solidFill>
                <a:latin typeface="微软雅黑" panose="020B0503020204020204" pitchFamily="34" charset="-122"/>
                <a:ea typeface="微软雅黑" panose="020B0503020204020204" pitchFamily="34" charset="-122"/>
                <a:cs typeface="Times New Roman" pitchFamily="18" charset="0"/>
              </a:rPr>
              <a:t>闭合</a:t>
            </a:r>
            <a:r>
              <a:rPr lang="zh-CN" altLang="en-US" sz="2400" b="1" dirty="0" smtClean="0">
                <a:solidFill>
                  <a:srgbClr val="000000"/>
                </a:solidFill>
                <a:latin typeface="微软雅黑" panose="020B0503020204020204" pitchFamily="34" charset="-122"/>
                <a:ea typeface="微软雅黑" panose="020B0503020204020204" pitchFamily="34" charset="-122"/>
              </a:rPr>
              <a:t>，</a:t>
            </a:r>
            <a:r>
              <a:rPr lang="zh-CN" altLang="en-US" sz="2400" b="1" dirty="0" smtClean="0">
                <a:solidFill>
                  <a:srgbClr val="000000"/>
                </a:solidFill>
                <a:latin typeface="微软雅黑" panose="020B0503020204020204" pitchFamily="34" charset="-122"/>
                <a:ea typeface="微软雅黑" panose="020B0503020204020204" pitchFamily="34" charset="-122"/>
                <a:cs typeface="Times New Roman" pitchFamily="18" charset="0"/>
              </a:rPr>
              <a:t>滑动变阻器的滑片</a:t>
            </a:r>
            <a:r>
              <a:rPr lang="en-US" altLang="zh-CN" sz="2400" b="1" dirty="0" smtClean="0">
                <a:solidFill>
                  <a:srgbClr val="000000"/>
                </a:solidFill>
                <a:latin typeface="微软雅黑" panose="020B0503020204020204" pitchFamily="34" charset="-122"/>
                <a:ea typeface="微软雅黑" panose="020B0503020204020204" pitchFamily="34" charset="-122"/>
                <a:cs typeface="Times New Roman" pitchFamily="18" charset="0"/>
              </a:rPr>
              <a:t>P</a:t>
            </a:r>
            <a:r>
              <a:rPr lang="zh-CN" altLang="en-US" sz="2400" b="1" dirty="0" smtClean="0">
                <a:solidFill>
                  <a:srgbClr val="000000"/>
                </a:solidFill>
                <a:latin typeface="微软雅黑" panose="020B0503020204020204" pitchFamily="34" charset="-122"/>
                <a:ea typeface="微软雅黑" panose="020B0503020204020204" pitchFamily="34" charset="-122"/>
                <a:cs typeface="Times New Roman" pitchFamily="18" charset="0"/>
              </a:rPr>
              <a:t>向左移动时</a:t>
            </a:r>
            <a:r>
              <a:rPr lang="zh-CN" altLang="en-US" sz="2400" b="1" dirty="0" smtClean="0">
                <a:solidFill>
                  <a:srgbClr val="000000"/>
                </a:solidFill>
                <a:latin typeface="微软雅黑" panose="020B0503020204020204" pitchFamily="34" charset="-122"/>
                <a:ea typeface="微软雅黑" panose="020B0503020204020204" pitchFamily="34" charset="-122"/>
              </a:rPr>
              <a:t>，</a:t>
            </a:r>
            <a:r>
              <a:rPr lang="zh-CN" altLang="en-US" sz="2400" b="1" dirty="0" smtClean="0">
                <a:solidFill>
                  <a:srgbClr val="000000"/>
                </a:solidFill>
                <a:latin typeface="微软雅黑" panose="020B0503020204020204" pitchFamily="34" charset="-122"/>
                <a:ea typeface="微软雅黑" panose="020B0503020204020204" pitchFamily="34" charset="-122"/>
                <a:cs typeface="Times New Roman" pitchFamily="18" charset="0"/>
              </a:rPr>
              <a:t>则下列说法中正确的是</a:t>
            </a:r>
            <a:r>
              <a:rPr lang="en-US" altLang="zh-CN" sz="2400" b="1" dirty="0" smtClean="0">
                <a:solidFill>
                  <a:srgbClr val="000000"/>
                </a:solidFill>
                <a:latin typeface="微软雅黑" panose="020B0503020204020204" pitchFamily="34" charset="-122"/>
                <a:ea typeface="微软雅黑" panose="020B0503020204020204" pitchFamily="34" charset="-122"/>
                <a:cs typeface="Times New Roman" pitchFamily="18" charset="0"/>
              </a:rPr>
              <a:t>(     )</a:t>
            </a:r>
          </a:p>
          <a:p>
            <a:pPr algn="just">
              <a:lnSpc>
                <a:spcPct val="150000"/>
              </a:lnSpc>
            </a:pPr>
            <a:r>
              <a:rPr lang="en-US" altLang="zh-CN" sz="2400" b="1" dirty="0" smtClean="0">
                <a:solidFill>
                  <a:srgbClr val="000000"/>
                </a:solidFill>
                <a:latin typeface="微软雅黑" panose="020B0503020204020204" pitchFamily="34" charset="-122"/>
                <a:ea typeface="微软雅黑" panose="020B0503020204020204" pitchFamily="34" charset="-122"/>
                <a:cs typeface="Times New Roman" pitchFamily="18" charset="0"/>
              </a:rPr>
              <a:t>A</a:t>
            </a:r>
            <a:r>
              <a:rPr lang="zh-CN" altLang="en-US" sz="2400" b="1" dirty="0" smtClean="0">
                <a:solidFill>
                  <a:srgbClr val="000000"/>
                </a:solidFill>
                <a:latin typeface="微软雅黑" panose="020B0503020204020204" pitchFamily="34" charset="-122"/>
                <a:ea typeface="微软雅黑" panose="020B0503020204020204" pitchFamily="34" charset="-122"/>
              </a:rPr>
              <a:t>．</a:t>
            </a:r>
            <a:r>
              <a:rPr lang="zh-CN" altLang="en-US" sz="2400" b="1" dirty="0" smtClean="0">
                <a:solidFill>
                  <a:srgbClr val="000000"/>
                </a:solidFill>
                <a:latin typeface="微软雅黑" panose="020B0503020204020204" pitchFamily="34" charset="-122"/>
                <a:ea typeface="微软雅黑" panose="020B0503020204020204" pitchFamily="34" charset="-122"/>
                <a:cs typeface="Times New Roman" pitchFamily="18" charset="0"/>
              </a:rPr>
              <a:t>电流表的示数变小  </a:t>
            </a:r>
          </a:p>
          <a:p>
            <a:pPr algn="just">
              <a:lnSpc>
                <a:spcPct val="150000"/>
              </a:lnSpc>
            </a:pPr>
            <a:r>
              <a:rPr lang="en-US" altLang="zh-CN" sz="2400" b="1" dirty="0" smtClean="0">
                <a:solidFill>
                  <a:srgbClr val="000000"/>
                </a:solidFill>
                <a:latin typeface="微软雅黑" panose="020B0503020204020204" pitchFamily="34" charset="-122"/>
                <a:ea typeface="微软雅黑" panose="020B0503020204020204" pitchFamily="34" charset="-122"/>
                <a:cs typeface="Times New Roman" pitchFamily="18" charset="0"/>
              </a:rPr>
              <a:t>B</a:t>
            </a:r>
            <a:r>
              <a:rPr lang="zh-CN" altLang="en-US" sz="2400" b="1" dirty="0" smtClean="0">
                <a:solidFill>
                  <a:srgbClr val="000000"/>
                </a:solidFill>
                <a:latin typeface="微软雅黑" panose="020B0503020204020204" pitchFamily="34" charset="-122"/>
                <a:ea typeface="微软雅黑" panose="020B0503020204020204" pitchFamily="34" charset="-122"/>
                <a:cs typeface="Times New Roman" pitchFamily="18" charset="0"/>
              </a:rPr>
              <a:t>．电压表的示数变大</a:t>
            </a:r>
          </a:p>
          <a:p>
            <a:pPr algn="just">
              <a:lnSpc>
                <a:spcPct val="150000"/>
              </a:lnSpc>
            </a:pPr>
            <a:r>
              <a:rPr lang="en-US" altLang="zh-CN" sz="2400" b="1" dirty="0" smtClean="0">
                <a:solidFill>
                  <a:srgbClr val="000000"/>
                </a:solidFill>
                <a:latin typeface="微软雅黑" panose="020B0503020204020204" pitchFamily="34" charset="-122"/>
                <a:ea typeface="微软雅黑" panose="020B0503020204020204" pitchFamily="34" charset="-122"/>
                <a:cs typeface="Times New Roman" pitchFamily="18" charset="0"/>
              </a:rPr>
              <a:t>C</a:t>
            </a:r>
            <a:r>
              <a:rPr lang="zh-CN" altLang="en-US" sz="2400" b="1" dirty="0" smtClean="0">
                <a:solidFill>
                  <a:srgbClr val="000000"/>
                </a:solidFill>
                <a:latin typeface="微软雅黑" panose="020B0503020204020204" pitchFamily="34" charset="-122"/>
                <a:ea typeface="微软雅黑" panose="020B0503020204020204" pitchFamily="34" charset="-122"/>
              </a:rPr>
              <a:t>．</a:t>
            </a:r>
            <a:r>
              <a:rPr lang="zh-CN" altLang="en-US" sz="2400" b="1" dirty="0" smtClean="0">
                <a:solidFill>
                  <a:srgbClr val="000000"/>
                </a:solidFill>
                <a:latin typeface="微软雅黑" panose="020B0503020204020204" pitchFamily="34" charset="-122"/>
                <a:ea typeface="微软雅黑" panose="020B0503020204020204" pitchFamily="34" charset="-122"/>
                <a:cs typeface="Times New Roman" pitchFamily="18" charset="0"/>
              </a:rPr>
              <a:t>灯泡</a:t>
            </a:r>
            <a:r>
              <a:rPr lang="en-US" altLang="zh-CN" sz="2400" b="1" dirty="0" smtClean="0">
                <a:solidFill>
                  <a:srgbClr val="000000"/>
                </a:solidFill>
                <a:latin typeface="微软雅黑" panose="020B0503020204020204" pitchFamily="34" charset="-122"/>
                <a:ea typeface="微软雅黑" panose="020B0503020204020204" pitchFamily="34" charset="-122"/>
                <a:cs typeface="Times New Roman" pitchFamily="18" charset="0"/>
              </a:rPr>
              <a:t>L</a:t>
            </a:r>
            <a:r>
              <a:rPr lang="zh-CN" altLang="en-US" sz="2400" b="1" dirty="0" smtClean="0">
                <a:solidFill>
                  <a:srgbClr val="000000"/>
                </a:solidFill>
                <a:latin typeface="微软雅黑" panose="020B0503020204020204" pitchFamily="34" charset="-122"/>
                <a:ea typeface="微软雅黑" panose="020B0503020204020204" pitchFamily="34" charset="-122"/>
                <a:cs typeface="Times New Roman" pitchFamily="18" charset="0"/>
              </a:rPr>
              <a:t>变暗  </a:t>
            </a:r>
          </a:p>
          <a:p>
            <a:pPr algn="just">
              <a:lnSpc>
                <a:spcPct val="150000"/>
              </a:lnSpc>
            </a:pPr>
            <a:r>
              <a:rPr lang="en-US" altLang="zh-CN" sz="2400" b="1" dirty="0" smtClean="0">
                <a:solidFill>
                  <a:srgbClr val="000000"/>
                </a:solidFill>
                <a:latin typeface="微软雅黑" panose="020B0503020204020204" pitchFamily="34" charset="-122"/>
                <a:ea typeface="微软雅黑" panose="020B0503020204020204" pitchFamily="34" charset="-122"/>
                <a:cs typeface="Times New Roman" pitchFamily="18" charset="0"/>
              </a:rPr>
              <a:t>D</a:t>
            </a:r>
            <a:r>
              <a:rPr lang="zh-CN" altLang="en-US" sz="2400" b="1" dirty="0" smtClean="0">
                <a:solidFill>
                  <a:srgbClr val="000000"/>
                </a:solidFill>
                <a:latin typeface="微软雅黑" panose="020B0503020204020204" pitchFamily="34" charset="-122"/>
                <a:ea typeface="微软雅黑" panose="020B0503020204020204" pitchFamily="34" charset="-122"/>
                <a:cs typeface="Times New Roman" pitchFamily="18" charset="0"/>
              </a:rPr>
              <a:t>．电路中的总功率变大</a:t>
            </a:r>
            <a:endParaRPr lang="zh-CN" altLang="en-US" sz="2400" b="1" dirty="0">
              <a:latin typeface="微软雅黑" panose="020B0503020204020204" pitchFamily="34" charset="-122"/>
              <a:ea typeface="微软雅黑" panose="020B0503020204020204" pitchFamily="34" charset="-122"/>
              <a:cs typeface="Times New Roman" pitchFamily="18" charset="0"/>
            </a:endParaRPr>
          </a:p>
        </p:txBody>
      </p:sp>
      <p:sp>
        <p:nvSpPr>
          <p:cNvPr id="23" name="TextBox 22"/>
          <p:cNvSpPr txBox="1"/>
          <p:nvPr/>
        </p:nvSpPr>
        <p:spPr>
          <a:xfrm>
            <a:off x="3519149" y="2132722"/>
            <a:ext cx="325437" cy="523220"/>
          </a:xfrm>
          <a:prstGeom prst="rect">
            <a:avLst/>
          </a:prstGeom>
          <a:noFill/>
        </p:spPr>
        <p:txBody>
          <a:bodyPr>
            <a:spAutoFit/>
          </a:bodyPr>
          <a:lstStyle/>
          <a:p>
            <a:pPr>
              <a:defRPr/>
            </a:pPr>
            <a:r>
              <a:rPr lang="en-US" altLang="zh-CN" sz="2800" b="1" dirty="0" smtClean="0">
                <a:solidFill>
                  <a:srgbClr val="FF0000"/>
                </a:solidFill>
                <a:latin typeface="Times New Roman" pitchFamily="18" charset="0"/>
                <a:ea typeface="微软雅黑" panose="020B0503020204020204" pitchFamily="34" charset="-122"/>
                <a:cs typeface="Times New Roman" pitchFamily="18" charset="0"/>
              </a:rPr>
              <a:t>D</a:t>
            </a:r>
            <a:endParaRPr lang="zh-CN" altLang="en-US" sz="2800" b="1" dirty="0">
              <a:solidFill>
                <a:srgbClr val="FF0000"/>
              </a:solidFill>
              <a:latin typeface="Times New Roman" pitchFamily="18" charset="0"/>
              <a:ea typeface="微软雅黑" panose="020B0503020204020204" pitchFamily="34" charset="-122"/>
              <a:cs typeface="Times New Roman" pitchFamily="18" charset="0"/>
            </a:endParaRPr>
          </a:p>
        </p:txBody>
      </p:sp>
      <p:cxnSp>
        <p:nvCxnSpPr>
          <p:cNvPr id="6" name="直接连接符 5"/>
          <p:cNvCxnSpPr/>
          <p:nvPr>
            <p:custDataLst>
              <p:tags r:id="rId1"/>
            </p:custDataLst>
          </p:nvPr>
        </p:nvCxnSpPr>
        <p:spPr>
          <a:xfrm>
            <a:off x="0" y="786039"/>
            <a:ext cx="12204000" cy="0"/>
          </a:xfrm>
          <a:prstGeom prst="line">
            <a:avLst/>
          </a:prstGeom>
          <a:ln w="57150">
            <a:solidFill>
              <a:srgbClr val="EE8640"/>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2204541" y="261631"/>
            <a:ext cx="2954655" cy="461665"/>
          </a:xfrm>
          <a:prstGeom prst="rect">
            <a:avLst/>
          </a:prstGeom>
        </p:spPr>
        <p:txBody>
          <a:bodyPr wrap="none">
            <a:spAutoFit/>
          </a:bodyPr>
          <a:lstStyle/>
          <a:p>
            <a:pPr eaLnBrk="1" hangingPunct="1"/>
            <a:r>
              <a:rPr lang="zh-CN" altLang="en-US" sz="2400" b="1" dirty="0" smtClean="0">
                <a:latin typeface="微软雅黑" pitchFamily="34" charset="-122"/>
                <a:ea typeface="微软雅黑" pitchFamily="34" charset="-122"/>
              </a:rPr>
              <a:t>电功率动态电路分析</a:t>
            </a:r>
            <a:endParaRPr lang="zh-CN" altLang="en-US" sz="2400" b="1" dirty="0" smtClean="0">
              <a:latin typeface="微软雅黑" panose="020B0503020204020204" pitchFamily="34" charset="-122"/>
              <a:ea typeface="微软雅黑" panose="020B0503020204020204" pitchFamily="34" charset="-122"/>
              <a:sym typeface="黑体" panose="02010609060101010101" pitchFamily="49" charset="-122"/>
            </a:endParaRPr>
          </a:p>
        </p:txBody>
      </p:sp>
      <p:sp>
        <p:nvSpPr>
          <p:cNvPr id="8" name="矩形 7"/>
          <p:cNvSpPr/>
          <p:nvPr/>
        </p:nvSpPr>
        <p:spPr>
          <a:xfrm>
            <a:off x="358594" y="261631"/>
            <a:ext cx="1627369" cy="523220"/>
          </a:xfrm>
          <a:prstGeom prst="rect">
            <a:avLst/>
          </a:prstGeom>
        </p:spPr>
        <p:txBody>
          <a:bodyPr wrap="none">
            <a:spAutoFit/>
          </a:bodyPr>
          <a:lstStyle/>
          <a:p>
            <a:r>
              <a:rPr lang="zh-CN" altLang="en-US" sz="2800" b="1" dirty="0" smtClean="0">
                <a:solidFill>
                  <a:schemeClr val="accent2"/>
                </a:solidFill>
                <a:latin typeface="方正流行体简体" panose="03000509000000000000" pitchFamily="65" charset="-122"/>
                <a:ea typeface="方正流行体简体" panose="03000509000000000000" pitchFamily="65" charset="-122"/>
                <a:sym typeface="黑体" panose="02010609060101010101" pitchFamily="49" charset="-122"/>
              </a:rPr>
              <a:t>拓展提升</a:t>
            </a:r>
            <a:endParaRPr lang="zh-CN" altLang="en-US" sz="2800" dirty="0">
              <a:solidFill>
                <a:schemeClr val="accent2"/>
              </a:solidFill>
              <a:latin typeface="方正流行体简体" panose="03000509000000000000" pitchFamily="65" charset="-122"/>
              <a:ea typeface="方正流行体简体" panose="03000509000000000000" pitchFamily="65" charset="-122"/>
            </a:endParaRPr>
          </a:p>
        </p:txBody>
      </p:sp>
      <p:pic>
        <p:nvPicPr>
          <p:cNvPr id="9" name="Picture 4" descr="C:\Users\Administrator\Desktop\九全物理广东专版教用\九全物理广东专版教用（外排9.11转PDF）\535.TIF"/>
          <p:cNvPicPr>
            <a:picLocks noChangeAspect="1" noChangeArrowheads="1"/>
          </p:cNvPicPr>
          <p:nvPr/>
        </p:nvPicPr>
        <p:blipFill>
          <a:blip r:embed="rId3" r:link="rId4" cstate="print"/>
          <a:srcRect/>
          <a:stretch>
            <a:fillRect/>
          </a:stretch>
        </p:blipFill>
        <p:spPr bwMode="auto">
          <a:xfrm>
            <a:off x="6714098" y="2655942"/>
            <a:ext cx="2440412" cy="2250806"/>
          </a:xfrm>
          <a:prstGeom prst="rect">
            <a:avLst/>
          </a:prstGeom>
          <a:noFill/>
          <a:ln w="9525">
            <a:noFill/>
            <a:miter lim="800000"/>
            <a:headEnd/>
            <a:tailEnd/>
          </a:ln>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356376" y="1508610"/>
            <a:ext cx="7982926" cy="4247317"/>
          </a:xfrm>
          <a:prstGeom prst="rect">
            <a:avLst/>
          </a:prstGeom>
        </p:spPr>
        <p:txBody>
          <a:bodyPr wrap="square">
            <a:spAutoFit/>
          </a:bodyPr>
          <a:lstStyle/>
          <a:p>
            <a:pPr algn="just">
              <a:lnSpc>
                <a:spcPct val="150000"/>
              </a:lnSpc>
            </a:pPr>
            <a:r>
              <a:rPr lang="zh-CN" altLang="en-US" sz="2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如图所示是一种输液时所用报警电路：电源电压恒定，</a:t>
            </a:r>
            <a:r>
              <a:rPr lang="en-US" altLang="zh-CN" sz="2000" b="1" i="1" dirty="0" smtClean="0">
                <a:solidFill>
                  <a:srgbClr val="000000"/>
                </a:solidFill>
                <a:latin typeface="微软雅黑" panose="020B0503020204020204" pitchFamily="34" charset="-122"/>
                <a:ea typeface="微软雅黑" panose="020B0503020204020204" pitchFamily="34" charset="-122"/>
                <a:cs typeface="Times New Roman" pitchFamily="18" charset="0"/>
              </a:rPr>
              <a:t>R</a:t>
            </a:r>
            <a:r>
              <a:rPr lang="zh-CN" altLang="en-US" sz="2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为定值电阻</a:t>
            </a:r>
            <a:r>
              <a:rPr lang="zh-CN" altLang="en-US" sz="2000" b="1" dirty="0" smtClean="0">
                <a:solidFill>
                  <a:srgbClr val="000000"/>
                </a:solidFill>
                <a:latin typeface="微软雅黑" panose="020B0503020204020204" pitchFamily="34" charset="-122"/>
                <a:ea typeface="微软雅黑" panose="020B0503020204020204" pitchFamily="34" charset="-122"/>
              </a:rPr>
              <a:t>，</a:t>
            </a:r>
            <a:r>
              <a:rPr lang="zh-CN" altLang="en-US" sz="2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闭合开关</a:t>
            </a:r>
            <a:r>
              <a:rPr lang="en-US" altLang="zh-CN" sz="2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S</a:t>
            </a:r>
            <a:r>
              <a:rPr lang="zh-CN" altLang="en-US" sz="2000" b="1" dirty="0" smtClean="0">
                <a:solidFill>
                  <a:srgbClr val="000000"/>
                </a:solidFill>
                <a:latin typeface="微软雅黑" panose="020B0503020204020204" pitchFamily="34" charset="-122"/>
                <a:ea typeface="微软雅黑" panose="020B0503020204020204" pitchFamily="34" charset="-122"/>
              </a:rPr>
              <a:t>，</a:t>
            </a:r>
            <a:r>
              <a:rPr lang="zh-CN" altLang="en-US" sz="2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贴在针口处的传感器</a:t>
            </a:r>
            <a:r>
              <a:rPr lang="en-US" altLang="zh-CN" sz="2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M</a:t>
            </a:r>
            <a:r>
              <a:rPr lang="zh-CN" altLang="en-US" sz="2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接触到从针口处漏出的药液后</a:t>
            </a:r>
            <a:r>
              <a:rPr lang="zh-CN" altLang="en-US" sz="2000" b="1" dirty="0" smtClean="0">
                <a:solidFill>
                  <a:srgbClr val="000000"/>
                </a:solidFill>
                <a:latin typeface="微软雅黑" panose="020B0503020204020204" pitchFamily="34" charset="-122"/>
                <a:ea typeface="微软雅黑" panose="020B0503020204020204" pitchFamily="34" charset="-122"/>
              </a:rPr>
              <a:t>，</a:t>
            </a:r>
            <a:r>
              <a:rPr lang="zh-CN" altLang="en-US" sz="2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其电阻</a:t>
            </a:r>
            <a:r>
              <a:rPr lang="en-US" altLang="zh-CN" sz="2000" b="1" i="1" dirty="0" smtClean="0">
                <a:solidFill>
                  <a:srgbClr val="000000"/>
                </a:solidFill>
                <a:latin typeface="微软雅黑" panose="020B0503020204020204" pitchFamily="34" charset="-122"/>
                <a:ea typeface="微软雅黑" panose="020B0503020204020204" pitchFamily="34" charset="-122"/>
                <a:cs typeface="Times New Roman" pitchFamily="18" charset="0"/>
              </a:rPr>
              <a:t>R</a:t>
            </a:r>
            <a:r>
              <a:rPr lang="en-US" altLang="zh-CN" sz="2000" b="1" baseline="-30000" dirty="0" smtClean="0">
                <a:solidFill>
                  <a:srgbClr val="000000"/>
                </a:solidFill>
                <a:latin typeface="微软雅黑" panose="020B0503020204020204" pitchFamily="34" charset="-122"/>
                <a:ea typeface="微软雅黑" panose="020B0503020204020204" pitchFamily="34" charset="-122"/>
                <a:cs typeface="Times New Roman" pitchFamily="18" charset="0"/>
              </a:rPr>
              <a:t>M</a:t>
            </a:r>
            <a:r>
              <a:rPr lang="zh-CN" altLang="en-US" sz="2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发生变化</a:t>
            </a:r>
            <a:r>
              <a:rPr lang="zh-CN" altLang="en-US" sz="2000" b="1" dirty="0" smtClean="0">
                <a:solidFill>
                  <a:srgbClr val="000000"/>
                </a:solidFill>
                <a:latin typeface="微软雅黑" panose="020B0503020204020204" pitchFamily="34" charset="-122"/>
                <a:ea typeface="微软雅黑" panose="020B0503020204020204" pitchFamily="34" charset="-122"/>
              </a:rPr>
              <a:t>，</a:t>
            </a:r>
            <a:r>
              <a:rPr lang="zh-CN" altLang="en-US" sz="2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导致电压表的示数增大而触发警报器</a:t>
            </a:r>
            <a:r>
              <a:rPr lang="en-US" altLang="zh-CN" sz="2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a:t>
            </a:r>
            <a:r>
              <a:rPr lang="zh-CN" altLang="en-US" sz="2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图中未画出</a:t>
            </a:r>
            <a:r>
              <a:rPr lang="en-US" altLang="zh-CN" sz="2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a:t>
            </a:r>
            <a:r>
              <a:rPr lang="zh-CN" altLang="en-US" sz="2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报警</a:t>
            </a:r>
            <a:r>
              <a:rPr lang="zh-CN" altLang="en-US" sz="2000" b="1" dirty="0" smtClean="0">
                <a:solidFill>
                  <a:srgbClr val="000000"/>
                </a:solidFill>
                <a:latin typeface="微软雅黑" panose="020B0503020204020204" pitchFamily="34" charset="-122"/>
                <a:ea typeface="微软雅黑" panose="020B0503020204020204" pitchFamily="34" charset="-122"/>
              </a:rPr>
              <a:t>，</a:t>
            </a:r>
            <a:r>
              <a:rPr lang="zh-CN" altLang="en-US" sz="2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则</a:t>
            </a:r>
            <a:r>
              <a:rPr lang="en-US" altLang="zh-CN" sz="2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M</a:t>
            </a:r>
            <a:r>
              <a:rPr lang="zh-CN" altLang="en-US" sz="2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接触药液后</a:t>
            </a:r>
            <a:r>
              <a:rPr lang="en-US" altLang="zh-CN" sz="2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      )</a:t>
            </a:r>
          </a:p>
          <a:p>
            <a:pPr algn="just">
              <a:lnSpc>
                <a:spcPct val="150000"/>
              </a:lnSpc>
            </a:pPr>
            <a:r>
              <a:rPr lang="en-US" altLang="zh-CN" sz="2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A</a:t>
            </a:r>
            <a:r>
              <a:rPr lang="zh-CN" altLang="en-US" sz="2000" b="1" dirty="0" smtClean="0">
                <a:solidFill>
                  <a:srgbClr val="000000"/>
                </a:solidFill>
                <a:latin typeface="微软雅黑" panose="020B0503020204020204" pitchFamily="34" charset="-122"/>
                <a:ea typeface="微软雅黑" panose="020B0503020204020204" pitchFamily="34" charset="-122"/>
              </a:rPr>
              <a:t>．</a:t>
            </a:r>
            <a:r>
              <a:rPr lang="zh-CN" altLang="en-US" sz="2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传感器</a:t>
            </a:r>
            <a:r>
              <a:rPr lang="en-US" altLang="zh-CN" sz="2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M</a:t>
            </a:r>
            <a:r>
              <a:rPr lang="zh-CN" altLang="en-US" sz="2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的电阻</a:t>
            </a:r>
            <a:r>
              <a:rPr lang="en-US" altLang="zh-CN" sz="2000" b="1" i="1" dirty="0" smtClean="0">
                <a:solidFill>
                  <a:srgbClr val="000000"/>
                </a:solidFill>
                <a:latin typeface="微软雅黑" panose="020B0503020204020204" pitchFamily="34" charset="-122"/>
                <a:ea typeface="微软雅黑" panose="020B0503020204020204" pitchFamily="34" charset="-122"/>
                <a:cs typeface="Times New Roman" pitchFamily="18" charset="0"/>
              </a:rPr>
              <a:t>R</a:t>
            </a:r>
            <a:r>
              <a:rPr lang="en-US" altLang="zh-CN" sz="2000" b="1" baseline="-30000" dirty="0" smtClean="0">
                <a:solidFill>
                  <a:srgbClr val="000000"/>
                </a:solidFill>
                <a:latin typeface="微软雅黑" panose="020B0503020204020204" pitchFamily="34" charset="-122"/>
                <a:ea typeface="微软雅黑" panose="020B0503020204020204" pitchFamily="34" charset="-122"/>
                <a:cs typeface="Times New Roman" pitchFamily="18" charset="0"/>
              </a:rPr>
              <a:t>M</a:t>
            </a:r>
            <a:r>
              <a:rPr lang="zh-CN" altLang="en-US" sz="2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变大</a:t>
            </a:r>
          </a:p>
          <a:p>
            <a:pPr algn="just">
              <a:lnSpc>
                <a:spcPct val="150000"/>
              </a:lnSpc>
            </a:pPr>
            <a:r>
              <a:rPr lang="en-US" altLang="zh-CN" sz="2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B</a:t>
            </a:r>
            <a:r>
              <a:rPr lang="zh-CN" altLang="en-US" sz="2000" b="1" dirty="0" smtClean="0">
                <a:solidFill>
                  <a:srgbClr val="000000"/>
                </a:solidFill>
                <a:latin typeface="微软雅黑" panose="020B0503020204020204" pitchFamily="34" charset="-122"/>
                <a:ea typeface="微软雅黑" panose="020B0503020204020204" pitchFamily="34" charset="-122"/>
              </a:rPr>
              <a:t>．</a:t>
            </a:r>
            <a:r>
              <a:rPr lang="zh-CN" altLang="en-US" sz="2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电路消耗的总功率变大</a:t>
            </a:r>
          </a:p>
          <a:p>
            <a:pPr algn="just">
              <a:lnSpc>
                <a:spcPct val="150000"/>
              </a:lnSpc>
            </a:pPr>
            <a:r>
              <a:rPr lang="en-US" altLang="zh-CN" sz="2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C</a:t>
            </a:r>
            <a:r>
              <a:rPr lang="zh-CN" altLang="en-US" sz="2000" b="1" dirty="0" smtClean="0">
                <a:solidFill>
                  <a:srgbClr val="000000"/>
                </a:solidFill>
                <a:latin typeface="微软雅黑" panose="020B0503020204020204" pitchFamily="34" charset="-122"/>
                <a:ea typeface="微软雅黑" panose="020B0503020204020204" pitchFamily="34" charset="-122"/>
              </a:rPr>
              <a:t>．</a:t>
            </a:r>
            <a:r>
              <a:rPr lang="zh-CN" altLang="en-US" sz="2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电压表与电流表的示数乘积不变</a:t>
            </a:r>
          </a:p>
          <a:p>
            <a:pPr algn="just">
              <a:lnSpc>
                <a:spcPct val="150000"/>
              </a:lnSpc>
            </a:pPr>
            <a:r>
              <a:rPr lang="en-US" altLang="zh-CN" sz="2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D</a:t>
            </a:r>
            <a:r>
              <a:rPr lang="zh-CN" altLang="en-US" sz="2000" b="1" dirty="0" smtClean="0">
                <a:solidFill>
                  <a:srgbClr val="000000"/>
                </a:solidFill>
                <a:latin typeface="微软雅黑" panose="020B0503020204020204" pitchFamily="34" charset="-122"/>
                <a:ea typeface="微软雅黑" panose="020B0503020204020204" pitchFamily="34" charset="-122"/>
              </a:rPr>
              <a:t>．</a:t>
            </a:r>
            <a:r>
              <a:rPr lang="zh-CN" altLang="en-US" sz="2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电压表与电流表的示数之比变大</a:t>
            </a:r>
          </a:p>
          <a:p>
            <a:pPr>
              <a:lnSpc>
                <a:spcPct val="150000"/>
              </a:lnSpc>
            </a:pPr>
            <a:endParaRPr lang="zh-CN" altLang="en-US" sz="2000" dirty="0">
              <a:latin typeface="微软雅黑" panose="020B0503020204020204" pitchFamily="34" charset="-122"/>
              <a:ea typeface="微软雅黑" panose="020B0503020204020204" pitchFamily="34" charset="-122"/>
            </a:endParaRPr>
          </a:p>
        </p:txBody>
      </p:sp>
      <p:sp>
        <p:nvSpPr>
          <p:cNvPr id="5" name="矩形 4"/>
          <p:cNvSpPr/>
          <p:nvPr/>
        </p:nvSpPr>
        <p:spPr>
          <a:xfrm>
            <a:off x="4129577" y="2929428"/>
            <a:ext cx="444352" cy="523220"/>
          </a:xfrm>
          <a:prstGeom prst="rect">
            <a:avLst/>
          </a:prstGeom>
        </p:spPr>
        <p:txBody>
          <a:bodyPr wrap="none">
            <a:spAutoFit/>
          </a:bodyPr>
          <a:lstStyle/>
          <a:p>
            <a:r>
              <a:rPr lang="en-US" altLang="zh-CN" sz="2800" b="1" dirty="0" smtClean="0">
                <a:solidFill>
                  <a:srgbClr val="FF0000"/>
                </a:solidFill>
                <a:ea typeface="微软雅黑" panose="020B0503020204020204" pitchFamily="34" charset="-122"/>
              </a:rPr>
              <a:t>B</a:t>
            </a:r>
            <a:endParaRPr lang="zh-CN" altLang="en-US" sz="2800" b="1" dirty="0">
              <a:solidFill>
                <a:srgbClr val="FF0000"/>
              </a:solidFill>
              <a:ea typeface="微软雅黑" panose="020B0503020204020204" pitchFamily="34" charset="-122"/>
            </a:endParaRPr>
          </a:p>
        </p:txBody>
      </p:sp>
      <p:cxnSp>
        <p:nvCxnSpPr>
          <p:cNvPr id="7" name="直接连接符 6"/>
          <p:cNvCxnSpPr/>
          <p:nvPr>
            <p:custDataLst>
              <p:tags r:id="rId1"/>
            </p:custDataLst>
          </p:nvPr>
        </p:nvCxnSpPr>
        <p:spPr>
          <a:xfrm>
            <a:off x="0" y="786039"/>
            <a:ext cx="12204000" cy="0"/>
          </a:xfrm>
          <a:prstGeom prst="line">
            <a:avLst/>
          </a:prstGeom>
          <a:ln w="57150">
            <a:solidFill>
              <a:srgbClr val="EE8640"/>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2204541" y="261631"/>
            <a:ext cx="2954655" cy="461665"/>
          </a:xfrm>
          <a:prstGeom prst="rect">
            <a:avLst/>
          </a:prstGeom>
        </p:spPr>
        <p:txBody>
          <a:bodyPr wrap="none">
            <a:spAutoFit/>
          </a:bodyPr>
          <a:lstStyle/>
          <a:p>
            <a:pPr eaLnBrk="1" hangingPunct="1"/>
            <a:r>
              <a:rPr lang="zh-CN" altLang="en-US" sz="2400" b="1" dirty="0" smtClean="0">
                <a:latin typeface="微软雅黑" pitchFamily="34" charset="-122"/>
                <a:ea typeface="微软雅黑" pitchFamily="34" charset="-122"/>
              </a:rPr>
              <a:t>电功率动态电路分析</a:t>
            </a:r>
            <a:endParaRPr lang="zh-CN" altLang="en-US" sz="2400" b="1" dirty="0" smtClean="0">
              <a:latin typeface="微软雅黑" panose="020B0503020204020204" pitchFamily="34" charset="-122"/>
              <a:ea typeface="微软雅黑" panose="020B0503020204020204" pitchFamily="34" charset="-122"/>
              <a:sym typeface="黑体" panose="02010609060101010101" pitchFamily="49" charset="-122"/>
            </a:endParaRPr>
          </a:p>
        </p:txBody>
      </p:sp>
      <p:sp>
        <p:nvSpPr>
          <p:cNvPr id="9" name="矩形 8"/>
          <p:cNvSpPr/>
          <p:nvPr/>
        </p:nvSpPr>
        <p:spPr>
          <a:xfrm>
            <a:off x="358594" y="261631"/>
            <a:ext cx="1627369" cy="523220"/>
          </a:xfrm>
          <a:prstGeom prst="rect">
            <a:avLst/>
          </a:prstGeom>
        </p:spPr>
        <p:txBody>
          <a:bodyPr wrap="none">
            <a:spAutoFit/>
          </a:bodyPr>
          <a:lstStyle/>
          <a:p>
            <a:r>
              <a:rPr lang="zh-CN" altLang="en-US" sz="2800" b="1" dirty="0" smtClean="0">
                <a:solidFill>
                  <a:schemeClr val="accent2"/>
                </a:solidFill>
                <a:latin typeface="方正流行体简体" panose="03000509000000000000" pitchFamily="65" charset="-122"/>
                <a:ea typeface="方正流行体简体" panose="03000509000000000000" pitchFamily="65" charset="-122"/>
                <a:sym typeface="黑体" panose="02010609060101010101" pitchFamily="49" charset="-122"/>
              </a:rPr>
              <a:t>拓展提升</a:t>
            </a:r>
            <a:endParaRPr lang="zh-CN" altLang="en-US" sz="2800" dirty="0">
              <a:solidFill>
                <a:schemeClr val="accent2"/>
              </a:solidFill>
              <a:latin typeface="方正流行体简体" panose="03000509000000000000" pitchFamily="65" charset="-122"/>
              <a:ea typeface="方正流行体简体" panose="03000509000000000000" pitchFamily="65" charset="-122"/>
            </a:endParaRPr>
          </a:p>
        </p:txBody>
      </p:sp>
      <p:sp>
        <p:nvSpPr>
          <p:cNvPr id="10" name="Rectangle 1"/>
          <p:cNvSpPr>
            <a:spLocks noChangeArrowheads="1"/>
          </p:cNvSpPr>
          <p:nvPr/>
        </p:nvSpPr>
        <p:spPr bwMode="auto">
          <a:xfrm>
            <a:off x="984268" y="1027184"/>
            <a:ext cx="1609736"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indent="2667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0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举一反三 </a:t>
            </a:r>
            <a:endParaRPr lang="en-US" altLang="zh-CN" sz="2000" b="1" dirty="0">
              <a:solidFill>
                <a:srgbClr val="C00000"/>
              </a:solidFill>
              <a:ea typeface="微软雅黑" panose="020B0503020204020204" pitchFamily="34" charset="-122"/>
            </a:endParaRPr>
          </a:p>
        </p:txBody>
      </p:sp>
      <p:pic>
        <p:nvPicPr>
          <p:cNvPr id="11" name="Picture 4" descr="C:\Users\Administrator\Desktop\九全物理广东专版教用\九全物理广东专版教用（外排9.11转PDF）\541.TIF"/>
          <p:cNvPicPr>
            <a:picLocks noChangeAspect="1" noChangeArrowheads="1"/>
          </p:cNvPicPr>
          <p:nvPr/>
        </p:nvPicPr>
        <p:blipFill>
          <a:blip r:embed="rId3" r:link="rId4" cstate="print"/>
          <a:srcRect/>
          <a:stretch>
            <a:fillRect/>
          </a:stretch>
        </p:blipFill>
        <p:spPr bwMode="auto">
          <a:xfrm>
            <a:off x="6858398" y="3300248"/>
            <a:ext cx="2480904" cy="2209242"/>
          </a:xfrm>
          <a:prstGeom prst="rect">
            <a:avLst/>
          </a:prstGeom>
          <a:noFill/>
          <a:ln w="9525">
            <a:noFill/>
            <a:miter lim="800000"/>
            <a:headEnd/>
            <a:tailEnd/>
          </a:ln>
        </p:spPr>
      </p:pic>
    </p:spTree>
    <p:extLst>
      <p:ext uri="{BB962C8B-B14F-4D97-AF65-F5344CB8AC3E}">
        <p14:creationId xmlns:p14="http://schemas.microsoft.com/office/powerpoint/2010/main" xmlns="" val="3193451429"/>
      </p:ext>
    </p:extLst>
  </p:cSld>
  <p:clrMapOvr>
    <a:masterClrMapping/>
  </p:clrMapOvr>
  <p:transition>
    <p:zo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48549" y="2507186"/>
            <a:ext cx="2441694" cy="1446550"/>
          </a:xfrm>
          <a:prstGeom prst="rect">
            <a:avLst/>
          </a:prstGeom>
        </p:spPr>
        <p:txBody>
          <a:bodyPr wrap="none">
            <a:spAutoFit/>
          </a:bodyPr>
          <a:lstStyle/>
          <a:p>
            <a:r>
              <a:rPr lang="zh-CN" altLang="en-US" sz="8800" dirty="0">
                <a:latin typeface="华文行楷" panose="02010800040101010101" pitchFamily="2" charset="-122"/>
                <a:ea typeface="华文行楷" panose="02010800040101010101" pitchFamily="2" charset="-122"/>
                <a:cs typeface="Times New Roman" panose="02020603050405020304" pitchFamily="18" charset="0"/>
              </a:rPr>
              <a:t>再见</a:t>
            </a:r>
            <a:endParaRPr lang="zh-CN" altLang="en-US" sz="8800" dirty="0">
              <a:latin typeface="华文行楷" panose="02010800040101010101" pitchFamily="2" charset="-122"/>
              <a:ea typeface="华文行楷" panose="02010800040101010101" pitchFamily="2" charset="-122"/>
            </a:endParaRPr>
          </a:p>
        </p:txBody>
      </p:sp>
    </p:spTree>
    <p:extLst>
      <p:ext uri="{BB962C8B-B14F-4D97-AF65-F5344CB8AC3E}">
        <p14:creationId xmlns:p14="http://schemas.microsoft.com/office/powerpoint/2010/main" xmlns="" val="2666378158"/>
      </p:ext>
    </p:extLst>
  </p:cSld>
  <p:clrMapOvr>
    <a:masterClrMapping/>
  </p:clrMapOvr>
  <p:transition>
    <p:zo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接连接符 31"/>
          <p:cNvCxnSpPr/>
          <p:nvPr>
            <p:custDataLst>
              <p:tags r:id="rId1"/>
            </p:custDataLst>
          </p:nvPr>
        </p:nvCxnSpPr>
        <p:spPr>
          <a:xfrm>
            <a:off x="0" y="786039"/>
            <a:ext cx="12204000"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1785900" y="284591"/>
            <a:ext cx="1689886" cy="461665"/>
          </a:xfrm>
          <a:prstGeom prst="rect">
            <a:avLst/>
          </a:prstGeom>
        </p:spPr>
        <p:txBody>
          <a:bodyPr wrap="none">
            <a:spAutoFit/>
          </a:bodyPr>
          <a:lstStyle/>
          <a:p>
            <a:pPr eaLnBrk="1" hangingPunct="1"/>
            <a:r>
              <a:rPr lang="zh-CN" altLang="en-US" sz="2400" b="1" dirty="0" smtClean="0">
                <a:latin typeface="微软雅黑" panose="020B0503020204020204" pitchFamily="34" charset="-122"/>
                <a:ea typeface="微软雅黑" panose="020B0503020204020204" pitchFamily="34" charset="-122"/>
                <a:sym typeface="黑体" panose="02010609060101010101" pitchFamily="49" charset="-122"/>
              </a:rPr>
              <a:t>电能   电功</a:t>
            </a:r>
            <a:endParaRPr lang="zh-CN" altLang="en-US" sz="2400" b="1" dirty="0">
              <a:latin typeface="微软雅黑" panose="020B0503020204020204" pitchFamily="34" charset="-122"/>
              <a:ea typeface="微软雅黑" panose="020B0503020204020204" pitchFamily="34" charset="-122"/>
              <a:sym typeface="黑体" panose="02010609060101010101" pitchFamily="49" charset="-122"/>
            </a:endParaRPr>
          </a:p>
        </p:txBody>
      </p:sp>
      <p:sp>
        <p:nvSpPr>
          <p:cNvPr id="34" name="矩形 33"/>
          <p:cNvSpPr/>
          <p:nvPr/>
        </p:nvSpPr>
        <p:spPr>
          <a:xfrm>
            <a:off x="381403" y="223036"/>
            <a:ext cx="1266693" cy="523220"/>
          </a:xfrm>
          <a:prstGeom prst="rect">
            <a:avLst/>
          </a:prstGeom>
        </p:spPr>
        <p:txBody>
          <a:bodyPr wrap="none">
            <a:spAutoFit/>
          </a:bodyPr>
          <a:lstStyle/>
          <a:p>
            <a:r>
              <a:rPr lang="zh-CN" altLang="en-US" sz="2800" b="1" dirty="0" smtClean="0">
                <a:solidFill>
                  <a:srgbClr val="0070C0"/>
                </a:solidFill>
                <a:latin typeface="方正流行体简体" panose="03000509000000000000" pitchFamily="65" charset="-122"/>
                <a:ea typeface="方正流行体简体" panose="03000509000000000000" pitchFamily="65" charset="-122"/>
                <a:sym typeface="黑体" panose="02010609060101010101" pitchFamily="49" charset="-122"/>
              </a:rPr>
              <a:t>考点一</a:t>
            </a:r>
            <a:endParaRPr lang="zh-CN" altLang="en-US" sz="2800" dirty="0">
              <a:solidFill>
                <a:srgbClr val="0070C0"/>
              </a:solidFill>
              <a:latin typeface="方正流行体简体" panose="03000509000000000000" pitchFamily="65" charset="-122"/>
              <a:ea typeface="方正流行体简体" panose="03000509000000000000" pitchFamily="65" charset="-122"/>
            </a:endParaRPr>
          </a:p>
        </p:txBody>
      </p:sp>
      <p:sp>
        <p:nvSpPr>
          <p:cNvPr id="5" name="矩形 17"/>
          <p:cNvSpPr>
            <a:spLocks noChangeArrowheads="1"/>
          </p:cNvSpPr>
          <p:nvPr/>
        </p:nvSpPr>
        <p:spPr bwMode="auto">
          <a:xfrm>
            <a:off x="1831135" y="809438"/>
            <a:ext cx="5075237" cy="461963"/>
          </a:xfrm>
          <a:prstGeom prst="rect">
            <a:avLst/>
          </a:prstGeom>
          <a:noFill/>
          <a:ln w="9525">
            <a:noFill/>
            <a:miter lim="800000"/>
            <a:headEnd/>
            <a:tailEnd/>
          </a:ln>
        </p:spPr>
        <p:txBody>
          <a:bodyPr>
            <a:spAutoFit/>
          </a:bodyPr>
          <a:lstStyle/>
          <a:p>
            <a:r>
              <a:rPr lang="en-US" altLang="zh-CN" sz="2400" b="1" dirty="0">
                <a:latin typeface="Times New Roman" pitchFamily="18" charset="0"/>
                <a:ea typeface="微软雅黑" panose="020B0503020204020204" pitchFamily="34" charset="-122"/>
                <a:cs typeface="Times New Roman" pitchFamily="18" charset="0"/>
              </a:rPr>
              <a:t>2. </a:t>
            </a:r>
            <a:r>
              <a:rPr lang="zh-CN" altLang="en-US" sz="2400" b="1" dirty="0">
                <a:latin typeface="Times New Roman" pitchFamily="18" charset="0"/>
                <a:ea typeface="微软雅黑" panose="020B0503020204020204" pitchFamily="34" charset="-122"/>
                <a:cs typeface="Times New Roman" pitchFamily="18" charset="0"/>
              </a:rPr>
              <a:t>电能表的认识和使用</a:t>
            </a:r>
          </a:p>
        </p:txBody>
      </p:sp>
      <p:graphicFrame>
        <p:nvGraphicFramePr>
          <p:cNvPr id="6" name="表格 5"/>
          <p:cNvGraphicFramePr>
            <a:graphicFrameLocks noGrp="1"/>
          </p:cNvGraphicFramePr>
          <p:nvPr>
            <p:extLst>
              <p:ext uri="{D42A27DB-BD31-4B8C-83A1-F6EECF244321}">
                <p14:modId xmlns:p14="http://schemas.microsoft.com/office/powerpoint/2010/main" xmlns="" val="3686902861"/>
              </p:ext>
            </p:extLst>
          </p:nvPr>
        </p:nvGraphicFramePr>
        <p:xfrm>
          <a:off x="1626828" y="1385701"/>
          <a:ext cx="8950344" cy="5214937"/>
        </p:xfrm>
        <a:graphic>
          <a:graphicData uri="http://schemas.openxmlformats.org/drawingml/2006/table">
            <a:tbl>
              <a:tblPr firstRow="1" bandRow="1">
                <a:tableStyleId>{5C22544A-7EE6-4342-B048-85BDC9FD1C3A}</a:tableStyleId>
              </a:tblPr>
              <a:tblGrid>
                <a:gridCol w="1087425"/>
                <a:gridCol w="1817430"/>
                <a:gridCol w="6045489"/>
              </a:tblGrid>
              <a:tr h="420673">
                <a:tc gridSpan="2">
                  <a:txBody>
                    <a:bodyPr/>
                    <a:lstStyle/>
                    <a:p>
                      <a:pPr algn="ctr">
                        <a:lnSpc>
                          <a:spcPct val="120000"/>
                        </a:lnSpc>
                      </a:pPr>
                      <a:r>
                        <a:rPr lang="zh-CN" altLang="en-US" sz="18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作用</a:t>
                      </a:r>
                      <a:endParaRPr lang="zh-CN" altLang="en-US" sz="18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44" marR="91444"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h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ct val="120000"/>
                        </a:lnSpc>
                      </a:pPr>
                      <a:r>
                        <a:rPr lang="zh-CN" altLang="en-US" sz="1800" b="1" kern="12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测量电路消耗的电能</a:t>
                      </a:r>
                      <a:endParaRPr lang="zh-CN" altLang="en-US" sz="18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44" marR="91444"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20673">
                <a:tc gridSpan="2">
                  <a:txBody>
                    <a:bodyPr/>
                    <a:lstStyle/>
                    <a:p>
                      <a:pPr algn="ctr">
                        <a:lnSpc>
                          <a:spcPct val="120000"/>
                        </a:lnSpc>
                      </a:pPr>
                      <a:r>
                        <a:rPr lang="zh-CN" altLang="en-US" sz="1800" b="1"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示数的单位</a:t>
                      </a:r>
                      <a:endParaRPr lang="zh-CN" altLang="en-US" sz="1800" b="1" kern="12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44" marR="91444"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h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ct val="120000"/>
                        </a:lnSpc>
                      </a:pPr>
                      <a:r>
                        <a:rPr lang="zh-CN" altLang="en-US" sz="1800" b="1"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千瓦时</a:t>
                      </a:r>
                      <a:r>
                        <a:rPr lang="en-US" altLang="zh-CN" sz="1800" b="1"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1800" b="1" kern="1200" dirty="0" err="1"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kW•h</a:t>
                      </a:r>
                      <a:r>
                        <a:rPr lang="en-US" altLang="zh-CN" sz="1800" b="1"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1800" b="1" kern="12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44" marR="91444"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49846">
                <a:tc rowSpan="4">
                  <a:txBody>
                    <a:bodyPr/>
                    <a:lstStyle/>
                    <a:p>
                      <a:pPr algn="ctr"/>
                      <a:r>
                        <a:rPr lang="zh-CN" altLang="en-US" sz="1800" b="1"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参数</a:t>
                      </a:r>
                      <a:endParaRPr lang="zh-CN" altLang="en-US" sz="1800" b="1" kern="12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44" marR="91444"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a:lnSpc>
                          <a:spcPct val="120000"/>
                        </a:lnSpc>
                      </a:pPr>
                      <a:r>
                        <a:rPr lang="en-US" altLang="zh-CN" sz="1800" b="1"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220 V</a:t>
                      </a:r>
                      <a:endParaRPr lang="zh-CN" altLang="en-US" sz="1800" b="1" kern="12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44" marR="91444"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l">
                        <a:lnSpc>
                          <a:spcPct val="120000"/>
                        </a:lnSpc>
                      </a:pPr>
                      <a:r>
                        <a:rPr lang="zh-CN" altLang="en-US" sz="1800" b="1"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应在</a:t>
                      </a:r>
                      <a:r>
                        <a:rPr lang="en-US" altLang="zh-CN" sz="1800" b="1"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220 V</a:t>
                      </a:r>
                      <a:r>
                        <a:rPr lang="zh-CN" altLang="en-US" sz="1800" b="1"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的电路中使用</a:t>
                      </a:r>
                      <a:endParaRPr lang="zh-CN" altLang="en-US" sz="1800" b="1" kern="12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44" marR="91444"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62082">
                <a:tc v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20000"/>
                        </a:lnSpc>
                      </a:pPr>
                      <a:r>
                        <a:rPr lang="en-US" altLang="zh-CN" sz="1800" b="1"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10(20)A</a:t>
                      </a:r>
                      <a:endParaRPr lang="zh-CN" altLang="en-US" sz="1800" b="1" kern="12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44" marR="91444"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marR="0" indent="0" algn="l" defTabSz="914400" rtl="0" eaLnBrk="1" fontAlgn="auto" latinLnBrk="0" hangingPunct="1">
                        <a:lnSpc>
                          <a:spcPct val="120000"/>
                        </a:lnSpc>
                        <a:spcBef>
                          <a:spcPts val="0"/>
                        </a:spcBef>
                        <a:spcAft>
                          <a:spcPts val="0"/>
                        </a:spcAft>
                        <a:buClrTx/>
                        <a:buSzTx/>
                        <a:buFontTx/>
                        <a:buNone/>
                        <a:tabLst/>
                        <a:defRPr/>
                      </a:pPr>
                      <a:r>
                        <a:rPr lang="zh-CN" altLang="en-US" sz="1800" b="1"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标定</a:t>
                      </a:r>
                      <a:r>
                        <a:rPr lang="en-US" altLang="zh-CN" sz="1800" b="1"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________</a:t>
                      </a:r>
                      <a:r>
                        <a:rPr lang="zh-CN" altLang="en-US" sz="1800" b="1"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为</a:t>
                      </a:r>
                      <a:r>
                        <a:rPr lang="en-US" altLang="zh-CN" sz="1800" b="1"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10 A</a:t>
                      </a:r>
                      <a:r>
                        <a:rPr lang="zh-CN" altLang="en-US" sz="1800" b="1"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，额定最大电流为</a:t>
                      </a:r>
                      <a:r>
                        <a:rPr lang="en-US" altLang="zh-CN" sz="1800" b="1"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20 A</a:t>
                      </a:r>
                      <a:endParaRPr lang="zh-CN" altLang="en-US" sz="1800" b="1" kern="12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44" marR="91444"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62082">
                <a:tc vMerge="1">
                  <a:txBody>
                    <a:bodyPr/>
                    <a:lstStyle/>
                    <a:p>
                      <a:endParaRPr lang="zh-CN" altLang="en-US"/>
                    </a:p>
                  </a:txBody>
                  <a:tcPr/>
                </a:tc>
                <a:tc>
                  <a:txBody>
                    <a:bodyPr/>
                    <a:lstStyle/>
                    <a:p>
                      <a:pPr algn="ctr">
                        <a:lnSpc>
                          <a:spcPct val="120000"/>
                        </a:lnSpc>
                      </a:pPr>
                      <a:r>
                        <a:rPr lang="en-US" altLang="zh-CN" sz="1800" b="1"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600 r/(</a:t>
                      </a:r>
                      <a:r>
                        <a:rPr lang="en-US" altLang="zh-CN" sz="1800" b="1" kern="1200" dirty="0" err="1"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kW•h</a:t>
                      </a:r>
                      <a:r>
                        <a:rPr lang="en-US" altLang="zh-CN" sz="1800" b="1"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1800" b="1" kern="12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44" marR="91444"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l">
                        <a:lnSpc>
                          <a:spcPct val="120000"/>
                        </a:lnSpc>
                      </a:pPr>
                      <a:r>
                        <a:rPr lang="zh-CN" altLang="en-US" sz="1800" b="1"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电器每消耗</a:t>
                      </a:r>
                      <a:r>
                        <a:rPr lang="en-US" altLang="zh-CN" sz="1800" b="1"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1 </a:t>
                      </a:r>
                      <a:r>
                        <a:rPr lang="en-US" altLang="zh-CN" sz="1800" b="1" kern="1200" dirty="0" err="1"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kW•h</a:t>
                      </a:r>
                      <a:r>
                        <a:rPr lang="zh-CN" altLang="en-US" sz="1800" b="1"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电能，表的转盘转</a:t>
                      </a:r>
                      <a:r>
                        <a:rPr lang="en-US" altLang="zh-CN" sz="1800" b="1"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600</a:t>
                      </a:r>
                      <a:r>
                        <a:rPr lang="zh-CN" altLang="en-US" sz="1800" b="1"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转</a:t>
                      </a:r>
                      <a:endParaRPr lang="zh-CN" altLang="en-US" sz="1800" b="1" kern="12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44" marR="91444"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749895">
                <a:tc v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20000"/>
                        </a:lnSpc>
                      </a:pPr>
                      <a:r>
                        <a:rPr lang="en-US" altLang="zh-CN" sz="1800" b="1"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2 500 imp/(</a:t>
                      </a:r>
                      <a:r>
                        <a:rPr lang="en-US" altLang="zh-CN" sz="1800" b="1" kern="1200" dirty="0" err="1"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kW•h</a:t>
                      </a:r>
                      <a:r>
                        <a:rPr lang="en-US" altLang="zh-CN" sz="1800" b="1"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1800" b="1" kern="12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44" marR="91444"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l">
                        <a:lnSpc>
                          <a:spcPct val="120000"/>
                        </a:lnSpc>
                      </a:pPr>
                      <a:r>
                        <a:rPr lang="zh-CN" altLang="en-US" sz="1800" b="1"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用电器每消耗</a:t>
                      </a:r>
                      <a:r>
                        <a:rPr lang="en-US" altLang="zh-CN" sz="1800" b="1"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1 </a:t>
                      </a:r>
                      <a:r>
                        <a:rPr lang="en-US" altLang="zh-CN" sz="1800" b="1" kern="1200" dirty="0" err="1"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kW•h</a:t>
                      </a:r>
                      <a:r>
                        <a:rPr lang="zh-CN" altLang="en-US" sz="1800" b="1"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电能，表的指示灯闪</a:t>
                      </a:r>
                      <a:r>
                        <a:rPr lang="en-US" altLang="zh-CN" sz="1800" b="1"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2 500</a:t>
                      </a:r>
                      <a:r>
                        <a:rPr lang="zh-CN" altLang="en-US" sz="1800" b="1"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次</a:t>
                      </a:r>
                      <a:endParaRPr lang="zh-CN" altLang="en-US" sz="1800" b="1" kern="12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44" marR="91444"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20673">
                <a:tc gridSpan="2">
                  <a:txBody>
                    <a:bodyPr/>
                    <a:lstStyle/>
                    <a:p>
                      <a:pPr algn="ctr">
                        <a:lnSpc>
                          <a:spcPct val="120000"/>
                        </a:lnSpc>
                      </a:pPr>
                      <a:r>
                        <a:rPr lang="zh-CN" altLang="en-US" sz="1800" b="1"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读数</a:t>
                      </a:r>
                      <a:endParaRPr lang="zh-CN" altLang="en-US" sz="1800" b="1" kern="12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44" marR="91444"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h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l">
                        <a:lnSpc>
                          <a:spcPct val="120000"/>
                        </a:lnSpc>
                      </a:pPr>
                      <a:r>
                        <a:rPr lang="zh-CN" altLang="en-US" sz="1800" b="1"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计数器末尾数字的数位是十分位</a:t>
                      </a:r>
                      <a:endParaRPr lang="zh-CN" altLang="en-US" sz="1800" b="1" kern="12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44" marR="91444"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749895">
                <a:tc rowSpan="2" gridSpan="2">
                  <a:txBody>
                    <a:bodyPr/>
                    <a:lstStyle/>
                    <a:p>
                      <a:pPr algn="ctr">
                        <a:lnSpc>
                          <a:spcPct val="120000"/>
                        </a:lnSpc>
                      </a:pPr>
                      <a:r>
                        <a:rPr lang="zh-CN" altLang="en-US" sz="1800" b="1"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测量电能的方法</a:t>
                      </a:r>
                      <a:endParaRPr lang="zh-CN" altLang="en-US" sz="1800" b="1" kern="12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44" marR="91444"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rowSpan="2" hMerge="1">
                  <a:txBody>
                    <a:bodyPr/>
                    <a:lstStyle/>
                    <a:p>
                      <a:endParaRPr lang="zh-CN" altLang="en-US"/>
                    </a:p>
                  </a:txBody>
                  <a:tcPr/>
                </a:tc>
                <a:tc>
                  <a:txBody>
                    <a:bodyPr/>
                    <a:lstStyle/>
                    <a:p>
                      <a:pPr algn="l">
                        <a:lnSpc>
                          <a:spcPct val="120000"/>
                        </a:lnSpc>
                      </a:pPr>
                      <a:r>
                        <a:rPr lang="zh-CN" altLang="zh-CN" sz="1800" b="1" dirty="0" smtClean="0">
                          <a:effectLst/>
                          <a:latin typeface="Times New Roman" panose="02020603050405020304" pitchFamily="18" charset="0"/>
                          <a:ea typeface="微软雅黑" panose="020B0503020204020204" pitchFamily="34" charset="-122"/>
                          <a:cs typeface="Times New Roman" panose="02020603050405020304" pitchFamily="18" charset="0"/>
                        </a:rPr>
                        <a:t>较大的电能利用电能表计数器测量，消耗的电能为前后两次示数差，即</a:t>
                      </a:r>
                      <a:r>
                        <a:rPr lang="en-US" altLang="zh-CN" sz="1800" b="1" dirty="0" smtClean="0">
                          <a:effectLst/>
                          <a:latin typeface="Times New Roman" panose="02020603050405020304" pitchFamily="18" charset="0"/>
                          <a:ea typeface="微软雅黑" panose="020B0503020204020204" pitchFamily="34" charset="-122"/>
                          <a:cs typeface="Times New Roman" panose="02020603050405020304" pitchFamily="18" charset="0"/>
                        </a:rPr>
                        <a:t>W</a:t>
                      </a:r>
                      <a:r>
                        <a:rPr lang="zh-CN" altLang="zh-CN" sz="1800" b="1" dirty="0" smtClean="0">
                          <a:effectLst/>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1800" b="1" dirty="0" smtClean="0">
                          <a:effectLst/>
                          <a:latin typeface="Times New Roman" panose="02020603050405020304" pitchFamily="18" charset="0"/>
                          <a:ea typeface="微软雅黑" panose="020B0503020204020204" pitchFamily="34" charset="-122"/>
                          <a:cs typeface="Times New Roman" panose="02020603050405020304" pitchFamily="18" charset="0"/>
                        </a:rPr>
                        <a:t>W</a:t>
                      </a:r>
                      <a:r>
                        <a:rPr lang="en-US" altLang="zh-CN" sz="1800" b="1" baseline="-25000" dirty="0" smtClean="0">
                          <a:effectLst/>
                          <a:latin typeface="Times New Roman" panose="02020603050405020304" pitchFamily="18" charset="0"/>
                          <a:ea typeface="微软雅黑" panose="020B0503020204020204" pitchFamily="34" charset="-122"/>
                          <a:cs typeface="Times New Roman" panose="02020603050405020304" pitchFamily="18" charset="0"/>
                        </a:rPr>
                        <a:t>2</a:t>
                      </a:r>
                      <a:r>
                        <a:rPr lang="zh-CN" altLang="zh-CN" sz="1800" b="1" dirty="0" smtClean="0">
                          <a:effectLst/>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1800" b="1" dirty="0" smtClean="0">
                          <a:effectLst/>
                          <a:latin typeface="Times New Roman" panose="02020603050405020304" pitchFamily="18" charset="0"/>
                          <a:ea typeface="微软雅黑" panose="020B0503020204020204" pitchFamily="34" charset="-122"/>
                          <a:cs typeface="Times New Roman" panose="02020603050405020304" pitchFamily="18" charset="0"/>
                        </a:rPr>
                        <a:t>W</a:t>
                      </a:r>
                      <a:r>
                        <a:rPr lang="en-US" altLang="zh-CN" sz="1800" b="1" baseline="-25000" dirty="0" smtClean="0">
                          <a:effectLst/>
                          <a:latin typeface="Times New Roman" panose="02020603050405020304" pitchFamily="18" charset="0"/>
                          <a:ea typeface="微软雅黑" panose="020B0503020204020204" pitchFamily="34" charset="-122"/>
                          <a:cs typeface="Times New Roman" panose="02020603050405020304" pitchFamily="18" charset="0"/>
                        </a:rPr>
                        <a:t>1</a:t>
                      </a:r>
                      <a:endParaRPr lang="zh-CN" altLang="en-US" sz="1800" b="1" kern="12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44" marR="91444"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079118">
                <a:tc gridSpan="2" vMerge="1">
                  <a:txBody>
                    <a:bodyPr/>
                    <a:lstStyle/>
                    <a:p>
                      <a:pPr algn="ctr"/>
                      <a:endParaRPr lang="zh-CN" altLang="en-US" sz="1800" b="1" kern="1200" dirty="0">
                        <a:solidFill>
                          <a:schemeClr val="tx1"/>
                        </a:solidFill>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hMerge="1" vMerge="1">
                  <a:txBody>
                    <a:bodyPr/>
                    <a:lstStyle/>
                    <a:p>
                      <a:endParaRPr lang="zh-CN" altLang="en-US"/>
                    </a:p>
                  </a:txBody>
                  <a:tcPr/>
                </a:tc>
                <a:tc>
                  <a:txBody>
                    <a:bodyPr/>
                    <a:lstStyle/>
                    <a:p>
                      <a:pPr algn="l">
                        <a:lnSpc>
                          <a:spcPct val="120000"/>
                        </a:lnSpc>
                      </a:pPr>
                      <a:r>
                        <a:rPr lang="zh-CN" altLang="zh-CN" sz="1800" b="1" dirty="0" smtClean="0">
                          <a:effectLst/>
                          <a:latin typeface="Times New Roman" panose="02020603050405020304" pitchFamily="18" charset="0"/>
                          <a:ea typeface="微软雅黑" panose="020B0503020204020204" pitchFamily="34" charset="-122"/>
                          <a:cs typeface="Times New Roman" panose="02020603050405020304" pitchFamily="18" charset="0"/>
                        </a:rPr>
                        <a:t>较小的电能利用转盘转数测量，消耗的电能为</a:t>
                      </a:r>
                      <a:r>
                        <a:rPr lang="en-US" altLang="zh-CN" sz="1800" b="1" i="1" dirty="0" smtClean="0">
                          <a:effectLst/>
                          <a:latin typeface="Times New Roman" panose="02020603050405020304" pitchFamily="18" charset="0"/>
                          <a:ea typeface="微软雅黑" panose="020B0503020204020204" pitchFamily="34" charset="-122"/>
                          <a:cs typeface="Times New Roman" panose="02020603050405020304" pitchFamily="18" charset="0"/>
                        </a:rPr>
                        <a:t>W</a:t>
                      </a:r>
                      <a:r>
                        <a:rPr lang="zh-CN" altLang="zh-CN" sz="1800" b="1" dirty="0" smtClean="0">
                          <a:effectLst/>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1800" b="1" i="1" dirty="0" smtClean="0">
                          <a:effectLst/>
                          <a:latin typeface="Times New Roman" panose="02020603050405020304" pitchFamily="18" charset="0"/>
                          <a:ea typeface="微软雅黑" panose="020B0503020204020204" pitchFamily="34" charset="-122"/>
                          <a:cs typeface="Times New Roman" panose="02020603050405020304" pitchFamily="18" charset="0"/>
                        </a:rPr>
                        <a:t>n/N</a:t>
                      </a:r>
                      <a:r>
                        <a:rPr lang="en-US" altLang="zh-CN" sz="1800" b="1" dirty="0" smtClean="0">
                          <a:effectLst/>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1800" b="1" i="0" dirty="0" err="1" smtClean="0">
                          <a:effectLst/>
                          <a:latin typeface="Times New Roman" panose="02020603050405020304" pitchFamily="18" charset="0"/>
                          <a:ea typeface="微软雅黑" panose="020B0503020204020204" pitchFamily="34" charset="-122"/>
                          <a:cs typeface="Times New Roman" panose="02020603050405020304" pitchFamily="18" charset="0"/>
                        </a:rPr>
                        <a:t>kW·h</a:t>
                      </a:r>
                      <a:r>
                        <a:rPr lang="en-US" altLang="zh-CN" sz="1800" b="1" dirty="0" smtClean="0">
                          <a:effectLst/>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1800" b="1" i="1" dirty="0" smtClean="0">
                          <a:effectLst/>
                          <a:latin typeface="Times New Roman" panose="02020603050405020304" pitchFamily="18" charset="0"/>
                          <a:ea typeface="微软雅黑" panose="020B0503020204020204" pitchFamily="34" charset="-122"/>
                          <a:cs typeface="Times New Roman" panose="02020603050405020304" pitchFamily="18" charset="0"/>
                        </a:rPr>
                        <a:t>n</a:t>
                      </a:r>
                      <a:r>
                        <a:rPr lang="zh-CN" altLang="zh-CN" sz="1800" b="1" dirty="0" smtClean="0">
                          <a:effectLst/>
                          <a:latin typeface="Times New Roman" panose="02020603050405020304" pitchFamily="18" charset="0"/>
                          <a:ea typeface="微软雅黑" panose="020B0503020204020204" pitchFamily="34" charset="-122"/>
                          <a:cs typeface="Times New Roman" panose="02020603050405020304" pitchFamily="18" charset="0"/>
                        </a:rPr>
                        <a:t>为某段时间转盘的转数，</a:t>
                      </a:r>
                      <a:r>
                        <a:rPr lang="en-US" altLang="zh-CN" sz="1800" b="1" i="1" dirty="0" smtClean="0">
                          <a:effectLst/>
                          <a:latin typeface="Times New Roman" panose="02020603050405020304" pitchFamily="18" charset="0"/>
                          <a:ea typeface="微软雅黑" panose="020B0503020204020204" pitchFamily="34" charset="-122"/>
                          <a:cs typeface="Times New Roman" panose="02020603050405020304" pitchFamily="18" charset="0"/>
                        </a:rPr>
                        <a:t>N</a:t>
                      </a:r>
                      <a:r>
                        <a:rPr lang="zh-CN" altLang="zh-CN" sz="1800" b="1" dirty="0" smtClean="0">
                          <a:effectLst/>
                          <a:latin typeface="Times New Roman" panose="02020603050405020304" pitchFamily="18" charset="0"/>
                          <a:ea typeface="微软雅黑" panose="020B0503020204020204" pitchFamily="34" charset="-122"/>
                          <a:cs typeface="Times New Roman" panose="02020603050405020304" pitchFamily="18" charset="0"/>
                        </a:rPr>
                        <a:t>为电能表铭牌上标着的转盘转数</a:t>
                      </a:r>
                      <a:r>
                        <a:rPr lang="en-US" altLang="zh-CN" sz="1800" b="1" dirty="0" smtClean="0">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1800" b="1" kern="12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44" marR="91444"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7" name="矩形 6"/>
          <p:cNvSpPr/>
          <p:nvPr/>
        </p:nvSpPr>
        <p:spPr>
          <a:xfrm>
            <a:off x="5583611" y="2682128"/>
            <a:ext cx="649287" cy="369888"/>
          </a:xfrm>
          <a:prstGeom prst="rect">
            <a:avLst/>
          </a:prstGeom>
        </p:spPr>
        <p:txBody>
          <a:bodyPr wrap="none">
            <a:spAutoFit/>
          </a:bodyPr>
          <a:lstStyle/>
          <a:p>
            <a:pPr>
              <a:defRPr/>
            </a:pPr>
            <a:r>
              <a:rPr lang="zh-CN" altLang="zh-CN" b="1" kern="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电流</a:t>
            </a:r>
            <a:endParaRPr lang="zh-CN" altLang="en-US" sz="1400" dirty="0">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2"/>
          <p:cNvSpPr>
            <a:spLocks noChangeArrowheads="1"/>
          </p:cNvSpPr>
          <p:nvPr/>
        </p:nvSpPr>
        <p:spPr bwMode="auto">
          <a:xfrm>
            <a:off x="1737743" y="1501373"/>
            <a:ext cx="7953103" cy="2215991"/>
          </a:xfrm>
          <a:prstGeom prst="rect">
            <a:avLst/>
          </a:prstGeom>
          <a:noFill/>
          <a:ln w="9525">
            <a:noFill/>
            <a:miter lim="800000"/>
            <a:headEnd/>
            <a:tailEnd/>
          </a:ln>
        </p:spPr>
        <p:txBody>
          <a:bodyPr wrap="square" anchor="ctr">
            <a:spAutoFit/>
          </a:bodyPr>
          <a:lstStyle/>
          <a:p>
            <a:pPr>
              <a:lnSpc>
                <a:spcPct val="150000"/>
              </a:lnSpc>
            </a:pPr>
            <a:r>
              <a:rPr lang="zh-CN" altLang="zh-CN" sz="2400" b="1" dirty="0">
                <a:latin typeface="微软雅黑" panose="020B0503020204020204" pitchFamily="34" charset="-122"/>
                <a:ea typeface="微软雅黑" panose="020B0503020204020204" pitchFamily="34" charset="-122"/>
                <a:cs typeface="Times New Roman" pitchFamily="18" charset="0"/>
              </a:rPr>
              <a:t>【</a:t>
            </a:r>
            <a:r>
              <a:rPr lang="zh-CN" altLang="en-US" sz="2400" b="1" dirty="0">
                <a:latin typeface="微软雅黑" panose="020B0503020204020204" pitchFamily="34" charset="-122"/>
                <a:ea typeface="微软雅黑" panose="020B0503020204020204" pitchFamily="34" charset="-122"/>
                <a:cs typeface="Times New Roman" pitchFamily="18" charset="0"/>
              </a:rPr>
              <a:t>例</a:t>
            </a:r>
            <a:r>
              <a:rPr lang="en-US" altLang="zh-CN" sz="2400" b="1" dirty="0" smtClean="0">
                <a:latin typeface="微软雅黑" panose="020B0503020204020204" pitchFamily="34" charset="-122"/>
                <a:ea typeface="微软雅黑" panose="020B0503020204020204" pitchFamily="34" charset="-122"/>
                <a:cs typeface="Times New Roman" pitchFamily="18" charset="0"/>
              </a:rPr>
              <a:t>1】</a:t>
            </a:r>
            <a:r>
              <a:rPr lang="zh-CN" altLang="zh-CN" sz="2400" b="1" dirty="0" smtClean="0">
                <a:latin typeface="微软雅黑" panose="020B0503020204020204" pitchFamily="34" charset="-122"/>
                <a:ea typeface="微软雅黑" panose="020B0503020204020204" pitchFamily="34" charset="-122"/>
              </a:rPr>
              <a:t>（</a:t>
            </a:r>
            <a:r>
              <a:rPr lang="en-US" altLang="zh-CN" sz="2400" b="1" dirty="0" smtClean="0">
                <a:latin typeface="微软雅黑" panose="020B0503020204020204" pitchFamily="34" charset="-122"/>
                <a:ea typeface="微软雅黑" panose="020B0503020204020204" pitchFamily="34" charset="-122"/>
              </a:rPr>
              <a:t>2018•</a:t>
            </a:r>
            <a:r>
              <a:rPr lang="zh-CN" altLang="zh-CN" sz="2400" b="1" dirty="0" smtClean="0">
                <a:latin typeface="微软雅黑" panose="020B0503020204020204" pitchFamily="34" charset="-122"/>
                <a:ea typeface="微软雅黑" panose="020B0503020204020204" pitchFamily="34" charset="-122"/>
              </a:rPr>
              <a:t>十堰</a:t>
            </a:r>
            <a:r>
              <a:rPr lang="zh-CN" altLang="en-US" sz="2400" b="1" dirty="0" smtClean="0">
                <a:latin typeface="微软雅黑" panose="020B0503020204020204" pitchFamily="34" charset="-122"/>
                <a:ea typeface="微软雅黑" panose="020B0503020204020204" pitchFamily="34" charset="-122"/>
              </a:rPr>
              <a:t>中考</a:t>
            </a:r>
            <a:r>
              <a:rPr lang="zh-CN" altLang="zh-CN" sz="2400" b="1" dirty="0" smtClean="0">
                <a:latin typeface="微软雅黑" panose="020B0503020204020204" pitchFamily="34" charset="-122"/>
                <a:ea typeface="微软雅黑" panose="020B0503020204020204" pitchFamily="34" charset="-122"/>
              </a:rPr>
              <a:t>）小天家电能表本月初的示数为</a:t>
            </a:r>
            <a:r>
              <a:rPr lang="en-US" altLang="zh-CN" sz="2400" b="1" dirty="0" smtClean="0">
                <a:latin typeface="微软雅黑" panose="020B0503020204020204" pitchFamily="34" charset="-122"/>
                <a:ea typeface="微软雅黑" panose="020B0503020204020204" pitchFamily="34" charset="-122"/>
              </a:rPr>
              <a:t>            </a:t>
            </a:r>
            <a:r>
              <a:rPr lang="zh-CN" altLang="zh-CN" sz="2400" b="1" dirty="0" smtClean="0">
                <a:latin typeface="微软雅黑" panose="020B0503020204020204" pitchFamily="34" charset="-122"/>
                <a:ea typeface="微软雅黑" panose="020B0503020204020204" pitchFamily="34" charset="-122"/>
              </a:rPr>
              <a:t>，本月底的示数如图所示，小天家本月消耗的电能为</a:t>
            </a:r>
            <a:r>
              <a:rPr lang="zh-CN" altLang="zh-CN" sz="2400" b="1" u="sng" dirty="0" smtClean="0">
                <a:latin typeface="微软雅黑" panose="020B0503020204020204" pitchFamily="34" charset="-122"/>
                <a:ea typeface="微软雅黑" panose="020B0503020204020204" pitchFamily="34" charset="-122"/>
              </a:rPr>
              <a:t>　</a:t>
            </a:r>
            <a:r>
              <a:rPr lang="en-US" altLang="zh-CN" sz="2400" b="1" u="sng" dirty="0" smtClean="0">
                <a:latin typeface="微软雅黑" panose="020B0503020204020204" pitchFamily="34" charset="-122"/>
                <a:ea typeface="微软雅黑" panose="020B0503020204020204" pitchFamily="34" charset="-122"/>
              </a:rPr>
              <a:t>   </a:t>
            </a:r>
            <a:r>
              <a:rPr lang="zh-CN" altLang="zh-CN" sz="2400" b="1" u="sng" dirty="0" smtClean="0">
                <a:latin typeface="微软雅黑" panose="020B0503020204020204" pitchFamily="34" charset="-122"/>
                <a:ea typeface="微软雅黑" panose="020B0503020204020204" pitchFamily="34" charset="-122"/>
              </a:rPr>
              <a:t>　</a:t>
            </a:r>
            <a:r>
              <a:rPr lang="en-US" altLang="zh-CN" sz="2400" b="1" dirty="0" smtClean="0">
                <a:latin typeface="微软雅黑" panose="020B0503020204020204" pitchFamily="34" charset="-122"/>
                <a:ea typeface="微软雅黑" panose="020B0503020204020204" pitchFamily="34" charset="-122"/>
              </a:rPr>
              <a:t>kW•h</a:t>
            </a:r>
            <a:r>
              <a:rPr lang="zh-CN" altLang="zh-CN" sz="2400" b="1" dirty="0" smtClean="0">
                <a:latin typeface="微软雅黑" panose="020B0503020204020204" pitchFamily="34" charset="-122"/>
                <a:ea typeface="微软雅黑" panose="020B0503020204020204" pitchFamily="34" charset="-122"/>
              </a:rPr>
              <a:t>。</a:t>
            </a:r>
          </a:p>
          <a:p>
            <a:pPr>
              <a:lnSpc>
                <a:spcPct val="150000"/>
              </a:lnSpc>
            </a:pPr>
            <a:endParaRPr lang="zh-CN" altLang="zh-CN" sz="2000" dirty="0">
              <a:ea typeface="微软雅黑" panose="020B0503020204020204" pitchFamily="34" charset="-122"/>
            </a:endParaRPr>
          </a:p>
        </p:txBody>
      </p:sp>
      <p:sp>
        <p:nvSpPr>
          <p:cNvPr id="15" name="TextBox 14"/>
          <p:cNvSpPr txBox="1"/>
          <p:nvPr/>
        </p:nvSpPr>
        <p:spPr>
          <a:xfrm>
            <a:off x="2731641" y="2695710"/>
            <a:ext cx="839734" cy="523220"/>
          </a:xfrm>
          <a:prstGeom prst="rect">
            <a:avLst/>
          </a:prstGeom>
          <a:noFill/>
        </p:spPr>
        <p:txBody>
          <a:bodyPr wrap="square">
            <a:spAutoFit/>
          </a:bodyPr>
          <a:lstStyle/>
          <a:p>
            <a:pPr>
              <a:defRPr/>
            </a:pPr>
            <a:r>
              <a:rPr lang="en-US" altLang="zh-CN" sz="2800" dirty="0" smtClean="0">
                <a:solidFill>
                  <a:srgbClr val="FF0000"/>
                </a:solidFill>
                <a:ea typeface="微软雅黑" panose="020B0503020204020204" pitchFamily="34" charset="-122"/>
              </a:rPr>
              <a:t>130</a:t>
            </a:r>
            <a:endParaRPr lang="zh-CN" altLang="en-US" sz="2800" b="1" dirty="0">
              <a:solidFill>
                <a:srgbClr val="FF0000"/>
              </a:solidFill>
              <a:latin typeface="Times New Roman" pitchFamily="18" charset="0"/>
              <a:ea typeface="微软雅黑" panose="020B0503020204020204" pitchFamily="34" charset="-122"/>
              <a:cs typeface="Times New Roman" pitchFamily="18" charset="0"/>
            </a:endParaRPr>
          </a:p>
        </p:txBody>
      </p:sp>
      <p:grpSp>
        <p:nvGrpSpPr>
          <p:cNvPr id="2" name="组合 1"/>
          <p:cNvGrpSpPr/>
          <p:nvPr/>
        </p:nvGrpSpPr>
        <p:grpSpPr>
          <a:xfrm>
            <a:off x="1094080" y="3384606"/>
            <a:ext cx="9233261" cy="2899091"/>
            <a:chOff x="1369164" y="3312416"/>
            <a:chExt cx="7392664" cy="2899091"/>
          </a:xfrm>
        </p:grpSpPr>
        <p:sp>
          <p:nvSpPr>
            <p:cNvPr id="18" name="TextBox 5"/>
            <p:cNvSpPr>
              <a:spLocks noChangeArrowheads="1"/>
            </p:cNvSpPr>
            <p:nvPr/>
          </p:nvSpPr>
          <p:spPr bwMode="auto">
            <a:xfrm>
              <a:off x="1610577" y="3810850"/>
              <a:ext cx="7151251" cy="2400657"/>
            </a:xfrm>
            <a:prstGeom prst="rect">
              <a:avLst/>
            </a:prstGeom>
            <a:ln w="28575">
              <a:solidFill>
                <a:srgbClr val="C00000"/>
              </a:solidFill>
            </a:ln>
          </p:spPr>
          <p:style>
            <a:lnRef idx="2">
              <a:schemeClr val="accent2"/>
            </a:lnRef>
            <a:fillRef idx="1">
              <a:schemeClr val="lt1"/>
            </a:fillRef>
            <a:effectRef idx="0">
              <a:schemeClr val="accent2"/>
            </a:effectRef>
            <a:fontRef idx="minor">
              <a:schemeClr val="dk1"/>
            </a:fontRef>
          </p:style>
          <p:txBody>
            <a:bodyPr wrap="square">
              <a:spAutoFit/>
            </a:bodyPr>
            <a:lstStyle/>
            <a:p>
              <a:pPr marL="72000" eaLnBrk="0" hangingPunct="0">
                <a:lnSpc>
                  <a:spcPct val="150000"/>
                </a:lnSpc>
                <a:defRPr/>
              </a:pPr>
              <a:r>
                <a:rPr lang="zh-CN" altLang="en-US" sz="2000" b="1" dirty="0" smtClean="0">
                  <a:ea typeface="微软雅黑" panose="020B0503020204020204" pitchFamily="34" charset="-122"/>
                </a:rPr>
                <a:t>电能的求法：</a:t>
              </a:r>
              <a:br>
                <a:rPr lang="zh-CN" altLang="en-US" sz="2000" b="1" dirty="0" smtClean="0">
                  <a:ea typeface="微软雅黑" panose="020B0503020204020204" pitchFamily="34" charset="-122"/>
                </a:rPr>
              </a:br>
              <a:r>
                <a:rPr lang="zh-CN" altLang="en-US" sz="2000" b="1" dirty="0" smtClean="0">
                  <a:ea typeface="微软雅黑" panose="020B0503020204020204" pitchFamily="34" charset="-122"/>
                </a:rPr>
                <a:t>①测量较大电能时用刻度盘读数：最后一位是小数位；两次读数之差就是这段时间内消耗的电能，单位是度（千瓦时）；</a:t>
              </a:r>
              <a:br>
                <a:rPr lang="zh-CN" altLang="en-US" sz="2000" b="1" dirty="0" smtClean="0">
                  <a:ea typeface="微软雅黑" panose="020B0503020204020204" pitchFamily="34" charset="-122"/>
                </a:rPr>
              </a:br>
              <a:r>
                <a:rPr lang="zh-CN" altLang="en-US" sz="2000" b="1" dirty="0" smtClean="0">
                  <a:ea typeface="微软雅黑" panose="020B0503020204020204" pitchFamily="34" charset="-122"/>
                </a:rPr>
                <a:t>②测量较小电能时用转盘转数读数：通过记录某段时间内电能表转盘转数，结合电能表转盘每转表示的电能计算出该段时间内消耗的电能．</a:t>
              </a:r>
              <a:endParaRPr lang="zh-CN" altLang="en-US" b="1" dirty="0">
                <a:solidFill>
                  <a:schemeClr val="tx1"/>
                </a:solidFill>
                <a:latin typeface="Times New Roman" pitchFamily="18" charset="0"/>
                <a:ea typeface="微软雅黑" panose="020B0503020204020204" pitchFamily="34" charset="-122"/>
                <a:cs typeface="Times New Roman" pitchFamily="18" charset="0"/>
              </a:endParaRPr>
            </a:p>
          </p:txBody>
        </p:sp>
        <p:sp>
          <p:nvSpPr>
            <p:cNvPr id="17" name="矩形 16"/>
            <p:cNvSpPr/>
            <p:nvPr/>
          </p:nvSpPr>
          <p:spPr>
            <a:xfrm>
              <a:off x="1369164" y="3312416"/>
              <a:ext cx="1723549" cy="553998"/>
            </a:xfrm>
            <a:prstGeom prst="rect">
              <a:avLst/>
            </a:prstGeom>
            <a:ln>
              <a:noFill/>
            </a:ln>
          </p:spPr>
          <p:txBody>
            <a:bodyPr wrap="none">
              <a:spAutoFit/>
            </a:bodyPr>
            <a:lstStyle/>
            <a:p>
              <a:pPr algn="ctr">
                <a:lnSpc>
                  <a:spcPct val="150000"/>
                </a:lnSpc>
                <a:defRPr/>
              </a:pPr>
              <a:r>
                <a:rPr lang="en-US" altLang="zh-CN" sz="2000" b="1" dirty="0" smtClean="0">
                  <a:solidFill>
                    <a:srgbClr val="C00000"/>
                  </a:solidFill>
                  <a:latin typeface="微软雅黑" panose="020B0503020204020204" pitchFamily="34" charset="-122"/>
                  <a:ea typeface="微软雅黑" panose="020B0503020204020204" pitchFamily="34" charset="-122"/>
                </a:rPr>
                <a:t>【</a:t>
              </a:r>
              <a:r>
                <a:rPr lang="zh-CN" altLang="en-US" sz="2000" b="1" dirty="0" smtClean="0">
                  <a:solidFill>
                    <a:srgbClr val="C00000"/>
                  </a:solidFill>
                  <a:latin typeface="微软雅黑" panose="020B0503020204020204" pitchFamily="34" charset="-122"/>
                  <a:ea typeface="微软雅黑" panose="020B0503020204020204" pitchFamily="34" charset="-122"/>
                </a:rPr>
                <a:t>方法点拨</a:t>
              </a:r>
              <a:r>
                <a:rPr lang="en-US" altLang="zh-CN" sz="2000" b="1" dirty="0" smtClean="0">
                  <a:solidFill>
                    <a:srgbClr val="C00000"/>
                  </a:solidFill>
                  <a:latin typeface="微软雅黑" panose="020B0503020204020204" pitchFamily="34" charset="-122"/>
                  <a:ea typeface="微软雅黑" panose="020B0503020204020204" pitchFamily="34" charset="-122"/>
                </a:rPr>
                <a:t>】</a:t>
              </a:r>
              <a:endParaRPr lang="en-US" altLang="zh-CN" sz="2000" b="1" dirty="0">
                <a:solidFill>
                  <a:srgbClr val="C00000"/>
                </a:solidFill>
                <a:latin typeface="微软雅黑" panose="020B0503020204020204" pitchFamily="34" charset="-122"/>
                <a:ea typeface="微软雅黑" panose="020B0503020204020204" pitchFamily="34" charset="-122"/>
              </a:endParaRPr>
            </a:p>
          </p:txBody>
        </p:sp>
      </p:grpSp>
      <p:sp>
        <p:nvSpPr>
          <p:cNvPr id="8199" name="Rectangle 1"/>
          <p:cNvSpPr>
            <a:spLocks noChangeArrowheads="1"/>
          </p:cNvSpPr>
          <p:nvPr/>
        </p:nvSpPr>
        <p:spPr bwMode="auto">
          <a:xfrm>
            <a:off x="1477169" y="1079763"/>
            <a:ext cx="3105337"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indent="2667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400" b="1" dirty="0">
                <a:solidFill>
                  <a:srgbClr val="FF0000"/>
                </a:solidFill>
                <a:latin typeface="方正流行体简体" panose="03000509000000000000" pitchFamily="65" charset="-122"/>
                <a:ea typeface="方正流行体简体" panose="03000509000000000000" pitchFamily="65" charset="-122"/>
                <a:cs typeface="Times New Roman" panose="02020603050405020304" pitchFamily="18" charset="0"/>
              </a:rPr>
              <a:t>考查角度</a:t>
            </a:r>
            <a:r>
              <a:rPr lang="en-US" altLang="zh-CN" sz="2400" b="1" dirty="0">
                <a:solidFill>
                  <a:srgbClr val="FF0000"/>
                </a:solidFill>
                <a:latin typeface="方正流行体简体" panose="03000509000000000000" pitchFamily="65" charset="-122"/>
                <a:ea typeface="方正流行体简体" panose="03000509000000000000" pitchFamily="65" charset="-122"/>
                <a:cs typeface="Times New Roman" panose="02020603050405020304" pitchFamily="18" charset="0"/>
              </a:rPr>
              <a:t>1</a:t>
            </a:r>
            <a:r>
              <a:rPr lang="zh-CN" altLang="en-US" sz="2400" b="1" dirty="0">
                <a:solidFill>
                  <a:srgbClr val="FF0000"/>
                </a:solidFill>
                <a:latin typeface="方正流行体简体" panose="03000509000000000000" pitchFamily="65" charset="-122"/>
                <a:ea typeface="方正流行体简体" panose="03000509000000000000" pitchFamily="65" charset="-122"/>
                <a:cs typeface="Times New Roman" panose="02020603050405020304" pitchFamily="18" charset="0"/>
              </a:rPr>
              <a:t>　</a:t>
            </a:r>
            <a:r>
              <a:rPr lang="zh-CN" altLang="en-US" sz="2400" b="1" dirty="0" smtClean="0">
                <a:solidFill>
                  <a:srgbClr val="FF0000"/>
                </a:solidFill>
                <a:latin typeface="方正流行体简体" panose="03000509000000000000" pitchFamily="65" charset="-122"/>
                <a:ea typeface="方正流行体简体" panose="03000509000000000000" pitchFamily="65" charset="-122"/>
                <a:cs typeface="Times New Roman" panose="02020603050405020304" pitchFamily="18" charset="0"/>
              </a:rPr>
              <a:t>电能表</a:t>
            </a:r>
            <a:endParaRPr lang="en-US" altLang="zh-CN" sz="2400" b="1" dirty="0">
              <a:solidFill>
                <a:srgbClr val="FF0000"/>
              </a:solidFill>
              <a:latin typeface="方正流行体简体" panose="03000509000000000000" pitchFamily="65" charset="-122"/>
              <a:ea typeface="方正流行体简体" panose="03000509000000000000" pitchFamily="65" charset="-122"/>
            </a:endParaRPr>
          </a:p>
        </p:txBody>
      </p:sp>
      <p:cxnSp>
        <p:nvCxnSpPr>
          <p:cNvPr id="7" name="直接连接符 6"/>
          <p:cNvCxnSpPr/>
          <p:nvPr>
            <p:custDataLst>
              <p:tags r:id="rId1"/>
            </p:custDataLst>
          </p:nvPr>
        </p:nvCxnSpPr>
        <p:spPr>
          <a:xfrm>
            <a:off x="0" y="786039"/>
            <a:ext cx="12204000"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785900" y="284591"/>
            <a:ext cx="1689886" cy="461665"/>
          </a:xfrm>
          <a:prstGeom prst="rect">
            <a:avLst/>
          </a:prstGeom>
        </p:spPr>
        <p:txBody>
          <a:bodyPr wrap="none">
            <a:spAutoFit/>
          </a:bodyPr>
          <a:lstStyle/>
          <a:p>
            <a:pPr eaLnBrk="1" hangingPunct="1"/>
            <a:r>
              <a:rPr lang="zh-CN" altLang="en-US" sz="2400" b="1" dirty="0" smtClean="0">
                <a:latin typeface="微软雅黑" panose="020B0503020204020204" pitchFamily="34" charset="-122"/>
                <a:ea typeface="微软雅黑" panose="020B0503020204020204" pitchFamily="34" charset="-122"/>
                <a:sym typeface="黑体" panose="02010609060101010101" pitchFamily="49" charset="-122"/>
              </a:rPr>
              <a:t>电能   电功</a:t>
            </a:r>
            <a:endParaRPr lang="zh-CN" altLang="en-US" sz="2400" b="1" dirty="0">
              <a:latin typeface="微软雅黑" panose="020B0503020204020204" pitchFamily="34" charset="-122"/>
              <a:ea typeface="微软雅黑" panose="020B0503020204020204" pitchFamily="34" charset="-122"/>
              <a:sym typeface="黑体" panose="02010609060101010101" pitchFamily="49" charset="-122"/>
            </a:endParaRPr>
          </a:p>
        </p:txBody>
      </p:sp>
      <p:sp>
        <p:nvSpPr>
          <p:cNvPr id="9" name="矩形 8"/>
          <p:cNvSpPr/>
          <p:nvPr/>
        </p:nvSpPr>
        <p:spPr>
          <a:xfrm>
            <a:off x="381403" y="223036"/>
            <a:ext cx="1266693" cy="523220"/>
          </a:xfrm>
          <a:prstGeom prst="rect">
            <a:avLst/>
          </a:prstGeom>
        </p:spPr>
        <p:txBody>
          <a:bodyPr wrap="none">
            <a:spAutoFit/>
          </a:bodyPr>
          <a:lstStyle/>
          <a:p>
            <a:r>
              <a:rPr lang="zh-CN" altLang="en-US" sz="2800" b="1" dirty="0" smtClean="0">
                <a:solidFill>
                  <a:srgbClr val="0070C0"/>
                </a:solidFill>
                <a:latin typeface="方正流行体简体" panose="03000509000000000000" pitchFamily="65" charset="-122"/>
                <a:ea typeface="方正流行体简体" panose="03000509000000000000" pitchFamily="65" charset="-122"/>
                <a:sym typeface="黑体" panose="02010609060101010101" pitchFamily="49" charset="-122"/>
              </a:rPr>
              <a:t>考点一</a:t>
            </a:r>
            <a:endParaRPr lang="zh-CN" altLang="en-US" sz="2800" dirty="0">
              <a:solidFill>
                <a:srgbClr val="0070C0"/>
              </a:solidFill>
              <a:latin typeface="方正流行体简体" panose="03000509000000000000" pitchFamily="65" charset="-122"/>
              <a:ea typeface="方正流行体简体" panose="03000509000000000000" pitchFamily="65" charset="-122"/>
            </a:endParaRPr>
          </a:p>
        </p:txBody>
      </p:sp>
      <p:pic>
        <p:nvPicPr>
          <p:cNvPr id="24577" name="图片24" descr="菁优网：http://www.jyeoo.com"/>
          <p:cNvPicPr>
            <a:picLocks noChangeAspect="1" noChangeArrowheads="1"/>
          </p:cNvPicPr>
          <p:nvPr/>
        </p:nvPicPr>
        <p:blipFill>
          <a:blip r:embed="rId3" cstate="print"/>
          <a:srcRect/>
          <a:stretch>
            <a:fillRect/>
          </a:stretch>
        </p:blipFill>
        <p:spPr bwMode="auto">
          <a:xfrm>
            <a:off x="2321859" y="2196353"/>
            <a:ext cx="1660418" cy="537882"/>
          </a:xfrm>
          <a:prstGeom prst="rect">
            <a:avLst/>
          </a:prstGeom>
          <a:noFill/>
        </p:spPr>
      </p:pic>
      <p:pic>
        <p:nvPicPr>
          <p:cNvPr id="24578" name="图片24" descr="菁优网：http://www.jyeoo.com"/>
          <p:cNvPicPr>
            <a:picLocks noChangeAspect="1" noChangeArrowheads="1"/>
          </p:cNvPicPr>
          <p:nvPr/>
        </p:nvPicPr>
        <p:blipFill>
          <a:blip r:embed="rId4" cstate="print"/>
          <a:srcRect/>
          <a:stretch>
            <a:fillRect/>
          </a:stretch>
        </p:blipFill>
        <p:spPr bwMode="auto">
          <a:xfrm>
            <a:off x="9708776" y="1425387"/>
            <a:ext cx="1990165" cy="2197142"/>
          </a:xfrm>
          <a:prstGeom prst="rect">
            <a:avLst/>
          </a:prstGeom>
          <a:noFill/>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inVertical)">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2"/>
          <p:cNvSpPr>
            <a:spLocks noChangeArrowheads="1"/>
          </p:cNvSpPr>
          <p:nvPr/>
        </p:nvSpPr>
        <p:spPr bwMode="auto">
          <a:xfrm>
            <a:off x="1758390" y="1505331"/>
            <a:ext cx="8659345" cy="3323987"/>
          </a:xfrm>
          <a:prstGeom prst="rect">
            <a:avLst/>
          </a:prstGeom>
          <a:noFill/>
          <a:ln w="9525">
            <a:noFill/>
            <a:miter lim="800000"/>
            <a:headEnd/>
            <a:tailEnd/>
          </a:ln>
        </p:spPr>
        <p:txBody>
          <a:bodyPr wrap="square" anchor="ctr">
            <a:spAutoFit/>
          </a:bodyPr>
          <a:lstStyle/>
          <a:p>
            <a:pPr>
              <a:lnSpc>
                <a:spcPct val="150000"/>
              </a:lnSpc>
            </a:pPr>
            <a:r>
              <a:rPr lang="zh-CN" altLang="zh-CN" sz="2400" b="1" dirty="0">
                <a:latin typeface="微软雅黑" panose="020B0503020204020204" pitchFamily="34" charset="-122"/>
                <a:ea typeface="微软雅黑" panose="020B0503020204020204" pitchFamily="34" charset="-122"/>
                <a:cs typeface="Times New Roman" pitchFamily="18" charset="0"/>
              </a:rPr>
              <a:t>【</a:t>
            </a:r>
            <a:r>
              <a:rPr lang="zh-CN" altLang="en-US" sz="2400" b="1" dirty="0">
                <a:latin typeface="微软雅黑" panose="020B0503020204020204" pitchFamily="34" charset="-122"/>
                <a:ea typeface="微软雅黑" panose="020B0503020204020204" pitchFamily="34" charset="-122"/>
                <a:cs typeface="Times New Roman" pitchFamily="18" charset="0"/>
              </a:rPr>
              <a:t>例</a:t>
            </a:r>
            <a:r>
              <a:rPr lang="en-US" altLang="zh-CN" sz="2400" b="1" dirty="0" smtClean="0">
                <a:latin typeface="微软雅黑" panose="020B0503020204020204" pitchFamily="34" charset="-122"/>
                <a:ea typeface="微软雅黑" panose="020B0503020204020204" pitchFamily="34" charset="-122"/>
                <a:cs typeface="Times New Roman" pitchFamily="18" charset="0"/>
              </a:rPr>
              <a:t>2】</a:t>
            </a:r>
            <a:r>
              <a:rPr lang="zh-CN" altLang="zh-CN" sz="2400" b="1" dirty="0" smtClean="0">
                <a:latin typeface="微软雅黑" panose="020B0503020204020204" pitchFamily="34" charset="-122"/>
                <a:ea typeface="微软雅黑" panose="020B0503020204020204" pitchFamily="34" charset="-122"/>
              </a:rPr>
              <a:t>（</a:t>
            </a:r>
            <a:r>
              <a:rPr lang="en-US" altLang="zh-CN" sz="2400" b="1" dirty="0" smtClean="0">
                <a:latin typeface="微软雅黑" panose="020B0503020204020204" pitchFamily="34" charset="-122"/>
                <a:ea typeface="微软雅黑" panose="020B0503020204020204" pitchFamily="34" charset="-122"/>
              </a:rPr>
              <a:t>2018•</a:t>
            </a:r>
            <a:r>
              <a:rPr lang="zh-CN" altLang="zh-CN" sz="2400" b="1" dirty="0" smtClean="0">
                <a:latin typeface="微软雅黑" panose="020B0503020204020204" pitchFamily="34" charset="-122"/>
                <a:ea typeface="微软雅黑" panose="020B0503020204020204" pitchFamily="34" charset="-122"/>
              </a:rPr>
              <a:t>青海</a:t>
            </a:r>
            <a:r>
              <a:rPr lang="zh-CN" altLang="en-US" sz="2400" b="1" dirty="0" smtClean="0">
                <a:latin typeface="微软雅黑" panose="020B0503020204020204" pitchFamily="34" charset="-122"/>
                <a:ea typeface="微软雅黑" panose="020B0503020204020204" pitchFamily="34" charset="-122"/>
              </a:rPr>
              <a:t>中考</a:t>
            </a:r>
            <a:r>
              <a:rPr lang="zh-CN" altLang="zh-CN" sz="2400" b="1" dirty="0" smtClean="0">
                <a:latin typeface="微软雅黑" panose="020B0503020204020204" pitchFamily="34" charset="-122"/>
                <a:ea typeface="微软雅黑" panose="020B0503020204020204" pitchFamily="34" charset="-122"/>
              </a:rPr>
              <a:t>）如图所示电路中，电源电压不变，只闭合开关</a:t>
            </a:r>
            <a:r>
              <a:rPr lang="en-US" altLang="zh-CN" sz="2400" b="1" dirty="0" smtClean="0">
                <a:latin typeface="微软雅黑" panose="020B0503020204020204" pitchFamily="34" charset="-122"/>
                <a:ea typeface="微软雅黑" panose="020B0503020204020204" pitchFamily="34" charset="-122"/>
              </a:rPr>
              <a:t>S</a:t>
            </a:r>
            <a:r>
              <a:rPr lang="en-US" altLang="zh-CN" sz="2400" b="1" baseline="-25000" dirty="0" smtClean="0">
                <a:latin typeface="微软雅黑" panose="020B0503020204020204" pitchFamily="34" charset="-122"/>
                <a:ea typeface="微软雅黑" panose="020B0503020204020204" pitchFamily="34" charset="-122"/>
              </a:rPr>
              <a:t>1</a:t>
            </a:r>
            <a:r>
              <a:rPr lang="zh-CN" altLang="zh-CN" sz="2400" b="1" dirty="0" smtClean="0">
                <a:latin typeface="微软雅黑" panose="020B0503020204020204" pitchFamily="34" charset="-122"/>
                <a:ea typeface="微软雅黑" panose="020B0503020204020204" pitchFamily="34" charset="-122"/>
              </a:rPr>
              <a:t>，电流表的示数为</a:t>
            </a:r>
            <a:r>
              <a:rPr lang="en-US" altLang="zh-CN" sz="2400" b="1" dirty="0" smtClean="0">
                <a:latin typeface="微软雅黑" panose="020B0503020204020204" pitchFamily="34" charset="-122"/>
                <a:ea typeface="微软雅黑" panose="020B0503020204020204" pitchFamily="34" charset="-122"/>
              </a:rPr>
              <a:t>0.3A</a:t>
            </a:r>
            <a:r>
              <a:rPr lang="zh-CN" altLang="zh-CN" sz="2400" b="1" dirty="0" smtClean="0">
                <a:latin typeface="微软雅黑" panose="020B0503020204020204" pitchFamily="34" charset="-122"/>
                <a:ea typeface="微软雅黑" panose="020B0503020204020204" pitchFamily="34" charset="-122"/>
              </a:rPr>
              <a:t>，再闭合开关</a:t>
            </a:r>
          </a:p>
          <a:p>
            <a:pPr>
              <a:lnSpc>
                <a:spcPct val="150000"/>
              </a:lnSpc>
            </a:pPr>
            <a:r>
              <a:rPr lang="en-US" altLang="zh-CN" sz="2400" b="1" dirty="0" smtClean="0">
                <a:latin typeface="微软雅黑" panose="020B0503020204020204" pitchFamily="34" charset="-122"/>
                <a:ea typeface="微软雅黑" panose="020B0503020204020204" pitchFamily="34" charset="-122"/>
              </a:rPr>
              <a:t>S</a:t>
            </a:r>
            <a:r>
              <a:rPr lang="en-US" altLang="zh-CN" sz="2400" b="1" baseline="-25000" dirty="0" smtClean="0">
                <a:latin typeface="微软雅黑" panose="020B0503020204020204" pitchFamily="34" charset="-122"/>
                <a:ea typeface="微软雅黑" panose="020B0503020204020204" pitchFamily="34" charset="-122"/>
              </a:rPr>
              <a:t>2</a:t>
            </a:r>
            <a:r>
              <a:rPr lang="zh-CN" altLang="zh-CN" sz="2400" b="1" dirty="0" smtClean="0">
                <a:latin typeface="微软雅黑" panose="020B0503020204020204" pitchFamily="34" charset="-122"/>
                <a:ea typeface="微软雅黑" panose="020B0503020204020204" pitchFamily="34" charset="-122"/>
              </a:rPr>
              <a:t>，电流表示数变化了</a:t>
            </a:r>
            <a:r>
              <a:rPr lang="en-US" altLang="zh-CN" sz="2400" b="1" dirty="0" smtClean="0">
                <a:latin typeface="微软雅黑" panose="020B0503020204020204" pitchFamily="34" charset="-122"/>
                <a:ea typeface="微软雅黑" panose="020B0503020204020204" pitchFamily="34" charset="-122"/>
              </a:rPr>
              <a:t>0.4A</a:t>
            </a:r>
            <a:r>
              <a:rPr lang="zh-CN" altLang="zh-CN" sz="2400" b="1" dirty="0" smtClean="0">
                <a:latin typeface="微软雅黑" panose="020B0503020204020204" pitchFamily="34" charset="-122"/>
                <a:ea typeface="微软雅黑" panose="020B0503020204020204" pitchFamily="34" charset="-122"/>
              </a:rPr>
              <a:t>，则同时闭合</a:t>
            </a:r>
            <a:r>
              <a:rPr lang="en-US" altLang="zh-CN" sz="2400" b="1" dirty="0" smtClean="0">
                <a:latin typeface="微软雅黑" panose="020B0503020204020204" pitchFamily="34" charset="-122"/>
                <a:ea typeface="微软雅黑" panose="020B0503020204020204" pitchFamily="34" charset="-122"/>
              </a:rPr>
              <a:t>S</a:t>
            </a:r>
            <a:r>
              <a:rPr lang="en-US" altLang="zh-CN" sz="2400" b="1" baseline="-25000" dirty="0" smtClean="0">
                <a:latin typeface="微软雅黑" panose="020B0503020204020204" pitchFamily="34" charset="-122"/>
                <a:ea typeface="微软雅黑" panose="020B0503020204020204" pitchFamily="34" charset="-122"/>
              </a:rPr>
              <a:t>1</a:t>
            </a:r>
            <a:r>
              <a:rPr lang="zh-CN" altLang="zh-CN" sz="2400" b="1" dirty="0" smtClean="0">
                <a:latin typeface="微软雅黑" panose="020B0503020204020204" pitchFamily="34" charset="-122"/>
                <a:ea typeface="微软雅黑" panose="020B0503020204020204" pitchFamily="34" charset="-122"/>
              </a:rPr>
              <a:t>、</a:t>
            </a:r>
            <a:r>
              <a:rPr lang="en-US" altLang="zh-CN" sz="2400" b="1" dirty="0" smtClean="0">
                <a:latin typeface="微软雅黑" panose="020B0503020204020204" pitchFamily="34" charset="-122"/>
                <a:ea typeface="微软雅黑" panose="020B0503020204020204" pitchFamily="34" charset="-122"/>
              </a:rPr>
              <a:t>S</a:t>
            </a:r>
            <a:r>
              <a:rPr lang="en-US" altLang="zh-CN" sz="2400" b="1" baseline="-25000" dirty="0" smtClean="0">
                <a:latin typeface="微软雅黑" panose="020B0503020204020204" pitchFamily="34" charset="-122"/>
                <a:ea typeface="微软雅黑" panose="020B0503020204020204" pitchFamily="34" charset="-122"/>
              </a:rPr>
              <a:t>2</a:t>
            </a:r>
            <a:r>
              <a:rPr lang="zh-CN" altLang="zh-CN" sz="2400" b="1" dirty="0" smtClean="0">
                <a:latin typeface="微软雅黑" panose="020B0503020204020204" pitchFamily="34" charset="-122"/>
                <a:ea typeface="微软雅黑" panose="020B0503020204020204" pitchFamily="34" charset="-122"/>
              </a:rPr>
              <a:t>后，相同时间内</a:t>
            </a:r>
            <a:r>
              <a:rPr lang="en-US" altLang="zh-CN" sz="2400" b="1" dirty="0" smtClean="0">
                <a:latin typeface="微软雅黑" panose="020B0503020204020204" pitchFamily="34" charset="-122"/>
                <a:ea typeface="微软雅黑" panose="020B0503020204020204" pitchFamily="34" charset="-122"/>
              </a:rPr>
              <a:t>R</a:t>
            </a:r>
            <a:r>
              <a:rPr lang="en-US" altLang="zh-CN" sz="2400" b="1" baseline="-25000" dirty="0" smtClean="0">
                <a:latin typeface="微软雅黑" panose="020B0503020204020204" pitchFamily="34" charset="-122"/>
                <a:ea typeface="微软雅黑" panose="020B0503020204020204" pitchFamily="34" charset="-122"/>
              </a:rPr>
              <a:t>1</a:t>
            </a:r>
            <a:r>
              <a:rPr lang="zh-CN" altLang="zh-CN" sz="2400" b="1" dirty="0" smtClean="0">
                <a:latin typeface="微软雅黑" panose="020B0503020204020204" pitchFamily="34" charset="-122"/>
                <a:ea typeface="微软雅黑" panose="020B0503020204020204" pitchFamily="34" charset="-122"/>
              </a:rPr>
              <a:t>、</a:t>
            </a:r>
            <a:r>
              <a:rPr lang="en-US" altLang="zh-CN" sz="2400" b="1" dirty="0" smtClean="0">
                <a:latin typeface="微软雅黑" panose="020B0503020204020204" pitchFamily="34" charset="-122"/>
                <a:ea typeface="微软雅黑" panose="020B0503020204020204" pitchFamily="34" charset="-122"/>
              </a:rPr>
              <a:t>R</a:t>
            </a:r>
            <a:r>
              <a:rPr lang="en-US" altLang="zh-CN" sz="2400" b="1" baseline="-25000" dirty="0" smtClean="0">
                <a:latin typeface="微软雅黑" panose="020B0503020204020204" pitchFamily="34" charset="-122"/>
                <a:ea typeface="微软雅黑" panose="020B0503020204020204" pitchFamily="34" charset="-122"/>
              </a:rPr>
              <a:t>2</a:t>
            </a:r>
            <a:r>
              <a:rPr lang="zh-CN" altLang="zh-CN" sz="2400" b="1" dirty="0" smtClean="0">
                <a:latin typeface="微软雅黑" panose="020B0503020204020204" pitchFamily="34" charset="-122"/>
                <a:ea typeface="微软雅黑" panose="020B0503020204020204" pitchFamily="34" charset="-122"/>
              </a:rPr>
              <a:t>消耗的电能之比是（　　）</a:t>
            </a:r>
          </a:p>
          <a:p>
            <a:pPr>
              <a:lnSpc>
                <a:spcPct val="150000"/>
              </a:lnSpc>
            </a:pPr>
            <a:r>
              <a:rPr lang="en-US" altLang="zh-CN" sz="2400" b="1" dirty="0" smtClean="0">
                <a:latin typeface="微软雅黑" panose="020B0503020204020204" pitchFamily="34" charset="-122"/>
                <a:ea typeface="微软雅黑" panose="020B0503020204020204" pitchFamily="34" charset="-122"/>
              </a:rPr>
              <a:t>A</a:t>
            </a:r>
            <a:r>
              <a:rPr lang="zh-CN" altLang="zh-CN" sz="2400" b="1" dirty="0" smtClean="0">
                <a:latin typeface="微软雅黑" panose="020B0503020204020204" pitchFamily="34" charset="-122"/>
                <a:ea typeface="微软雅黑" panose="020B0503020204020204" pitchFamily="34" charset="-122"/>
              </a:rPr>
              <a:t>．</a:t>
            </a:r>
            <a:r>
              <a:rPr lang="en-US" altLang="zh-CN" sz="2400" b="1" dirty="0" smtClean="0">
                <a:latin typeface="微软雅黑" panose="020B0503020204020204" pitchFamily="34" charset="-122"/>
                <a:ea typeface="微软雅黑" panose="020B0503020204020204" pitchFamily="34" charset="-122"/>
              </a:rPr>
              <a:t>3</a:t>
            </a:r>
            <a:r>
              <a:rPr lang="zh-CN" altLang="zh-CN" sz="2400" b="1" dirty="0" smtClean="0">
                <a:latin typeface="微软雅黑" panose="020B0503020204020204" pitchFamily="34" charset="-122"/>
                <a:ea typeface="微软雅黑" panose="020B0503020204020204" pitchFamily="34" charset="-122"/>
              </a:rPr>
              <a:t>：</a:t>
            </a:r>
            <a:r>
              <a:rPr lang="en-US" altLang="zh-CN" sz="2400" b="1" dirty="0" smtClean="0">
                <a:latin typeface="微软雅黑" panose="020B0503020204020204" pitchFamily="34" charset="-122"/>
                <a:ea typeface="微软雅黑" panose="020B0503020204020204" pitchFamily="34" charset="-122"/>
              </a:rPr>
              <a:t>4	B</a:t>
            </a:r>
            <a:r>
              <a:rPr lang="zh-CN" altLang="zh-CN" sz="2400" b="1" dirty="0" smtClean="0">
                <a:latin typeface="微软雅黑" panose="020B0503020204020204" pitchFamily="34" charset="-122"/>
                <a:ea typeface="微软雅黑" panose="020B0503020204020204" pitchFamily="34" charset="-122"/>
              </a:rPr>
              <a:t>．</a:t>
            </a:r>
            <a:r>
              <a:rPr lang="en-US" altLang="zh-CN" sz="2400" b="1" dirty="0" smtClean="0">
                <a:latin typeface="微软雅黑" panose="020B0503020204020204" pitchFamily="34" charset="-122"/>
                <a:ea typeface="微软雅黑" panose="020B0503020204020204" pitchFamily="34" charset="-122"/>
              </a:rPr>
              <a:t>4</a:t>
            </a:r>
            <a:r>
              <a:rPr lang="zh-CN" altLang="zh-CN" sz="2400" b="1" dirty="0" smtClean="0">
                <a:latin typeface="微软雅黑" panose="020B0503020204020204" pitchFamily="34" charset="-122"/>
                <a:ea typeface="微软雅黑" panose="020B0503020204020204" pitchFamily="34" charset="-122"/>
              </a:rPr>
              <a:t>：</a:t>
            </a:r>
            <a:r>
              <a:rPr lang="en-US" altLang="zh-CN" sz="2400" b="1" dirty="0" smtClean="0">
                <a:latin typeface="微软雅黑" panose="020B0503020204020204" pitchFamily="34" charset="-122"/>
                <a:ea typeface="微软雅黑" panose="020B0503020204020204" pitchFamily="34" charset="-122"/>
              </a:rPr>
              <a:t>3	C</a:t>
            </a:r>
            <a:r>
              <a:rPr lang="zh-CN" altLang="zh-CN" sz="2400" b="1" dirty="0" smtClean="0">
                <a:latin typeface="微软雅黑" panose="020B0503020204020204" pitchFamily="34" charset="-122"/>
                <a:ea typeface="微软雅黑" panose="020B0503020204020204" pitchFamily="34" charset="-122"/>
              </a:rPr>
              <a:t>．</a:t>
            </a:r>
            <a:r>
              <a:rPr lang="en-US" altLang="zh-CN" sz="2400" b="1" dirty="0" smtClean="0">
                <a:latin typeface="微软雅黑" panose="020B0503020204020204" pitchFamily="34" charset="-122"/>
                <a:ea typeface="微软雅黑" panose="020B0503020204020204" pitchFamily="34" charset="-122"/>
              </a:rPr>
              <a:t>7</a:t>
            </a:r>
            <a:r>
              <a:rPr lang="zh-CN" altLang="zh-CN" sz="2400" b="1" dirty="0" smtClean="0">
                <a:latin typeface="微软雅黑" panose="020B0503020204020204" pitchFamily="34" charset="-122"/>
                <a:ea typeface="微软雅黑" panose="020B0503020204020204" pitchFamily="34" charset="-122"/>
              </a:rPr>
              <a:t>：</a:t>
            </a:r>
            <a:r>
              <a:rPr lang="en-US" altLang="zh-CN" sz="2400" b="1" dirty="0" smtClean="0">
                <a:latin typeface="微软雅黑" panose="020B0503020204020204" pitchFamily="34" charset="-122"/>
                <a:ea typeface="微软雅黑" panose="020B0503020204020204" pitchFamily="34" charset="-122"/>
              </a:rPr>
              <a:t>3	D</a:t>
            </a:r>
            <a:r>
              <a:rPr lang="zh-CN" altLang="zh-CN" sz="2400" b="1" dirty="0" smtClean="0">
                <a:latin typeface="微软雅黑" panose="020B0503020204020204" pitchFamily="34" charset="-122"/>
                <a:ea typeface="微软雅黑" panose="020B0503020204020204" pitchFamily="34" charset="-122"/>
              </a:rPr>
              <a:t>．</a:t>
            </a:r>
            <a:r>
              <a:rPr lang="en-US" altLang="zh-CN" sz="2400" b="1" dirty="0" smtClean="0">
                <a:latin typeface="微软雅黑" panose="020B0503020204020204" pitchFamily="34" charset="-122"/>
                <a:ea typeface="微软雅黑" panose="020B0503020204020204" pitchFamily="34" charset="-122"/>
              </a:rPr>
              <a:t>4</a:t>
            </a:r>
            <a:r>
              <a:rPr lang="zh-CN" altLang="zh-CN" sz="2400" b="1" dirty="0" smtClean="0">
                <a:latin typeface="微软雅黑" panose="020B0503020204020204" pitchFamily="34" charset="-122"/>
                <a:ea typeface="微软雅黑" panose="020B0503020204020204" pitchFamily="34" charset="-122"/>
              </a:rPr>
              <a:t>：</a:t>
            </a:r>
            <a:r>
              <a:rPr lang="en-US" altLang="zh-CN" sz="2400" b="1" dirty="0" smtClean="0">
                <a:latin typeface="微软雅黑" panose="020B0503020204020204" pitchFamily="34" charset="-122"/>
                <a:ea typeface="微软雅黑" panose="020B0503020204020204" pitchFamily="34" charset="-122"/>
              </a:rPr>
              <a:t>7</a:t>
            </a:r>
            <a:endParaRPr lang="zh-CN" altLang="zh-CN" sz="2400" b="1" dirty="0" smtClean="0">
              <a:latin typeface="微软雅黑" panose="020B0503020204020204" pitchFamily="34" charset="-122"/>
              <a:ea typeface="微软雅黑" panose="020B0503020204020204" pitchFamily="34" charset="-122"/>
            </a:endParaRPr>
          </a:p>
          <a:p>
            <a:pPr>
              <a:lnSpc>
                <a:spcPct val="150000"/>
              </a:lnSpc>
              <a:defRPr/>
            </a:pPr>
            <a:endParaRPr lang="en-US" altLang="zh-CN" sz="2000" dirty="0">
              <a:latin typeface="Times New Roman" pitchFamily="18" charset="0"/>
              <a:ea typeface="微软雅黑" panose="020B0503020204020204" pitchFamily="34" charset="-122"/>
              <a:cs typeface="Times New Roman" pitchFamily="18" charset="0"/>
            </a:endParaRPr>
          </a:p>
        </p:txBody>
      </p:sp>
      <p:sp>
        <p:nvSpPr>
          <p:cNvPr id="15" name="TextBox 14"/>
          <p:cNvSpPr txBox="1"/>
          <p:nvPr/>
        </p:nvSpPr>
        <p:spPr>
          <a:xfrm>
            <a:off x="5990395" y="3240100"/>
            <a:ext cx="773113" cy="523220"/>
          </a:xfrm>
          <a:prstGeom prst="rect">
            <a:avLst/>
          </a:prstGeom>
          <a:noFill/>
        </p:spPr>
        <p:txBody>
          <a:bodyPr>
            <a:spAutoFit/>
          </a:bodyPr>
          <a:lstStyle/>
          <a:p>
            <a:pPr>
              <a:defRPr/>
            </a:pPr>
            <a:r>
              <a:rPr lang="en-US" altLang="zh-CN" sz="2800" b="1" dirty="0" smtClean="0">
                <a:solidFill>
                  <a:srgbClr val="FF0000"/>
                </a:solidFill>
                <a:latin typeface="Times New Roman" pitchFamily="18" charset="0"/>
                <a:ea typeface="微软雅黑" panose="020B0503020204020204" pitchFamily="34" charset="-122"/>
                <a:cs typeface="Times New Roman" pitchFamily="18" charset="0"/>
              </a:rPr>
              <a:t>A</a:t>
            </a:r>
            <a:endParaRPr lang="zh-CN" altLang="en-US" sz="2800" b="1" dirty="0">
              <a:solidFill>
                <a:srgbClr val="FF0000"/>
              </a:solidFill>
              <a:latin typeface="Times New Roman" pitchFamily="18" charset="0"/>
              <a:ea typeface="微软雅黑" panose="020B0503020204020204" pitchFamily="34" charset="-122"/>
              <a:cs typeface="Times New Roman" pitchFamily="18" charset="0"/>
            </a:endParaRPr>
          </a:p>
        </p:txBody>
      </p:sp>
      <p:sp>
        <p:nvSpPr>
          <p:cNvPr id="10247" name="Rectangle 1"/>
          <p:cNvSpPr>
            <a:spLocks noChangeArrowheads="1"/>
          </p:cNvSpPr>
          <p:nvPr/>
        </p:nvSpPr>
        <p:spPr bwMode="auto">
          <a:xfrm>
            <a:off x="1467616" y="1043666"/>
            <a:ext cx="2797561"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indent="2667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400" b="1" dirty="0">
                <a:solidFill>
                  <a:srgbClr val="FF0000"/>
                </a:solidFill>
                <a:latin typeface="方正流行体简体" panose="03000509000000000000" pitchFamily="65" charset="-122"/>
                <a:ea typeface="方正流行体简体" panose="03000509000000000000" pitchFamily="65" charset="-122"/>
                <a:cs typeface="Times New Roman" panose="02020603050405020304" pitchFamily="18" charset="0"/>
              </a:rPr>
              <a:t>考查角度</a:t>
            </a:r>
            <a:r>
              <a:rPr lang="en-US" altLang="zh-CN" sz="2400" b="1" dirty="0">
                <a:solidFill>
                  <a:srgbClr val="FF0000"/>
                </a:solidFill>
                <a:latin typeface="方正流行体简体" panose="03000509000000000000" pitchFamily="65" charset="-122"/>
                <a:ea typeface="方正流行体简体" panose="03000509000000000000" pitchFamily="65" charset="-122"/>
                <a:cs typeface="Times New Roman" panose="02020603050405020304" pitchFamily="18" charset="0"/>
              </a:rPr>
              <a:t>2</a:t>
            </a:r>
            <a:r>
              <a:rPr lang="zh-CN" altLang="en-US" sz="2400" b="1" dirty="0">
                <a:solidFill>
                  <a:srgbClr val="FF0000"/>
                </a:solidFill>
                <a:latin typeface="方正流行体简体" panose="03000509000000000000" pitchFamily="65" charset="-122"/>
                <a:ea typeface="方正流行体简体" panose="03000509000000000000" pitchFamily="65" charset="-122"/>
                <a:cs typeface="Times New Roman" panose="02020603050405020304" pitchFamily="18" charset="0"/>
              </a:rPr>
              <a:t>　</a:t>
            </a:r>
            <a:r>
              <a:rPr lang="zh-CN" altLang="en-US" sz="2400" b="1" dirty="0" smtClean="0">
                <a:solidFill>
                  <a:srgbClr val="FF0000"/>
                </a:solidFill>
                <a:latin typeface="方正流行体简体" panose="03000509000000000000" pitchFamily="65" charset="-122"/>
                <a:ea typeface="方正流行体简体" panose="03000509000000000000" pitchFamily="65" charset="-122"/>
                <a:cs typeface="Times New Roman" panose="02020603050405020304" pitchFamily="18" charset="0"/>
              </a:rPr>
              <a:t>电功</a:t>
            </a:r>
            <a:endParaRPr lang="en-US" altLang="zh-CN" sz="2400" b="1" dirty="0">
              <a:solidFill>
                <a:srgbClr val="FF0000"/>
              </a:solidFill>
              <a:latin typeface="方正流行体简体" panose="03000509000000000000" pitchFamily="65" charset="-122"/>
              <a:ea typeface="方正流行体简体" panose="03000509000000000000" pitchFamily="65" charset="-122"/>
              <a:cs typeface="Times New Roman" panose="02020603050405020304" pitchFamily="18" charset="0"/>
            </a:endParaRPr>
          </a:p>
        </p:txBody>
      </p:sp>
      <p:cxnSp>
        <p:nvCxnSpPr>
          <p:cNvPr id="9" name="直接连接符 8"/>
          <p:cNvCxnSpPr/>
          <p:nvPr>
            <p:custDataLst>
              <p:tags r:id="rId1"/>
            </p:custDataLst>
          </p:nvPr>
        </p:nvCxnSpPr>
        <p:spPr>
          <a:xfrm>
            <a:off x="0" y="786039"/>
            <a:ext cx="12204000"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785900" y="284591"/>
            <a:ext cx="1689886" cy="461665"/>
          </a:xfrm>
          <a:prstGeom prst="rect">
            <a:avLst/>
          </a:prstGeom>
        </p:spPr>
        <p:txBody>
          <a:bodyPr wrap="none">
            <a:spAutoFit/>
          </a:bodyPr>
          <a:lstStyle/>
          <a:p>
            <a:pPr eaLnBrk="1" hangingPunct="1"/>
            <a:r>
              <a:rPr lang="zh-CN" altLang="en-US" sz="2400" b="1" dirty="0" smtClean="0">
                <a:latin typeface="微软雅黑" panose="020B0503020204020204" pitchFamily="34" charset="-122"/>
                <a:ea typeface="微软雅黑" panose="020B0503020204020204" pitchFamily="34" charset="-122"/>
                <a:sym typeface="黑体" panose="02010609060101010101" pitchFamily="49" charset="-122"/>
              </a:rPr>
              <a:t>电能   电功</a:t>
            </a:r>
            <a:endParaRPr lang="zh-CN" altLang="en-US" sz="2400" b="1" dirty="0">
              <a:latin typeface="微软雅黑" panose="020B0503020204020204" pitchFamily="34" charset="-122"/>
              <a:ea typeface="微软雅黑" panose="020B0503020204020204" pitchFamily="34" charset="-122"/>
              <a:sym typeface="黑体" panose="02010609060101010101" pitchFamily="49" charset="-122"/>
            </a:endParaRPr>
          </a:p>
        </p:txBody>
      </p:sp>
      <p:sp>
        <p:nvSpPr>
          <p:cNvPr id="11" name="矩形 10"/>
          <p:cNvSpPr/>
          <p:nvPr/>
        </p:nvSpPr>
        <p:spPr>
          <a:xfrm>
            <a:off x="381403" y="223036"/>
            <a:ext cx="1266693" cy="523220"/>
          </a:xfrm>
          <a:prstGeom prst="rect">
            <a:avLst/>
          </a:prstGeom>
        </p:spPr>
        <p:txBody>
          <a:bodyPr wrap="none">
            <a:spAutoFit/>
          </a:bodyPr>
          <a:lstStyle/>
          <a:p>
            <a:r>
              <a:rPr lang="zh-CN" altLang="en-US" sz="2800" b="1" dirty="0" smtClean="0">
                <a:solidFill>
                  <a:srgbClr val="0070C0"/>
                </a:solidFill>
                <a:latin typeface="方正流行体简体" panose="03000509000000000000" pitchFamily="65" charset="-122"/>
                <a:ea typeface="方正流行体简体" panose="03000509000000000000" pitchFamily="65" charset="-122"/>
                <a:sym typeface="黑体" panose="02010609060101010101" pitchFamily="49" charset="-122"/>
              </a:rPr>
              <a:t>考点一</a:t>
            </a:r>
            <a:endParaRPr lang="zh-CN" altLang="en-US" sz="2800" dirty="0">
              <a:solidFill>
                <a:srgbClr val="0070C0"/>
              </a:solidFill>
              <a:latin typeface="方正流行体简体" panose="03000509000000000000" pitchFamily="65" charset="-122"/>
              <a:ea typeface="方正流行体简体" panose="03000509000000000000" pitchFamily="65" charset="-122"/>
            </a:endParaRPr>
          </a:p>
        </p:txBody>
      </p:sp>
      <p:pic>
        <p:nvPicPr>
          <p:cNvPr id="23553" name="图片24" descr="菁优网：http://www.jyeoo.com"/>
          <p:cNvPicPr>
            <a:picLocks noChangeAspect="1" noChangeArrowheads="1"/>
          </p:cNvPicPr>
          <p:nvPr/>
        </p:nvPicPr>
        <p:blipFill>
          <a:blip r:embed="rId3" cstate="print"/>
          <a:srcRect/>
          <a:stretch>
            <a:fillRect/>
          </a:stretch>
        </p:blipFill>
        <p:spPr bwMode="auto">
          <a:xfrm>
            <a:off x="4997614" y="4399088"/>
            <a:ext cx="2180897" cy="1926459"/>
          </a:xfrm>
          <a:prstGeom prst="rect">
            <a:avLst/>
          </a:prstGeom>
          <a:noFill/>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custDataLst>
              <p:tags r:id="rId2"/>
            </p:custDataLst>
          </p:nvPr>
        </p:nvCxnSpPr>
        <p:spPr>
          <a:xfrm>
            <a:off x="0" y="786039"/>
            <a:ext cx="12204000"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1785900" y="284591"/>
            <a:ext cx="1107996" cy="461665"/>
          </a:xfrm>
          <a:prstGeom prst="rect">
            <a:avLst/>
          </a:prstGeom>
        </p:spPr>
        <p:txBody>
          <a:bodyPr wrap="none">
            <a:spAutoFit/>
          </a:bodyPr>
          <a:lstStyle/>
          <a:p>
            <a:pPr eaLnBrk="1" hangingPunct="1"/>
            <a:r>
              <a:rPr lang="zh-CN" altLang="en-US" sz="2400" b="1" dirty="0" smtClean="0">
                <a:latin typeface="微软雅黑" panose="020B0503020204020204" pitchFamily="34" charset="-122"/>
                <a:ea typeface="微软雅黑" panose="020B0503020204020204" pitchFamily="34" charset="-122"/>
                <a:sym typeface="黑体" panose="02010609060101010101" pitchFamily="49" charset="-122"/>
              </a:rPr>
              <a:t>电功率</a:t>
            </a:r>
          </a:p>
        </p:txBody>
      </p:sp>
      <p:sp>
        <p:nvSpPr>
          <p:cNvPr id="13" name="矩形 12"/>
          <p:cNvSpPr/>
          <p:nvPr/>
        </p:nvSpPr>
        <p:spPr>
          <a:xfrm>
            <a:off x="381403" y="223036"/>
            <a:ext cx="1266693" cy="523220"/>
          </a:xfrm>
          <a:prstGeom prst="rect">
            <a:avLst/>
          </a:prstGeom>
        </p:spPr>
        <p:txBody>
          <a:bodyPr wrap="none">
            <a:spAutoFit/>
          </a:bodyPr>
          <a:lstStyle/>
          <a:p>
            <a:r>
              <a:rPr lang="zh-CN" altLang="en-US" sz="2800" b="1" dirty="0" smtClean="0">
                <a:solidFill>
                  <a:srgbClr val="0070C0"/>
                </a:solidFill>
                <a:latin typeface="方正流行体简体" panose="03000509000000000000" pitchFamily="65" charset="-122"/>
                <a:ea typeface="方正流行体简体" panose="03000509000000000000" pitchFamily="65" charset="-122"/>
                <a:sym typeface="黑体" panose="02010609060101010101" pitchFamily="49" charset="-122"/>
              </a:rPr>
              <a:t>考点二</a:t>
            </a:r>
            <a:endParaRPr lang="zh-CN" altLang="en-US" sz="2800" dirty="0">
              <a:solidFill>
                <a:srgbClr val="0070C0"/>
              </a:solidFill>
              <a:latin typeface="方正流行体简体" panose="03000509000000000000" pitchFamily="65" charset="-122"/>
              <a:ea typeface="方正流行体简体" panose="03000509000000000000" pitchFamily="65" charset="-122"/>
            </a:endParaRPr>
          </a:p>
        </p:txBody>
      </p:sp>
      <p:graphicFrame>
        <p:nvGraphicFramePr>
          <p:cNvPr id="14" name="表格 13"/>
          <p:cNvGraphicFramePr>
            <a:graphicFrameLocks noGrp="1"/>
          </p:cNvGraphicFramePr>
          <p:nvPr>
            <p:extLst>
              <p:ext uri="{D42A27DB-BD31-4B8C-83A1-F6EECF244321}">
                <p14:modId xmlns:p14="http://schemas.microsoft.com/office/powerpoint/2010/main" xmlns="" val="3895903118"/>
              </p:ext>
            </p:extLst>
          </p:nvPr>
        </p:nvGraphicFramePr>
        <p:xfrm>
          <a:off x="2251826" y="2133600"/>
          <a:ext cx="7502525" cy="2447924"/>
        </p:xfrm>
        <a:graphic>
          <a:graphicData uri="http://schemas.openxmlformats.org/drawingml/2006/table">
            <a:tbl>
              <a:tblPr firstRow="1" bandRow="1">
                <a:tableStyleId>{5C22544A-7EE6-4342-B048-85BDC9FD1C3A}</a:tableStyleId>
              </a:tblPr>
              <a:tblGrid>
                <a:gridCol w="2500842"/>
                <a:gridCol w="5001683"/>
              </a:tblGrid>
              <a:tr h="575982">
                <a:tc>
                  <a:txBody>
                    <a:bodyPr/>
                    <a:lstStyle/>
                    <a:p>
                      <a:pPr algn="ctr"/>
                      <a:r>
                        <a:rPr lang="zh-CN" altLang="en-US" sz="2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意义</a:t>
                      </a:r>
                      <a:endParaRPr lang="en-US" altLang="zh-CN" sz="2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48" marR="91448" marT="45714" marB="457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2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表示电流做功的快慢</a:t>
                      </a:r>
                      <a:endParaRPr lang="zh-CN" altLang="en-US" sz="22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48" marR="91448" marT="45714" marB="457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11981">
                <a:tc>
                  <a:txBody>
                    <a:bodyPr/>
                    <a:lstStyle/>
                    <a:p>
                      <a:pPr algn="ctr"/>
                      <a:r>
                        <a:rPr lang="zh-CN" altLang="en-US" sz="2200" b="1"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单位</a:t>
                      </a:r>
                      <a:endParaRPr lang="zh-CN" altLang="en-US" sz="2200" b="1" kern="12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48" marR="91448" marT="45714" marB="457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r>
                        <a:rPr lang="zh-CN" altLang="en-US" sz="2200" b="1"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瓦特，符号</a:t>
                      </a:r>
                      <a:r>
                        <a:rPr lang="en-US" altLang="zh-CN" sz="2200" b="1"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W</a:t>
                      </a:r>
                      <a:r>
                        <a:rPr lang="zh-CN" altLang="en-US" sz="2200" b="1"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200" b="1"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1 kW</a:t>
                      </a:r>
                      <a:r>
                        <a:rPr lang="zh-CN" altLang="en-US" sz="2200" b="1"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200" b="1"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10</a:t>
                      </a:r>
                      <a:r>
                        <a:rPr lang="en-US" altLang="zh-CN" sz="2200" b="1" kern="1200" baseline="300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3</a:t>
                      </a:r>
                      <a:r>
                        <a:rPr lang="en-US" altLang="zh-CN" sz="2200" b="1"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 W</a:t>
                      </a:r>
                      <a:endParaRPr lang="zh-CN" altLang="en-US" sz="2200" b="1" kern="12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48" marR="91448" marT="45714" marB="457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11981">
                <a:tc>
                  <a:txBody>
                    <a:bodyPr/>
                    <a:lstStyle/>
                    <a:p>
                      <a:pPr algn="ctr"/>
                      <a:r>
                        <a:rPr lang="zh-CN" altLang="en-US" sz="2200" b="1"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定义</a:t>
                      </a:r>
                      <a:endParaRPr lang="zh-CN" altLang="en-US" sz="2200" b="1" kern="12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48" marR="91448" marT="45714" marB="457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2200" b="1"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用电器单位时间内③</a:t>
                      </a:r>
                      <a:r>
                        <a:rPr lang="en-US" altLang="zh-CN" sz="2200" b="1"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______________</a:t>
                      </a:r>
                      <a:endParaRPr lang="zh-CN" altLang="en-US" sz="2200" b="1" kern="12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48" marR="91448" marT="45714" marB="457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47980">
                <a:tc>
                  <a:txBody>
                    <a:bodyPr/>
                    <a:lstStyle/>
                    <a:p>
                      <a:pPr algn="ctr"/>
                      <a:r>
                        <a:rPr lang="zh-CN" altLang="en-US" sz="2200" b="1"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公式</a:t>
                      </a:r>
                      <a:endParaRPr lang="zh-CN" altLang="en-US" sz="2200" b="1" kern="12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48" marR="91448" marT="45714" marB="457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200" b="1" i="1"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P</a:t>
                      </a:r>
                      <a:r>
                        <a:rPr lang="zh-CN" altLang="en-US" sz="2200" b="1"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200" b="1" i="1"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00" b="1"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200" b="1" i="1" kern="12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UI</a:t>
                      </a:r>
                      <a:endParaRPr lang="zh-CN" altLang="en-US" sz="2200" b="1" kern="12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48" marR="91448" marT="45714" marB="457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15" name="矩形 3"/>
          <p:cNvSpPr>
            <a:spLocks noChangeArrowheads="1"/>
          </p:cNvSpPr>
          <p:nvPr/>
        </p:nvSpPr>
        <p:spPr bwMode="auto">
          <a:xfrm>
            <a:off x="3230190" y="1077632"/>
            <a:ext cx="3830637" cy="461963"/>
          </a:xfrm>
          <a:prstGeom prst="rect">
            <a:avLst/>
          </a:prstGeom>
          <a:noFill/>
          <a:ln w="9525">
            <a:noFill/>
            <a:miter lim="800000"/>
            <a:headEnd/>
            <a:tailEnd/>
          </a:ln>
        </p:spPr>
        <p:txBody>
          <a:bodyPr>
            <a:spAutoFit/>
          </a:bodyPr>
          <a:lstStyle/>
          <a:p>
            <a:r>
              <a:rPr lang="en-US" altLang="zh-CN" sz="2400" b="1" dirty="0">
                <a:latin typeface="Times New Roman" pitchFamily="18" charset="0"/>
                <a:ea typeface="微软雅黑" panose="020B0503020204020204" pitchFamily="34" charset="-122"/>
                <a:cs typeface="Times New Roman" pitchFamily="18" charset="0"/>
              </a:rPr>
              <a:t>1.</a:t>
            </a:r>
            <a:r>
              <a:rPr lang="zh-CN" altLang="en-US" sz="2400" b="1" dirty="0">
                <a:latin typeface="Times New Roman" pitchFamily="18" charset="0"/>
                <a:ea typeface="微软雅黑" panose="020B0503020204020204" pitchFamily="34" charset="-122"/>
                <a:cs typeface="Times New Roman" pitchFamily="18" charset="0"/>
              </a:rPr>
              <a:t>电功率</a:t>
            </a:r>
          </a:p>
        </p:txBody>
      </p:sp>
      <p:sp>
        <p:nvSpPr>
          <p:cNvPr id="16" name="矩形 15"/>
          <p:cNvSpPr/>
          <p:nvPr/>
        </p:nvSpPr>
        <p:spPr>
          <a:xfrm>
            <a:off x="2480426" y="4719357"/>
            <a:ext cx="7273925" cy="1616075"/>
          </a:xfrm>
          <a:prstGeom prst="rect">
            <a:avLst/>
          </a:prstGeom>
          <a:ln w="12700">
            <a:solidFill>
              <a:schemeClr val="bg2">
                <a:lumMod val="75000"/>
              </a:schemeClr>
            </a:solidFill>
            <a:prstDash val="sysDash"/>
          </a:ln>
        </p:spPr>
        <p:txBody>
          <a:bodyPr>
            <a:spAutoFit/>
          </a:bodyPr>
          <a:lstStyle/>
          <a:p>
            <a:pPr marL="355600" indent="-355600" latinLnBrk="1">
              <a:lnSpc>
                <a:spcPct val="150000"/>
              </a:lnSpc>
              <a:defRPr/>
            </a:pPr>
            <a:r>
              <a:rPr lang="zh-CN" altLang="en-US" sz="2200" b="1" dirty="0" smtClean="0">
                <a:solidFill>
                  <a:srgbClr val="FF0000"/>
                </a:solidFill>
                <a:latin typeface="Times New Roman" pitchFamily="18" charset="0"/>
                <a:ea typeface="微软雅黑" panose="020B0503020204020204" pitchFamily="34" charset="-122"/>
                <a:cs typeface="Times New Roman" pitchFamily="18" charset="0"/>
              </a:rPr>
              <a:t>易错警示：</a:t>
            </a:r>
            <a:endParaRPr lang="en-US" altLang="zh-CN" sz="2200" b="1" dirty="0">
              <a:solidFill>
                <a:srgbClr val="FF0000"/>
              </a:solidFill>
              <a:latin typeface="Times New Roman" pitchFamily="18" charset="0"/>
              <a:ea typeface="微软雅黑" panose="020B0503020204020204" pitchFamily="34" charset="-122"/>
              <a:cs typeface="Times New Roman" pitchFamily="18" charset="0"/>
            </a:endParaRPr>
          </a:p>
          <a:p>
            <a:pPr indent="355600" latinLnBrk="1">
              <a:lnSpc>
                <a:spcPct val="150000"/>
              </a:lnSpc>
              <a:defRPr/>
            </a:pPr>
            <a:r>
              <a:rPr lang="zh-CN" altLang="en-US" sz="2200" b="1" dirty="0">
                <a:latin typeface="Times New Roman" pitchFamily="18" charset="0"/>
                <a:ea typeface="微软雅黑" panose="020B0503020204020204" pitchFamily="34" charset="-122"/>
                <a:cs typeface="Times New Roman" pitchFamily="18" charset="0"/>
              </a:rPr>
              <a:t>用电器功率大，说明用电器消耗电能快，但不一定消耗电能多。</a:t>
            </a:r>
          </a:p>
        </p:txBody>
      </p:sp>
      <p:sp>
        <p:nvSpPr>
          <p:cNvPr id="28" name="矩形 27"/>
          <p:cNvSpPr/>
          <p:nvPr/>
        </p:nvSpPr>
        <p:spPr>
          <a:xfrm>
            <a:off x="7485440" y="3384083"/>
            <a:ext cx="1887538" cy="430212"/>
          </a:xfrm>
          <a:prstGeom prst="rect">
            <a:avLst/>
          </a:prstGeom>
        </p:spPr>
        <p:txBody>
          <a:bodyPr wrap="none">
            <a:spAutoFit/>
          </a:bodyPr>
          <a:lstStyle/>
          <a:p>
            <a:pPr>
              <a:defRPr/>
            </a:pPr>
            <a:r>
              <a:rPr lang="zh-CN" altLang="zh-CN" sz="2200" b="1" kern="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所消耗的电能</a:t>
            </a:r>
            <a:endParaRPr lang="zh-CN" altLang="en-US" sz="2200" dirty="0">
              <a:ea typeface="微软雅黑" panose="020B0503020204020204" pitchFamily="34" charset="-122"/>
            </a:endParaRPr>
          </a:p>
        </p:txBody>
      </p:sp>
      <p:graphicFrame>
        <p:nvGraphicFramePr>
          <p:cNvPr id="29" name="对象 16"/>
          <p:cNvGraphicFramePr>
            <a:graphicFrameLocks noChangeAspect="1"/>
          </p:cNvGraphicFramePr>
          <p:nvPr>
            <p:extLst>
              <p:ext uri="{D42A27DB-BD31-4B8C-83A1-F6EECF244321}">
                <p14:modId xmlns:p14="http://schemas.microsoft.com/office/powerpoint/2010/main" xmlns="" val="2874606540"/>
              </p:ext>
            </p:extLst>
          </p:nvPr>
        </p:nvGraphicFramePr>
        <p:xfrm>
          <a:off x="5496489" y="3923366"/>
          <a:ext cx="330200" cy="622300"/>
        </p:xfrm>
        <a:graphic>
          <a:graphicData uri="http://schemas.openxmlformats.org/presentationml/2006/ole">
            <p:oleObj spid="_x0000_s1026" name="Equation" r:id="rId4" imgW="330057" imgH="622030" progId="">
              <p:embed/>
            </p:oleObj>
          </a:graphicData>
        </a:graphic>
      </p:graphicFrame>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custDataLst>
              <p:tags r:id="rId1"/>
            </p:custDataLst>
          </p:nvPr>
        </p:nvCxnSpPr>
        <p:spPr>
          <a:xfrm>
            <a:off x="0" y="786039"/>
            <a:ext cx="12204000"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1785900" y="284591"/>
            <a:ext cx="1107996" cy="461665"/>
          </a:xfrm>
          <a:prstGeom prst="rect">
            <a:avLst/>
          </a:prstGeom>
        </p:spPr>
        <p:txBody>
          <a:bodyPr wrap="none">
            <a:spAutoFit/>
          </a:bodyPr>
          <a:lstStyle/>
          <a:p>
            <a:pPr eaLnBrk="1" hangingPunct="1"/>
            <a:r>
              <a:rPr lang="zh-CN" altLang="en-US" sz="2400" b="1" dirty="0" smtClean="0">
                <a:latin typeface="微软雅黑" panose="020B0503020204020204" pitchFamily="34" charset="-122"/>
                <a:ea typeface="微软雅黑" panose="020B0503020204020204" pitchFamily="34" charset="-122"/>
                <a:sym typeface="黑体" panose="02010609060101010101" pitchFamily="49" charset="-122"/>
              </a:rPr>
              <a:t>电功率</a:t>
            </a:r>
          </a:p>
        </p:txBody>
      </p:sp>
      <p:sp>
        <p:nvSpPr>
          <p:cNvPr id="13" name="矩形 12"/>
          <p:cNvSpPr/>
          <p:nvPr/>
        </p:nvSpPr>
        <p:spPr>
          <a:xfrm>
            <a:off x="381403" y="223036"/>
            <a:ext cx="1266693" cy="523220"/>
          </a:xfrm>
          <a:prstGeom prst="rect">
            <a:avLst/>
          </a:prstGeom>
        </p:spPr>
        <p:txBody>
          <a:bodyPr wrap="none">
            <a:spAutoFit/>
          </a:bodyPr>
          <a:lstStyle/>
          <a:p>
            <a:r>
              <a:rPr lang="zh-CN" altLang="en-US" sz="2800" b="1" dirty="0" smtClean="0">
                <a:solidFill>
                  <a:srgbClr val="0070C0"/>
                </a:solidFill>
                <a:latin typeface="方正流行体简体" panose="03000509000000000000" pitchFamily="65" charset="-122"/>
                <a:ea typeface="方正流行体简体" panose="03000509000000000000" pitchFamily="65" charset="-122"/>
                <a:sym typeface="黑体" panose="02010609060101010101" pitchFamily="49" charset="-122"/>
              </a:rPr>
              <a:t>考点二</a:t>
            </a:r>
            <a:endParaRPr lang="zh-CN" altLang="en-US" sz="2800" dirty="0">
              <a:solidFill>
                <a:srgbClr val="0070C0"/>
              </a:solidFill>
              <a:latin typeface="方正流行体简体" panose="03000509000000000000" pitchFamily="65" charset="-122"/>
              <a:ea typeface="方正流行体简体" panose="03000509000000000000" pitchFamily="65" charset="-122"/>
            </a:endParaRPr>
          </a:p>
        </p:txBody>
      </p:sp>
      <p:sp>
        <p:nvSpPr>
          <p:cNvPr id="5" name="矩形 4"/>
          <p:cNvSpPr/>
          <p:nvPr/>
        </p:nvSpPr>
        <p:spPr>
          <a:xfrm>
            <a:off x="2386947" y="1302778"/>
            <a:ext cx="3830637" cy="461962"/>
          </a:xfrm>
          <a:prstGeom prst="rect">
            <a:avLst/>
          </a:prstGeom>
        </p:spPr>
        <p:txBody>
          <a:bodyPr>
            <a:spAutoFit/>
          </a:bodyPr>
          <a:lstStyle/>
          <a:p>
            <a:pPr>
              <a:defRPr/>
            </a:pPr>
            <a:r>
              <a:rPr lang="en-US" altLang="zh-CN" sz="2400" b="1" dirty="0">
                <a:latin typeface="Times New Roman" pitchFamily="18" charset="0"/>
                <a:ea typeface="微软雅黑" panose="020B0503020204020204" pitchFamily="34" charset="-122"/>
                <a:cs typeface="Times New Roman" pitchFamily="18" charset="0"/>
              </a:rPr>
              <a:t>2.</a:t>
            </a:r>
            <a:r>
              <a:rPr lang="zh-CN" altLang="en-US" sz="2400" b="1" dirty="0">
                <a:latin typeface="Times New Roman" pitchFamily="18" charset="0"/>
                <a:ea typeface="微软雅黑" panose="020B0503020204020204" pitchFamily="34" charset="-122"/>
                <a:cs typeface="Times New Roman" pitchFamily="18" charset="0"/>
              </a:rPr>
              <a:t>电功和电功率常用公式</a:t>
            </a:r>
          </a:p>
        </p:txBody>
      </p:sp>
      <p:graphicFrame>
        <p:nvGraphicFramePr>
          <p:cNvPr id="6" name="表格 5"/>
          <p:cNvGraphicFramePr>
            <a:graphicFrameLocks noGrp="1"/>
          </p:cNvGraphicFramePr>
          <p:nvPr/>
        </p:nvGraphicFramePr>
        <p:xfrm>
          <a:off x="2772709" y="2053665"/>
          <a:ext cx="6602413" cy="3367087"/>
        </p:xfrm>
        <a:graphic>
          <a:graphicData uri="http://schemas.openxmlformats.org/drawingml/2006/table">
            <a:tbl>
              <a:tblPr firstRow="1" bandRow="1">
                <a:tableStyleId>{5C22544A-7EE6-4342-B048-85BDC9FD1C3A}</a:tableStyleId>
              </a:tblPr>
              <a:tblGrid>
                <a:gridCol w="1556528"/>
                <a:gridCol w="2309557"/>
                <a:gridCol w="2736328"/>
              </a:tblGrid>
              <a:tr h="670429">
                <a:tc>
                  <a:txBody>
                    <a:bodyPr/>
                    <a:lstStyle/>
                    <a:p>
                      <a:pPr marL="71755" algn="l">
                        <a:spcAft>
                          <a:spcPts val="0"/>
                        </a:spcAft>
                        <a:tabLst>
                          <a:tab pos="2026920" algn="l"/>
                          <a:tab pos="3582670" algn="l"/>
                        </a:tabLst>
                      </a:pPr>
                      <a:r>
                        <a:rPr lang="en-US" altLang="zh-CN" sz="2400" b="1"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	</a:t>
                      </a:r>
                      <a:endParaRPr lang="zh-CN" altLang="en-US" sz="2400" b="1"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41" marR="91441" marT="60901" marB="609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a:lnSpc>
                          <a:spcPct val="150000"/>
                        </a:lnSpc>
                      </a:pPr>
                      <a:r>
                        <a:rPr lang="zh-CN" altLang="zh-CN" sz="2400" b="1"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基本公式</a:t>
                      </a:r>
                      <a:endParaRPr lang="zh-CN" altLang="en-US" sz="24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41" marR="91441" marT="60901" marB="609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1" indent="0" algn="ctr" defTabSz="914400" rtl="0" eaLnBrk="1" fontAlgn="auto" latinLnBrk="0" hangingPunct="1">
                        <a:lnSpc>
                          <a:spcPct val="150000"/>
                        </a:lnSpc>
                        <a:spcBef>
                          <a:spcPts val="0"/>
                        </a:spcBef>
                        <a:spcAft>
                          <a:spcPts val="0"/>
                        </a:spcAft>
                        <a:buClrTx/>
                        <a:buSzTx/>
                        <a:buFontTx/>
                        <a:buNone/>
                        <a:tabLst/>
                        <a:defRPr/>
                      </a:pPr>
                      <a:r>
                        <a:rPr lang="zh-CN" altLang="zh-CN" sz="2400" b="1"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导出公式</a:t>
                      </a:r>
                      <a:endParaRPr lang="zh-CN" altLang="en-US" sz="2400" b="1"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41" marR="91441" marT="60901" marB="609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670429">
                <a:tc>
                  <a:txBody>
                    <a:bodyPr/>
                    <a:lstStyle/>
                    <a:p>
                      <a:pPr algn="ctr">
                        <a:lnSpc>
                          <a:spcPct val="150000"/>
                        </a:lnSpc>
                      </a:pPr>
                      <a:r>
                        <a:rPr lang="zh-CN" altLang="zh-CN" sz="2400" b="1" kern="1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电功</a:t>
                      </a:r>
                      <a:endParaRPr lang="zh-CN" altLang="en-US" sz="2400" b="1" dirty="0">
                        <a:latin typeface="Times New Roman" panose="02020603050405020304" pitchFamily="18" charset="0"/>
                        <a:ea typeface="微软雅黑" panose="020B0503020204020204" pitchFamily="34" charset="-122"/>
                        <a:cs typeface="Times New Roman" panose="02020603050405020304" pitchFamily="18" charset="0"/>
                      </a:endParaRPr>
                    </a:p>
                  </a:txBody>
                  <a:tcPr marL="91441" marR="91441" marT="60901" marB="609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2400" b="1" i="1" kern="1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W</a:t>
                      </a:r>
                      <a:r>
                        <a:rPr lang="zh-CN" altLang="zh-CN" sz="2400" b="1" kern="1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b="1" i="1" kern="100" dirty="0" err="1"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UIt</a:t>
                      </a:r>
                      <a:r>
                        <a:rPr lang="zh-CN" altLang="zh-CN" sz="2400" b="1" kern="1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b="1" i="1" kern="100" dirty="0" err="1"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Pt</a:t>
                      </a:r>
                      <a:endParaRPr lang="zh-CN" altLang="en-US" sz="2400" b="1" i="1" dirty="0">
                        <a:latin typeface="Times New Roman" panose="02020603050405020304" pitchFamily="18" charset="0"/>
                        <a:ea typeface="微软雅黑" panose="020B0503020204020204" pitchFamily="34" charset="-122"/>
                        <a:cs typeface="Times New Roman" panose="02020603050405020304" pitchFamily="18" charset="0"/>
                      </a:endParaRPr>
                    </a:p>
                  </a:txBody>
                  <a:tcPr marL="91441" marR="91441" marT="60901" marB="609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2400" b="1" i="1" kern="1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W</a:t>
                      </a:r>
                      <a:r>
                        <a:rPr lang="zh-CN" altLang="zh-CN" sz="2400" b="1" kern="1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b="1" i="1" kern="1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I</a:t>
                      </a:r>
                      <a:r>
                        <a:rPr lang="en-US" altLang="zh-CN" sz="2400" b="1" i="0" kern="100" baseline="300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a:t>
                      </a:r>
                      <a:r>
                        <a:rPr lang="en-US" altLang="zh-CN" sz="2400" b="1" i="1" kern="1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Rt</a:t>
                      </a:r>
                      <a:r>
                        <a:rPr lang="zh-CN" altLang="zh-CN" sz="2400" b="1" kern="1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b="1" i="1" kern="1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U</a:t>
                      </a:r>
                      <a:r>
                        <a:rPr lang="en-US" altLang="zh-CN" sz="2400" b="1" i="0" kern="100" baseline="300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a:t>
                      </a:r>
                      <a:r>
                        <a:rPr lang="en-US" altLang="zh-CN" sz="2400" b="1" i="1" kern="1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t/R</a:t>
                      </a:r>
                      <a:endParaRPr lang="zh-CN" altLang="zh-CN" sz="2400" b="1" i="1" kern="1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91441" marR="91441" marT="60901" marB="609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1355800">
                <a:tc>
                  <a:txBody>
                    <a:bodyPr/>
                    <a:lstStyle/>
                    <a:p>
                      <a:pPr algn="ctr">
                        <a:lnSpc>
                          <a:spcPct val="150000"/>
                        </a:lnSpc>
                      </a:pPr>
                      <a:r>
                        <a:rPr lang="zh-CN" altLang="zh-CN" sz="2400" b="1" kern="1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电功率</a:t>
                      </a:r>
                      <a:endParaRPr lang="zh-CN" altLang="en-US" sz="2400" b="1" dirty="0">
                        <a:latin typeface="Times New Roman" panose="02020603050405020304" pitchFamily="18" charset="0"/>
                        <a:ea typeface="微软雅黑" panose="020B0503020204020204" pitchFamily="34" charset="-122"/>
                        <a:cs typeface="Times New Roman" panose="02020603050405020304" pitchFamily="18" charset="0"/>
                      </a:endParaRPr>
                    </a:p>
                  </a:txBody>
                  <a:tcPr marL="91441" marR="91441" marT="60901" marB="609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a:lnSpc>
                          <a:spcPct val="150000"/>
                        </a:lnSpc>
                      </a:pPr>
                      <a:r>
                        <a:rPr lang="en-US" altLang="zh-CN" sz="2400" b="1" i="1" kern="1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P</a:t>
                      </a:r>
                      <a:r>
                        <a:rPr lang="zh-CN" altLang="zh-CN" sz="2400" b="1" kern="1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b="1" i="1" kern="1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W/t</a:t>
                      </a:r>
                      <a:r>
                        <a:rPr lang="zh-CN" altLang="zh-CN" sz="2400" b="1" kern="1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b="1" i="1" kern="1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UI</a:t>
                      </a:r>
                      <a:endParaRPr lang="zh-CN" altLang="en-US" sz="2400" b="1" i="1" dirty="0">
                        <a:latin typeface="Times New Roman" panose="02020603050405020304" pitchFamily="18" charset="0"/>
                        <a:ea typeface="微软雅黑" panose="020B0503020204020204" pitchFamily="34" charset="-122"/>
                        <a:cs typeface="Times New Roman" panose="02020603050405020304" pitchFamily="18" charset="0"/>
                      </a:endParaRPr>
                    </a:p>
                  </a:txBody>
                  <a:tcPr marL="91441" marR="91441" marT="60901" marB="609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2400" b="1" i="1" kern="1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P</a:t>
                      </a:r>
                      <a:r>
                        <a:rPr lang="zh-CN" altLang="zh-CN" sz="2400" b="1" kern="1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b="1" i="1" kern="1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U</a:t>
                      </a:r>
                      <a:r>
                        <a:rPr lang="en-US" altLang="zh-CN" sz="2400" b="1" kern="100" baseline="300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a:t>
                      </a:r>
                      <a:r>
                        <a:rPr lang="en-US" altLang="zh-CN" sz="2400" b="1" kern="1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b="1" i="1" kern="1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R</a:t>
                      </a:r>
                      <a:r>
                        <a:rPr lang="zh-CN" altLang="zh-CN" sz="2400" b="1" kern="1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b="1" i="1" kern="1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I</a:t>
                      </a:r>
                      <a:r>
                        <a:rPr lang="en-US" altLang="zh-CN" sz="2400" b="1" kern="100" baseline="300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a:t>
                      </a:r>
                      <a:r>
                        <a:rPr lang="en-US" altLang="zh-CN" sz="2400" b="1" i="1" kern="1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R</a:t>
                      </a:r>
                      <a:endParaRPr lang="zh-CN" altLang="zh-CN" sz="2400" b="1" i="1" kern="100"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91441" marR="91441" marT="60901" marB="609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670429">
                <a:tc>
                  <a:txBody>
                    <a:bodyPr/>
                    <a:lstStyle/>
                    <a:p>
                      <a:pPr algn="ctr">
                        <a:lnSpc>
                          <a:spcPct val="150000"/>
                        </a:lnSpc>
                      </a:pPr>
                      <a:r>
                        <a:rPr lang="zh-CN" altLang="zh-CN" sz="2400" b="1"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适用范围</a:t>
                      </a:r>
                      <a:endParaRPr lang="zh-CN" altLang="en-US" sz="2400" b="1" dirty="0">
                        <a:latin typeface="Times New Roman" panose="02020603050405020304" pitchFamily="18" charset="0"/>
                        <a:ea typeface="微软雅黑" panose="020B0503020204020204" pitchFamily="34" charset="-122"/>
                        <a:cs typeface="Times New Roman" panose="02020603050405020304" pitchFamily="18" charset="0"/>
                      </a:endParaRPr>
                    </a:p>
                  </a:txBody>
                  <a:tcPr marL="91441" marR="91441" marT="60901" marB="609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zh-CN" sz="2400" b="1"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普遍适用</a:t>
                      </a:r>
                      <a:endParaRPr lang="zh-CN" altLang="en-US" sz="2400" b="1" dirty="0" smtClean="0">
                        <a:latin typeface="Times New Roman" panose="02020603050405020304" pitchFamily="18" charset="0"/>
                        <a:ea typeface="微软雅黑" panose="020B0503020204020204" pitchFamily="34" charset="-122"/>
                        <a:cs typeface="Times New Roman" panose="02020603050405020304" pitchFamily="18" charset="0"/>
                      </a:endParaRPr>
                    </a:p>
                  </a:txBody>
                  <a:tcPr marL="91441" marR="91441" marT="60901" marB="609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zh-CN" sz="2400" b="1" dirty="0" smtClean="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纯电阻电路</a:t>
                      </a:r>
                      <a:endParaRPr lang="zh-CN" altLang="en-US" sz="2400" b="1"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41" marR="91441" marT="60901" marB="609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Tree>
  </p:cSld>
  <p:clrMapOvr>
    <a:masterClrMapping/>
  </p:clrMapOvr>
  <p:transition>
    <p:zo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custDataLst>
              <p:tags r:id="rId1"/>
            </p:custDataLst>
          </p:nvPr>
        </p:nvCxnSpPr>
        <p:spPr>
          <a:xfrm>
            <a:off x="0" y="786039"/>
            <a:ext cx="12204000"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1785900" y="284591"/>
            <a:ext cx="1107996" cy="461665"/>
          </a:xfrm>
          <a:prstGeom prst="rect">
            <a:avLst/>
          </a:prstGeom>
        </p:spPr>
        <p:txBody>
          <a:bodyPr wrap="none">
            <a:spAutoFit/>
          </a:bodyPr>
          <a:lstStyle/>
          <a:p>
            <a:pPr eaLnBrk="1" hangingPunct="1"/>
            <a:r>
              <a:rPr lang="zh-CN" altLang="en-US" sz="2400" b="1" dirty="0" smtClean="0">
                <a:latin typeface="微软雅黑" panose="020B0503020204020204" pitchFamily="34" charset="-122"/>
                <a:ea typeface="微软雅黑" panose="020B0503020204020204" pitchFamily="34" charset="-122"/>
                <a:sym typeface="黑体" panose="02010609060101010101" pitchFamily="49" charset="-122"/>
              </a:rPr>
              <a:t>电功率</a:t>
            </a:r>
          </a:p>
        </p:txBody>
      </p:sp>
      <p:sp>
        <p:nvSpPr>
          <p:cNvPr id="13" name="矩形 12"/>
          <p:cNvSpPr/>
          <p:nvPr/>
        </p:nvSpPr>
        <p:spPr>
          <a:xfrm>
            <a:off x="381403" y="223036"/>
            <a:ext cx="1266693" cy="523220"/>
          </a:xfrm>
          <a:prstGeom prst="rect">
            <a:avLst/>
          </a:prstGeom>
        </p:spPr>
        <p:txBody>
          <a:bodyPr wrap="none">
            <a:spAutoFit/>
          </a:bodyPr>
          <a:lstStyle/>
          <a:p>
            <a:r>
              <a:rPr lang="zh-CN" altLang="en-US" sz="2800" b="1" dirty="0" smtClean="0">
                <a:solidFill>
                  <a:srgbClr val="0070C0"/>
                </a:solidFill>
                <a:latin typeface="方正流行体简体" panose="03000509000000000000" pitchFamily="65" charset="-122"/>
                <a:ea typeface="方正流行体简体" panose="03000509000000000000" pitchFamily="65" charset="-122"/>
                <a:sym typeface="黑体" panose="02010609060101010101" pitchFamily="49" charset="-122"/>
              </a:rPr>
              <a:t>考点二</a:t>
            </a:r>
            <a:endParaRPr lang="zh-CN" altLang="en-US" sz="2800" dirty="0">
              <a:solidFill>
                <a:srgbClr val="0070C0"/>
              </a:solidFill>
              <a:latin typeface="方正流行体简体" panose="03000509000000000000" pitchFamily="65" charset="-122"/>
              <a:ea typeface="方正流行体简体" panose="03000509000000000000" pitchFamily="65" charset="-122"/>
            </a:endParaRPr>
          </a:p>
        </p:txBody>
      </p:sp>
      <p:sp>
        <p:nvSpPr>
          <p:cNvPr id="7" name="矩形 6"/>
          <p:cNvSpPr/>
          <p:nvPr/>
        </p:nvSpPr>
        <p:spPr>
          <a:xfrm>
            <a:off x="2144900" y="936251"/>
            <a:ext cx="3830637" cy="497765"/>
          </a:xfrm>
          <a:prstGeom prst="rect">
            <a:avLst/>
          </a:prstGeom>
        </p:spPr>
        <p:txBody>
          <a:bodyPr>
            <a:spAutoFit/>
          </a:bodyPr>
          <a:lstStyle/>
          <a:p>
            <a:pPr>
              <a:lnSpc>
                <a:spcPct val="120000"/>
              </a:lnSpc>
              <a:defRPr/>
            </a:pPr>
            <a:r>
              <a:rPr lang="en-US" altLang="zh-CN" sz="2400" b="1" dirty="0">
                <a:latin typeface="Times New Roman" pitchFamily="18" charset="0"/>
                <a:ea typeface="微软雅黑" panose="020B0503020204020204" pitchFamily="34" charset="-122"/>
                <a:cs typeface="Times New Roman" pitchFamily="18" charset="0"/>
              </a:rPr>
              <a:t>3.</a:t>
            </a:r>
            <a:r>
              <a:rPr lang="zh-CN" altLang="en-US" sz="2400" b="1" dirty="0">
                <a:latin typeface="Times New Roman" pitchFamily="18" charset="0"/>
                <a:ea typeface="微软雅黑" panose="020B0503020204020204" pitchFamily="34" charset="-122"/>
                <a:cs typeface="Times New Roman" pitchFamily="18" charset="0"/>
              </a:rPr>
              <a:t>额定电压和额定功率</a:t>
            </a:r>
          </a:p>
        </p:txBody>
      </p:sp>
      <p:graphicFrame>
        <p:nvGraphicFramePr>
          <p:cNvPr id="8" name="表格 7"/>
          <p:cNvGraphicFramePr>
            <a:graphicFrameLocks noGrp="1"/>
          </p:cNvGraphicFramePr>
          <p:nvPr/>
        </p:nvGraphicFramePr>
        <p:xfrm>
          <a:off x="2530662" y="1655389"/>
          <a:ext cx="7129463" cy="2655887"/>
        </p:xfrm>
        <a:graphic>
          <a:graphicData uri="http://schemas.openxmlformats.org/drawingml/2006/table">
            <a:tbl>
              <a:tblPr firstRow="1" bandRow="1">
                <a:tableStyleId>{5C22544A-7EE6-4342-B048-85BDC9FD1C3A}</a:tableStyleId>
              </a:tblPr>
              <a:tblGrid>
                <a:gridCol w="1680781"/>
                <a:gridCol w="2493922"/>
                <a:gridCol w="2954760"/>
              </a:tblGrid>
              <a:tr h="617894">
                <a:tc>
                  <a:txBody>
                    <a:bodyPr/>
                    <a:lstStyle/>
                    <a:p>
                      <a:pPr marL="71755" algn="l">
                        <a:lnSpc>
                          <a:spcPct val="120000"/>
                        </a:lnSpc>
                        <a:spcAft>
                          <a:spcPts val="0"/>
                        </a:spcAft>
                        <a:tabLst>
                          <a:tab pos="1626870" algn="l"/>
                          <a:tab pos="3585210" algn="l"/>
                        </a:tabLst>
                      </a:pPr>
                      <a:r>
                        <a:rPr lang="en-US" altLang="zh-CN" sz="2400" b="1" kern="100" dirty="0" smtClean="0">
                          <a:solidFill>
                            <a:schemeClr val="tx1"/>
                          </a:solidFill>
                          <a:effectLst/>
                          <a:latin typeface="微软雅黑" panose="020B0503020204020204" pitchFamily="34" charset="-122"/>
                          <a:ea typeface="微软雅黑" panose="020B0503020204020204" pitchFamily="34" charset="-122"/>
                          <a:cs typeface="Courier New"/>
                        </a:rPr>
                        <a:t>	</a:t>
                      </a:r>
                      <a:endParaRPr lang="zh-CN" altLang="en-US" sz="2400" b="1" dirty="0" smtClean="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91450" marR="91450" marT="60922" marB="609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a:lnSpc>
                          <a:spcPct val="120000"/>
                        </a:lnSpc>
                      </a:pPr>
                      <a:r>
                        <a:rPr lang="zh-CN" altLang="zh-CN" sz="2400" b="1" kern="100" dirty="0" smtClean="0">
                          <a:solidFill>
                            <a:schemeClr val="tx1"/>
                          </a:solidFill>
                          <a:effectLst/>
                          <a:latin typeface="微软雅黑" panose="020B0503020204020204" pitchFamily="34" charset="-122"/>
                          <a:ea typeface="微软雅黑" panose="020B0503020204020204" pitchFamily="34" charset="-122"/>
                          <a:cs typeface="Times New Roman"/>
                        </a:rPr>
                        <a:t>额定电压</a:t>
                      </a:r>
                      <a:endParaRPr lang="zh-CN" altLang="en-US" sz="24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50" marR="91450" marT="60922" marB="609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marL="0" marR="0" lvl="1" indent="0" algn="ctr" defTabSz="914400" rtl="0" eaLnBrk="1" fontAlgn="auto" latinLnBrk="0" hangingPunct="1">
                        <a:lnSpc>
                          <a:spcPct val="120000"/>
                        </a:lnSpc>
                        <a:spcBef>
                          <a:spcPts val="0"/>
                        </a:spcBef>
                        <a:spcAft>
                          <a:spcPts val="0"/>
                        </a:spcAft>
                        <a:buClrTx/>
                        <a:buSzTx/>
                        <a:buFontTx/>
                        <a:buNone/>
                        <a:tabLst/>
                        <a:defRPr/>
                      </a:pPr>
                      <a:r>
                        <a:rPr lang="zh-CN" altLang="zh-CN" sz="2400" b="1" kern="100" dirty="0" smtClean="0">
                          <a:solidFill>
                            <a:schemeClr val="tx1"/>
                          </a:solidFill>
                          <a:effectLst/>
                          <a:latin typeface="微软雅黑" panose="020B0503020204020204" pitchFamily="34" charset="-122"/>
                          <a:ea typeface="微软雅黑" panose="020B0503020204020204" pitchFamily="34" charset="-122"/>
                          <a:cs typeface="Times New Roman"/>
                        </a:rPr>
                        <a:t>额定功率</a:t>
                      </a:r>
                      <a:endParaRPr lang="zh-CN" altLang="zh-CN" sz="2400" b="1" kern="100" dirty="0" smtClean="0">
                        <a:solidFill>
                          <a:schemeClr val="tx1"/>
                        </a:solidFill>
                        <a:effectLst/>
                        <a:latin typeface="微软雅黑" panose="020B0503020204020204" pitchFamily="34" charset="-122"/>
                        <a:ea typeface="微软雅黑" panose="020B0503020204020204" pitchFamily="34" charset="-122"/>
                        <a:cs typeface="Courier New"/>
                      </a:endParaRPr>
                    </a:p>
                  </a:txBody>
                  <a:tcPr marL="91450" marR="91450" marT="60922" marB="609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r>
              <a:tr h="1038313">
                <a:tc>
                  <a:txBody>
                    <a:bodyPr/>
                    <a:lstStyle/>
                    <a:p>
                      <a:pPr algn="ctr">
                        <a:lnSpc>
                          <a:spcPct val="120000"/>
                        </a:lnSpc>
                      </a:pPr>
                      <a:r>
                        <a:rPr lang="zh-CN" altLang="zh-CN" sz="2400" b="1" kern="100" dirty="0" smtClean="0">
                          <a:solidFill>
                            <a:schemeClr val="tx1"/>
                          </a:solidFill>
                          <a:effectLst/>
                          <a:latin typeface="微软雅黑" panose="020B0503020204020204" pitchFamily="34" charset="-122"/>
                          <a:ea typeface="微软雅黑" panose="020B0503020204020204" pitchFamily="34" charset="-122"/>
                          <a:cs typeface="Times New Roman"/>
                        </a:rPr>
                        <a:t>概念</a:t>
                      </a:r>
                      <a:endParaRPr lang="zh-CN" altLang="en-US" sz="24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50" marR="91450" marT="60922" marB="609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marL="0" marR="0" indent="0" algn="l" defTabSz="914400" rtl="0" eaLnBrk="1" fontAlgn="auto" latinLnBrk="0" hangingPunct="1">
                        <a:lnSpc>
                          <a:spcPct val="120000"/>
                        </a:lnSpc>
                        <a:spcBef>
                          <a:spcPts val="0"/>
                        </a:spcBef>
                        <a:spcAft>
                          <a:spcPts val="0"/>
                        </a:spcAft>
                        <a:buClrTx/>
                        <a:buSzTx/>
                        <a:buFontTx/>
                        <a:buNone/>
                        <a:tabLst/>
                        <a:defRPr/>
                      </a:pPr>
                      <a:r>
                        <a:rPr lang="zh-CN" altLang="zh-CN" sz="2400" b="1" kern="100" dirty="0" smtClean="0">
                          <a:solidFill>
                            <a:schemeClr val="tx1"/>
                          </a:solidFill>
                          <a:effectLst/>
                          <a:latin typeface="微软雅黑" panose="020B0503020204020204" pitchFamily="34" charset="-122"/>
                          <a:ea typeface="微软雅黑" panose="020B0503020204020204" pitchFamily="34" charset="-122"/>
                          <a:cs typeface="Times New Roman"/>
                        </a:rPr>
                        <a:t>用电器正常工作时的电压</a:t>
                      </a:r>
                      <a:endParaRPr lang="zh-CN" altLang="en-US" sz="2400" b="1" i="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50" marR="91450" marT="60922" marB="609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20000"/>
                        </a:lnSpc>
                        <a:spcBef>
                          <a:spcPts val="0"/>
                        </a:spcBef>
                        <a:spcAft>
                          <a:spcPts val="0"/>
                        </a:spcAft>
                        <a:buClrTx/>
                        <a:buSzTx/>
                        <a:buFontTx/>
                        <a:buNone/>
                        <a:tabLst/>
                        <a:defRPr/>
                      </a:pPr>
                      <a:r>
                        <a:rPr lang="zh-CN" altLang="zh-CN" sz="2400" b="1" kern="100" dirty="0" smtClean="0">
                          <a:solidFill>
                            <a:schemeClr val="tx1"/>
                          </a:solidFill>
                          <a:effectLst/>
                          <a:latin typeface="微软雅黑" panose="020B0503020204020204" pitchFamily="34" charset="-122"/>
                          <a:ea typeface="微软雅黑" panose="020B0503020204020204" pitchFamily="34" charset="-122"/>
                          <a:cs typeface="Times New Roman"/>
                        </a:rPr>
                        <a:t>用电器在额定电压下工作时的功率</a:t>
                      </a:r>
                      <a:endParaRPr lang="zh-CN" altLang="zh-CN" sz="2400" b="1" kern="100" dirty="0" smtClean="0">
                        <a:solidFill>
                          <a:schemeClr val="tx1"/>
                        </a:solidFill>
                        <a:effectLst/>
                        <a:latin typeface="微软雅黑" panose="020B0503020204020204" pitchFamily="34" charset="-122"/>
                        <a:ea typeface="微软雅黑" panose="020B0503020204020204" pitchFamily="34" charset="-122"/>
                        <a:cs typeface="Courier New"/>
                      </a:endParaRPr>
                    </a:p>
                  </a:txBody>
                  <a:tcPr marL="91450" marR="91450" marT="60922" marB="609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999680">
                <a:tc>
                  <a:txBody>
                    <a:bodyPr/>
                    <a:lstStyle/>
                    <a:p>
                      <a:pPr algn="ctr">
                        <a:lnSpc>
                          <a:spcPct val="120000"/>
                        </a:lnSpc>
                      </a:pPr>
                      <a:r>
                        <a:rPr lang="zh-CN" altLang="zh-CN" sz="2400" b="1" dirty="0" smtClean="0">
                          <a:solidFill>
                            <a:schemeClr val="tx1"/>
                          </a:solidFill>
                          <a:effectLst/>
                          <a:latin typeface="微软雅黑" panose="020B0503020204020204" pitchFamily="34" charset="-122"/>
                          <a:ea typeface="微软雅黑" panose="020B0503020204020204" pitchFamily="34" charset="-122"/>
                          <a:cs typeface="Times New Roman"/>
                        </a:rPr>
                        <a:t>铭牌</a:t>
                      </a:r>
                      <a:endParaRPr lang="zh-CN" altLang="en-US" sz="24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50" marR="91450" marT="60922" marB="609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gridSpan="2">
                  <a:txBody>
                    <a:bodyPr/>
                    <a:lstStyle/>
                    <a:p>
                      <a:pPr marL="0" marR="0" indent="0" algn="l" defTabSz="914400" rtl="0" eaLnBrk="1" fontAlgn="auto" latinLnBrk="0" hangingPunct="1">
                        <a:lnSpc>
                          <a:spcPct val="120000"/>
                        </a:lnSpc>
                        <a:spcBef>
                          <a:spcPts val="0"/>
                        </a:spcBef>
                        <a:spcAft>
                          <a:spcPts val="0"/>
                        </a:spcAft>
                        <a:buClrTx/>
                        <a:buSzTx/>
                        <a:buFontTx/>
                        <a:buNone/>
                        <a:tabLst/>
                        <a:defRPr/>
                      </a:pPr>
                      <a:r>
                        <a:rPr lang="zh-CN" altLang="zh-CN" sz="2400" b="1" dirty="0" smtClean="0">
                          <a:solidFill>
                            <a:schemeClr val="tx1"/>
                          </a:solidFill>
                          <a:effectLst/>
                          <a:latin typeface="Times New Roman" pitchFamily="18" charset="0"/>
                          <a:ea typeface="微软雅黑" panose="020B0503020204020204" pitchFamily="34" charset="-122"/>
                          <a:cs typeface="Times New Roman" pitchFamily="18" charset="0"/>
                        </a:rPr>
                        <a:t>灯泡</a:t>
                      </a:r>
                      <a:r>
                        <a:rPr lang="en-US" altLang="zh-CN" sz="2400" b="1" dirty="0" smtClean="0">
                          <a:solidFill>
                            <a:schemeClr val="tx1"/>
                          </a:solidFill>
                          <a:effectLst/>
                          <a:latin typeface="Times New Roman" pitchFamily="18" charset="0"/>
                          <a:ea typeface="微软雅黑" panose="020B0503020204020204" pitchFamily="34" charset="-122"/>
                          <a:cs typeface="Times New Roman" pitchFamily="18" charset="0"/>
                        </a:rPr>
                        <a:t>“220 V</a:t>
                      </a:r>
                      <a:r>
                        <a:rPr lang="zh-CN" altLang="zh-CN" sz="2400" b="1" dirty="0" smtClean="0">
                          <a:solidFill>
                            <a:schemeClr val="tx1"/>
                          </a:solidFill>
                          <a:effectLst/>
                          <a:latin typeface="Times New Roman" pitchFamily="18" charset="0"/>
                          <a:ea typeface="微软雅黑" panose="020B0503020204020204" pitchFamily="34" charset="-122"/>
                          <a:cs typeface="Times New Roman" pitchFamily="18" charset="0"/>
                        </a:rPr>
                        <a:t>　</a:t>
                      </a:r>
                      <a:r>
                        <a:rPr lang="en-US" altLang="zh-CN" sz="2400" b="1" dirty="0" smtClean="0">
                          <a:solidFill>
                            <a:schemeClr val="tx1"/>
                          </a:solidFill>
                          <a:effectLst/>
                          <a:latin typeface="Times New Roman" pitchFamily="18" charset="0"/>
                          <a:ea typeface="微软雅黑" panose="020B0503020204020204" pitchFamily="34" charset="-122"/>
                          <a:cs typeface="Times New Roman" pitchFamily="18" charset="0"/>
                        </a:rPr>
                        <a:t>40 </a:t>
                      </a:r>
                      <a:r>
                        <a:rPr lang="en-US" altLang="zh-CN" sz="2400" b="1" i="0" dirty="0" smtClean="0">
                          <a:solidFill>
                            <a:schemeClr val="tx1"/>
                          </a:solidFill>
                          <a:effectLst/>
                          <a:latin typeface="Times New Roman" pitchFamily="18" charset="0"/>
                          <a:ea typeface="微软雅黑" panose="020B0503020204020204" pitchFamily="34" charset="-122"/>
                          <a:cs typeface="Times New Roman" pitchFamily="18" charset="0"/>
                        </a:rPr>
                        <a:t>W</a:t>
                      </a:r>
                      <a:r>
                        <a:rPr lang="en-US" altLang="zh-CN" sz="2400" b="1" dirty="0" smtClean="0">
                          <a:solidFill>
                            <a:schemeClr val="tx1"/>
                          </a:solidFill>
                          <a:effectLst/>
                          <a:latin typeface="Times New Roman" pitchFamily="18" charset="0"/>
                          <a:ea typeface="微软雅黑" panose="020B0503020204020204" pitchFamily="34" charset="-122"/>
                          <a:cs typeface="Times New Roman" pitchFamily="18" charset="0"/>
                        </a:rPr>
                        <a:t>”</a:t>
                      </a:r>
                      <a:r>
                        <a:rPr lang="zh-CN" altLang="zh-CN" sz="2400" b="1" dirty="0" smtClean="0">
                          <a:solidFill>
                            <a:schemeClr val="tx1"/>
                          </a:solidFill>
                          <a:effectLst/>
                          <a:latin typeface="Times New Roman" pitchFamily="18" charset="0"/>
                          <a:ea typeface="微软雅黑" panose="020B0503020204020204" pitchFamily="34" charset="-122"/>
                          <a:cs typeface="Times New Roman" pitchFamily="18" charset="0"/>
                        </a:rPr>
                        <a:t>指灯泡的额定电压为</a:t>
                      </a:r>
                      <a:r>
                        <a:rPr lang="en-US" altLang="zh-CN" sz="2400" b="1" dirty="0" smtClean="0">
                          <a:solidFill>
                            <a:schemeClr val="tx1"/>
                          </a:solidFill>
                          <a:effectLst/>
                          <a:latin typeface="Times New Roman" pitchFamily="18" charset="0"/>
                          <a:ea typeface="微软雅黑" panose="020B0503020204020204" pitchFamily="34" charset="-122"/>
                          <a:cs typeface="Times New Roman" pitchFamily="18" charset="0"/>
                        </a:rPr>
                        <a:t>220 V</a:t>
                      </a:r>
                      <a:r>
                        <a:rPr lang="zh-CN" altLang="zh-CN" sz="2400" b="1" dirty="0" smtClean="0">
                          <a:solidFill>
                            <a:schemeClr val="tx1"/>
                          </a:solidFill>
                          <a:effectLst/>
                          <a:latin typeface="Times New Roman" pitchFamily="18" charset="0"/>
                          <a:ea typeface="微软雅黑" panose="020B0503020204020204" pitchFamily="34" charset="-122"/>
                          <a:cs typeface="Times New Roman" pitchFamily="18" charset="0"/>
                        </a:rPr>
                        <a:t>，额定功率为</a:t>
                      </a:r>
                      <a:r>
                        <a:rPr lang="en-US" altLang="zh-CN" sz="2400" b="1" dirty="0" smtClean="0">
                          <a:solidFill>
                            <a:schemeClr val="tx1"/>
                          </a:solidFill>
                          <a:effectLst/>
                          <a:latin typeface="Times New Roman" pitchFamily="18" charset="0"/>
                          <a:ea typeface="微软雅黑" panose="020B0503020204020204" pitchFamily="34" charset="-122"/>
                          <a:cs typeface="Times New Roman" pitchFamily="18" charset="0"/>
                        </a:rPr>
                        <a:t>40 </a:t>
                      </a:r>
                      <a:r>
                        <a:rPr lang="en-US" altLang="zh-CN" sz="2400" b="1" i="0" dirty="0" smtClean="0">
                          <a:solidFill>
                            <a:schemeClr val="tx1"/>
                          </a:solidFill>
                          <a:effectLst/>
                          <a:latin typeface="Times New Roman" pitchFamily="18" charset="0"/>
                          <a:ea typeface="微软雅黑" panose="020B0503020204020204" pitchFamily="34" charset="-122"/>
                          <a:cs typeface="Times New Roman" pitchFamily="18" charset="0"/>
                        </a:rPr>
                        <a:t>W</a:t>
                      </a:r>
                      <a:endParaRPr lang="zh-CN" altLang="en-US" sz="2400" b="1" i="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91450" marR="91450" marT="60922" marB="609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indent="0" algn="ctr" defTabSz="914400" rtl="0" eaLnBrk="1" fontAlgn="auto" latinLnBrk="0" hangingPunct="1">
                        <a:lnSpc>
                          <a:spcPct val="150000"/>
                        </a:lnSpc>
                        <a:spcBef>
                          <a:spcPts val="0"/>
                        </a:spcBef>
                        <a:spcAft>
                          <a:spcPts val="0"/>
                        </a:spcAft>
                        <a:buClrTx/>
                        <a:buSzTx/>
                        <a:buFontTx/>
                        <a:buNone/>
                        <a:tabLst/>
                        <a:defRPr/>
                      </a:pPr>
                      <a:endParaRPr lang="zh-CN" altLang="en-US" sz="2400" b="1" dirty="0" smtClean="0">
                        <a:solidFill>
                          <a:schemeClr val="tx1"/>
                        </a:solidFill>
                        <a:latin typeface="Times New Roman" panose="02020603050405020304" pitchFamily="18" charset="0"/>
                        <a:ea typeface="+mn-ea"/>
                        <a:cs typeface="Times New Roman" panose="02020603050405020304" pitchFamily="18" charset="0"/>
                      </a:endParaRPr>
                    </a:p>
                  </a:txBody>
                  <a:tcPr marL="91441" marR="91441" marT="60921" marB="6092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9" name="矩形 8"/>
          <p:cNvSpPr/>
          <p:nvPr/>
        </p:nvSpPr>
        <p:spPr bwMode="auto">
          <a:xfrm>
            <a:off x="2530662" y="4736726"/>
            <a:ext cx="7273925" cy="1754326"/>
          </a:xfrm>
          <a:prstGeom prst="rect">
            <a:avLst/>
          </a:prstGeom>
          <a:ln w="12700">
            <a:solidFill>
              <a:schemeClr val="bg2">
                <a:lumMod val="75000"/>
              </a:schemeClr>
            </a:solidFill>
            <a:prstDash val="sysDash"/>
          </a:ln>
        </p:spPr>
        <p:txBody>
          <a:bodyPr>
            <a:spAutoFit/>
          </a:bodyPr>
          <a:lstStyle/>
          <a:p>
            <a:pPr marL="355600" indent="-355600" latinLnBrk="1">
              <a:lnSpc>
                <a:spcPct val="150000"/>
              </a:lnSpc>
              <a:defRPr/>
            </a:pPr>
            <a:r>
              <a:rPr lang="zh-CN" altLang="en-US" sz="2400" b="1" dirty="0">
                <a:solidFill>
                  <a:srgbClr val="FF0000"/>
                </a:solidFill>
                <a:latin typeface="Times New Roman" pitchFamily="18" charset="0"/>
                <a:ea typeface="微软雅黑" panose="020B0503020204020204" pitchFamily="34" charset="-122"/>
                <a:cs typeface="Times New Roman" pitchFamily="18" charset="0"/>
              </a:rPr>
              <a:t>易错警示：</a:t>
            </a:r>
            <a:endParaRPr lang="en-US" altLang="zh-CN" sz="2400" b="1" dirty="0">
              <a:solidFill>
                <a:srgbClr val="FF0000"/>
              </a:solidFill>
              <a:latin typeface="Times New Roman" pitchFamily="18" charset="0"/>
              <a:ea typeface="微软雅黑" panose="020B0503020204020204" pitchFamily="34" charset="-122"/>
              <a:cs typeface="Times New Roman" pitchFamily="18" charset="0"/>
            </a:endParaRPr>
          </a:p>
          <a:p>
            <a:pPr indent="355600" latinLnBrk="1">
              <a:lnSpc>
                <a:spcPct val="150000"/>
              </a:lnSpc>
              <a:defRPr/>
            </a:pPr>
            <a:r>
              <a:rPr lang="zh-CN" altLang="en-US" sz="2400" b="1" dirty="0" smtClean="0">
                <a:latin typeface="Times New Roman" pitchFamily="18" charset="0"/>
                <a:ea typeface="微软雅黑" panose="020B0503020204020204" pitchFamily="34" charset="-122"/>
                <a:cs typeface="Times New Roman" pitchFamily="18" charset="0"/>
              </a:rPr>
              <a:t>用</a:t>
            </a:r>
            <a:r>
              <a:rPr lang="zh-CN" altLang="en-US" sz="2400" b="1" dirty="0">
                <a:latin typeface="Times New Roman" pitchFamily="18" charset="0"/>
                <a:ea typeface="微软雅黑" panose="020B0503020204020204" pitchFamily="34" charset="-122"/>
                <a:cs typeface="Times New Roman" pitchFamily="18" charset="0"/>
              </a:rPr>
              <a:t>电器功率大，说明用电器消耗电能快，但不一定消耗电能多。</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2"/>
          <p:cNvSpPr>
            <a:spLocks noChangeArrowheads="1"/>
          </p:cNvSpPr>
          <p:nvPr/>
        </p:nvSpPr>
        <p:spPr bwMode="auto">
          <a:xfrm>
            <a:off x="1181582" y="1588791"/>
            <a:ext cx="8621712" cy="4613058"/>
          </a:xfrm>
          <a:prstGeom prst="rect">
            <a:avLst/>
          </a:prstGeom>
          <a:noFill/>
          <a:ln w="9525">
            <a:noFill/>
            <a:miter lim="800000"/>
            <a:headEnd/>
            <a:tailEnd/>
          </a:ln>
        </p:spPr>
        <p:txBody>
          <a:bodyPr anchor="ctr">
            <a:spAutoFit/>
          </a:bodyPr>
          <a:lstStyle/>
          <a:p>
            <a:pPr>
              <a:lnSpc>
                <a:spcPct val="150000"/>
              </a:lnSpc>
            </a:pPr>
            <a:r>
              <a:rPr lang="zh-CN" altLang="zh-CN" sz="2000" b="1" dirty="0">
                <a:latin typeface="微软雅黑" panose="020B0503020204020204" pitchFamily="34" charset="-122"/>
                <a:ea typeface="微软雅黑" panose="020B0503020204020204" pitchFamily="34" charset="-122"/>
                <a:cs typeface="Times New Roman" pitchFamily="18" charset="0"/>
              </a:rPr>
              <a:t>【</a:t>
            </a:r>
            <a:r>
              <a:rPr lang="zh-CN" altLang="en-US" sz="2000" b="1" dirty="0">
                <a:latin typeface="微软雅黑" panose="020B0503020204020204" pitchFamily="34" charset="-122"/>
                <a:ea typeface="微软雅黑" panose="020B0503020204020204" pitchFamily="34" charset="-122"/>
                <a:cs typeface="Times New Roman" pitchFamily="18" charset="0"/>
              </a:rPr>
              <a:t>例</a:t>
            </a:r>
            <a:r>
              <a:rPr lang="en-US" altLang="zh-CN" sz="2000" b="1" dirty="0">
                <a:latin typeface="微软雅黑" panose="020B0503020204020204" pitchFamily="34" charset="-122"/>
                <a:ea typeface="微软雅黑" panose="020B0503020204020204" pitchFamily="34" charset="-122"/>
                <a:cs typeface="Times New Roman" pitchFamily="18" charset="0"/>
              </a:rPr>
              <a:t>3</a:t>
            </a:r>
            <a:r>
              <a:rPr lang="en-US" altLang="zh-CN" sz="2000" b="1" dirty="0" smtClean="0">
                <a:latin typeface="微软雅黑" panose="020B0503020204020204" pitchFamily="34" charset="-122"/>
                <a:ea typeface="微软雅黑" panose="020B0503020204020204" pitchFamily="34" charset="-122"/>
                <a:cs typeface="Times New Roman" pitchFamily="18" charset="0"/>
              </a:rPr>
              <a:t>】</a:t>
            </a:r>
            <a:r>
              <a:rPr lang="zh-CN" altLang="zh-CN" sz="2000" b="1" dirty="0" smtClean="0">
                <a:latin typeface="微软雅黑" panose="020B0503020204020204" pitchFamily="34" charset="-122"/>
                <a:ea typeface="微软雅黑" panose="020B0503020204020204" pitchFamily="34" charset="-122"/>
              </a:rPr>
              <a:t>（</a:t>
            </a:r>
            <a:r>
              <a:rPr lang="en-US" altLang="zh-CN" sz="2000" b="1" dirty="0" smtClean="0">
                <a:latin typeface="微软雅黑" panose="020B0503020204020204" pitchFamily="34" charset="-122"/>
                <a:ea typeface="微软雅黑" panose="020B0503020204020204" pitchFamily="34" charset="-122"/>
              </a:rPr>
              <a:t>2018•</a:t>
            </a:r>
            <a:r>
              <a:rPr lang="zh-CN" altLang="zh-CN" sz="2000" b="1" dirty="0" smtClean="0">
                <a:latin typeface="微软雅黑" panose="020B0503020204020204" pitchFamily="34" charset="-122"/>
                <a:ea typeface="微软雅黑" panose="020B0503020204020204" pitchFamily="34" charset="-122"/>
              </a:rPr>
              <a:t>南充</a:t>
            </a:r>
            <a:r>
              <a:rPr lang="zh-CN" altLang="en-US" sz="2000" b="1" dirty="0" smtClean="0">
                <a:latin typeface="微软雅黑" panose="020B0503020204020204" pitchFamily="34" charset="-122"/>
                <a:ea typeface="微软雅黑" panose="020B0503020204020204" pitchFamily="34" charset="-122"/>
              </a:rPr>
              <a:t>中考</a:t>
            </a:r>
            <a:r>
              <a:rPr lang="zh-CN" altLang="zh-CN" sz="2000" b="1" dirty="0" smtClean="0">
                <a:latin typeface="微软雅黑" panose="020B0503020204020204" pitchFamily="34" charset="-122"/>
                <a:ea typeface="微软雅黑" panose="020B0503020204020204" pitchFamily="34" charset="-122"/>
              </a:rPr>
              <a:t>）如图，电源电压一定，已知灯泡</a:t>
            </a:r>
            <a:r>
              <a:rPr lang="en-US" altLang="zh-CN" sz="2000" b="1" dirty="0" smtClean="0">
                <a:latin typeface="微软雅黑" panose="020B0503020204020204" pitchFamily="34" charset="-122"/>
                <a:ea typeface="微软雅黑" panose="020B0503020204020204" pitchFamily="34" charset="-122"/>
              </a:rPr>
              <a:t>L</a:t>
            </a:r>
            <a:r>
              <a:rPr lang="zh-CN" altLang="zh-CN" sz="2000" b="1" dirty="0" smtClean="0">
                <a:latin typeface="微软雅黑" panose="020B0503020204020204" pitchFamily="34" charset="-122"/>
                <a:ea typeface="微软雅黑" panose="020B0503020204020204" pitchFamily="34" charset="-122"/>
              </a:rPr>
              <a:t>标有</a:t>
            </a:r>
            <a:r>
              <a:rPr lang="en-US" altLang="zh-CN" sz="2000" b="1" dirty="0" smtClean="0">
                <a:latin typeface="微软雅黑" panose="020B0503020204020204" pitchFamily="34" charset="-122"/>
                <a:ea typeface="微软雅黑" panose="020B0503020204020204" pitchFamily="34" charset="-122"/>
              </a:rPr>
              <a:t>“6V</a:t>
            </a:r>
            <a:r>
              <a:rPr lang="zh-CN" altLang="zh-CN" sz="2000" b="1" dirty="0" smtClean="0">
                <a:latin typeface="微软雅黑" panose="020B0503020204020204" pitchFamily="34" charset="-122"/>
                <a:ea typeface="微软雅黑" panose="020B0503020204020204" pitchFamily="34" charset="-122"/>
              </a:rPr>
              <a:t>，</a:t>
            </a:r>
            <a:r>
              <a:rPr lang="en-US" altLang="zh-CN" sz="2000" b="1" dirty="0" smtClean="0">
                <a:latin typeface="微软雅黑" panose="020B0503020204020204" pitchFamily="34" charset="-122"/>
                <a:ea typeface="微软雅黑" panose="020B0503020204020204" pitchFamily="34" charset="-122"/>
              </a:rPr>
              <a:t>7.2W”</a:t>
            </a:r>
            <a:r>
              <a:rPr lang="zh-CN" altLang="zh-CN" sz="2000" b="1" dirty="0" smtClean="0">
                <a:latin typeface="微软雅黑" panose="020B0503020204020204" pitchFamily="34" charset="-122"/>
                <a:ea typeface="微软雅黑" panose="020B0503020204020204" pitchFamily="34" charset="-122"/>
              </a:rPr>
              <a:t>字样（灯电阻不受温度影响），</a:t>
            </a:r>
            <a:r>
              <a:rPr lang="en-US" altLang="zh-CN" sz="2000" b="1" dirty="0" smtClean="0">
                <a:latin typeface="微软雅黑" panose="020B0503020204020204" pitchFamily="34" charset="-122"/>
                <a:ea typeface="微软雅黑" panose="020B0503020204020204" pitchFamily="34" charset="-122"/>
              </a:rPr>
              <a:t>R</a:t>
            </a:r>
            <a:r>
              <a:rPr lang="en-US" altLang="zh-CN" sz="2000" b="1" baseline="-25000" dirty="0" smtClean="0">
                <a:latin typeface="微软雅黑" panose="020B0503020204020204" pitchFamily="34" charset="-122"/>
                <a:ea typeface="微软雅黑" panose="020B0503020204020204" pitchFamily="34" charset="-122"/>
              </a:rPr>
              <a:t>1</a:t>
            </a:r>
            <a:r>
              <a:rPr lang="en-US" altLang="zh-CN" sz="2000" b="1" dirty="0" smtClean="0">
                <a:latin typeface="微软雅黑" panose="020B0503020204020204" pitchFamily="34" charset="-122"/>
                <a:ea typeface="微软雅黑" panose="020B0503020204020204" pitchFamily="34" charset="-122"/>
              </a:rPr>
              <a:t>=10Ω</a:t>
            </a:r>
            <a:r>
              <a:rPr lang="zh-CN" altLang="zh-CN" sz="2000" b="1" dirty="0" smtClean="0">
                <a:latin typeface="微软雅黑" panose="020B0503020204020204" pitchFamily="34" charset="-122"/>
                <a:ea typeface="微软雅黑" panose="020B0503020204020204" pitchFamily="34" charset="-122"/>
              </a:rPr>
              <a:t>．当</a:t>
            </a:r>
            <a:r>
              <a:rPr lang="en-US" altLang="zh-CN" sz="2000" b="1" dirty="0" smtClean="0">
                <a:latin typeface="微软雅黑" panose="020B0503020204020204" pitchFamily="34" charset="-122"/>
                <a:ea typeface="微软雅黑" panose="020B0503020204020204" pitchFamily="34" charset="-122"/>
              </a:rPr>
              <a:t>S</a:t>
            </a:r>
            <a:r>
              <a:rPr lang="zh-CN" altLang="zh-CN" sz="2000" b="1" dirty="0" smtClean="0">
                <a:latin typeface="微软雅黑" panose="020B0503020204020204" pitchFamily="34" charset="-122"/>
                <a:ea typeface="微软雅黑" panose="020B0503020204020204" pitchFamily="34" charset="-122"/>
              </a:rPr>
              <a:t>、</a:t>
            </a:r>
            <a:r>
              <a:rPr lang="en-US" altLang="zh-CN" sz="2000" b="1" dirty="0" smtClean="0">
                <a:latin typeface="微软雅黑" panose="020B0503020204020204" pitchFamily="34" charset="-122"/>
                <a:ea typeface="微软雅黑" panose="020B0503020204020204" pitchFamily="34" charset="-122"/>
              </a:rPr>
              <a:t>S</a:t>
            </a:r>
            <a:r>
              <a:rPr lang="en-US" altLang="zh-CN" sz="2000" b="1" baseline="-25000" dirty="0" smtClean="0">
                <a:latin typeface="微软雅黑" panose="020B0503020204020204" pitchFamily="34" charset="-122"/>
                <a:ea typeface="微软雅黑" panose="020B0503020204020204" pitchFamily="34" charset="-122"/>
              </a:rPr>
              <a:t>1</a:t>
            </a:r>
            <a:r>
              <a:rPr lang="zh-CN" altLang="zh-CN" sz="2000" b="1" dirty="0" smtClean="0">
                <a:latin typeface="微软雅黑" panose="020B0503020204020204" pitchFamily="34" charset="-122"/>
                <a:ea typeface="微软雅黑" panose="020B0503020204020204" pitchFamily="34" charset="-122"/>
              </a:rPr>
              <a:t>，闭合，且滑片</a:t>
            </a:r>
            <a:r>
              <a:rPr lang="en-US" altLang="zh-CN" sz="2000" b="1" dirty="0" smtClean="0">
                <a:latin typeface="微软雅黑" panose="020B0503020204020204" pitchFamily="34" charset="-122"/>
                <a:ea typeface="微软雅黑" panose="020B0503020204020204" pitchFamily="34" charset="-122"/>
              </a:rPr>
              <a:t>P</a:t>
            </a:r>
            <a:r>
              <a:rPr lang="zh-CN" altLang="zh-CN" sz="2000" b="1" dirty="0" smtClean="0">
                <a:latin typeface="微软雅黑" panose="020B0503020204020204" pitchFamily="34" charset="-122"/>
                <a:ea typeface="微软雅黑" panose="020B0503020204020204" pitchFamily="34" charset="-122"/>
              </a:rPr>
              <a:t>在</a:t>
            </a:r>
            <a:r>
              <a:rPr lang="en-US" altLang="zh-CN" sz="2000" b="1" dirty="0" smtClean="0">
                <a:latin typeface="微软雅黑" panose="020B0503020204020204" pitchFamily="34" charset="-122"/>
                <a:ea typeface="微软雅黑" panose="020B0503020204020204" pitchFamily="34" charset="-122"/>
              </a:rPr>
              <a:t>a</a:t>
            </a:r>
            <a:r>
              <a:rPr lang="zh-CN" altLang="zh-CN" sz="2000" b="1" dirty="0" smtClean="0">
                <a:latin typeface="微软雅黑" panose="020B0503020204020204" pitchFamily="34" charset="-122"/>
                <a:ea typeface="微软雅黑" panose="020B0503020204020204" pitchFamily="34" charset="-122"/>
              </a:rPr>
              <a:t>端时，灯正常发光；当</a:t>
            </a:r>
            <a:r>
              <a:rPr lang="en-US" altLang="zh-CN" sz="2000" b="1" dirty="0" smtClean="0">
                <a:latin typeface="微软雅黑" panose="020B0503020204020204" pitchFamily="34" charset="-122"/>
                <a:ea typeface="微软雅黑" panose="020B0503020204020204" pitchFamily="34" charset="-122"/>
              </a:rPr>
              <a:t>S</a:t>
            </a:r>
            <a:r>
              <a:rPr lang="zh-CN" altLang="zh-CN" sz="2000" b="1" dirty="0" smtClean="0">
                <a:latin typeface="微软雅黑" panose="020B0503020204020204" pitchFamily="34" charset="-122"/>
                <a:ea typeface="微软雅黑" panose="020B0503020204020204" pitchFamily="34" charset="-122"/>
              </a:rPr>
              <a:t>、</a:t>
            </a:r>
            <a:r>
              <a:rPr lang="en-US" altLang="zh-CN" sz="2000" b="1" dirty="0" smtClean="0">
                <a:latin typeface="微软雅黑" panose="020B0503020204020204" pitchFamily="34" charset="-122"/>
                <a:ea typeface="微软雅黑" panose="020B0503020204020204" pitchFamily="34" charset="-122"/>
              </a:rPr>
              <a:t>S</a:t>
            </a:r>
            <a:r>
              <a:rPr lang="en-US" altLang="zh-CN" sz="2000" b="1" baseline="-25000" dirty="0" smtClean="0">
                <a:latin typeface="微软雅黑" panose="020B0503020204020204" pitchFamily="34" charset="-122"/>
                <a:ea typeface="微软雅黑" panose="020B0503020204020204" pitchFamily="34" charset="-122"/>
              </a:rPr>
              <a:t>2</a:t>
            </a:r>
            <a:r>
              <a:rPr lang="zh-CN" altLang="zh-CN" sz="2000" b="1" dirty="0" smtClean="0">
                <a:latin typeface="微软雅黑" panose="020B0503020204020204" pitchFamily="34" charset="-122"/>
                <a:ea typeface="微软雅黑" panose="020B0503020204020204" pitchFamily="34" charset="-122"/>
              </a:rPr>
              <a:t>闭合，且</a:t>
            </a:r>
            <a:r>
              <a:rPr lang="en-US" altLang="zh-CN" sz="2000" b="1" dirty="0" smtClean="0">
                <a:latin typeface="微软雅黑" panose="020B0503020204020204" pitchFamily="34" charset="-122"/>
                <a:ea typeface="微软雅黑" panose="020B0503020204020204" pitchFamily="34" charset="-122"/>
              </a:rPr>
              <a:t>P</a:t>
            </a:r>
            <a:r>
              <a:rPr lang="zh-CN" altLang="zh-CN" sz="2000" b="1" dirty="0" smtClean="0">
                <a:latin typeface="微软雅黑" panose="020B0503020204020204" pitchFamily="34" charset="-122"/>
                <a:ea typeface="微软雅黑" panose="020B0503020204020204" pitchFamily="34" charset="-122"/>
              </a:rPr>
              <a:t>在滑动变阻器中点处时，电流表示数为</a:t>
            </a:r>
            <a:r>
              <a:rPr lang="en-US" altLang="zh-CN" sz="2000" b="1" dirty="0" smtClean="0">
                <a:latin typeface="微软雅黑" panose="020B0503020204020204" pitchFamily="34" charset="-122"/>
                <a:ea typeface="微软雅黑" panose="020B0503020204020204" pitchFamily="34" charset="-122"/>
              </a:rPr>
              <a:t>0.2A</a:t>
            </a:r>
            <a:r>
              <a:rPr lang="zh-CN" altLang="zh-CN" sz="2000" b="1" dirty="0" smtClean="0">
                <a:latin typeface="微软雅黑" panose="020B0503020204020204" pitchFamily="34" charset="-122"/>
                <a:ea typeface="微软雅黑" panose="020B0503020204020204" pitchFamily="34" charset="-122"/>
              </a:rPr>
              <a:t>。</a:t>
            </a:r>
          </a:p>
          <a:p>
            <a:pPr>
              <a:lnSpc>
                <a:spcPct val="150000"/>
              </a:lnSpc>
            </a:pPr>
            <a:r>
              <a:rPr lang="zh-CN" altLang="zh-CN" sz="2000" b="1" dirty="0" smtClean="0">
                <a:latin typeface="微软雅黑" panose="020B0503020204020204" pitchFamily="34" charset="-122"/>
                <a:ea typeface="微软雅黑" panose="020B0503020204020204" pitchFamily="34" charset="-122"/>
              </a:rPr>
              <a:t>（</a:t>
            </a:r>
            <a:r>
              <a:rPr lang="en-US" altLang="zh-CN" sz="2000" b="1" dirty="0" smtClean="0">
                <a:latin typeface="微软雅黑" panose="020B0503020204020204" pitchFamily="34" charset="-122"/>
                <a:ea typeface="微软雅黑" panose="020B0503020204020204" pitchFamily="34" charset="-122"/>
              </a:rPr>
              <a:t>1</a:t>
            </a:r>
            <a:r>
              <a:rPr lang="zh-CN" altLang="zh-CN" sz="2000" b="1" dirty="0" smtClean="0">
                <a:latin typeface="微软雅黑" panose="020B0503020204020204" pitchFamily="34" charset="-122"/>
                <a:ea typeface="微软雅黑" panose="020B0503020204020204" pitchFamily="34" charset="-122"/>
              </a:rPr>
              <a:t>）求灯泡</a:t>
            </a:r>
            <a:r>
              <a:rPr lang="en-US" altLang="zh-CN" sz="2000" b="1" dirty="0" smtClean="0">
                <a:latin typeface="微软雅黑" panose="020B0503020204020204" pitchFamily="34" charset="-122"/>
                <a:ea typeface="微软雅黑" panose="020B0503020204020204" pitchFamily="34" charset="-122"/>
              </a:rPr>
              <a:t>L</a:t>
            </a:r>
            <a:r>
              <a:rPr lang="zh-CN" altLang="zh-CN" sz="2000" b="1" dirty="0" smtClean="0">
                <a:latin typeface="微软雅黑" panose="020B0503020204020204" pitchFamily="34" charset="-122"/>
                <a:ea typeface="微软雅黑" panose="020B0503020204020204" pitchFamily="34" charset="-122"/>
              </a:rPr>
              <a:t>的电阻阻值。</a:t>
            </a:r>
          </a:p>
          <a:p>
            <a:pPr>
              <a:lnSpc>
                <a:spcPct val="150000"/>
              </a:lnSpc>
            </a:pPr>
            <a:r>
              <a:rPr lang="zh-CN" altLang="zh-CN" sz="2000" b="1" dirty="0" smtClean="0">
                <a:latin typeface="微软雅黑" panose="020B0503020204020204" pitchFamily="34" charset="-122"/>
                <a:ea typeface="微软雅黑" panose="020B0503020204020204" pitchFamily="34" charset="-122"/>
              </a:rPr>
              <a:t>（</a:t>
            </a:r>
            <a:r>
              <a:rPr lang="en-US" altLang="zh-CN" sz="2000" b="1" dirty="0" smtClean="0">
                <a:latin typeface="微软雅黑" panose="020B0503020204020204" pitchFamily="34" charset="-122"/>
                <a:ea typeface="微软雅黑" panose="020B0503020204020204" pitchFamily="34" charset="-122"/>
              </a:rPr>
              <a:t>2</a:t>
            </a:r>
            <a:r>
              <a:rPr lang="zh-CN" altLang="zh-CN" sz="2000" b="1" dirty="0" smtClean="0">
                <a:latin typeface="微软雅黑" panose="020B0503020204020204" pitchFamily="34" charset="-122"/>
                <a:ea typeface="微软雅黑" panose="020B0503020204020204" pitchFamily="34" charset="-122"/>
              </a:rPr>
              <a:t>）求滑动变阻器</a:t>
            </a:r>
            <a:r>
              <a:rPr lang="en-US" altLang="zh-CN" sz="2000" b="1" dirty="0" smtClean="0">
                <a:latin typeface="微软雅黑" panose="020B0503020204020204" pitchFamily="34" charset="-122"/>
                <a:ea typeface="微软雅黑" panose="020B0503020204020204" pitchFamily="34" charset="-122"/>
              </a:rPr>
              <a:t>R</a:t>
            </a:r>
            <a:r>
              <a:rPr lang="en-US" altLang="zh-CN" sz="2000" b="1" baseline="-25000" dirty="0" smtClean="0">
                <a:latin typeface="微软雅黑" panose="020B0503020204020204" pitchFamily="34" charset="-122"/>
                <a:ea typeface="微软雅黑" panose="020B0503020204020204" pitchFamily="34" charset="-122"/>
              </a:rPr>
              <a:t>x</a:t>
            </a:r>
            <a:r>
              <a:rPr lang="zh-CN" altLang="zh-CN" sz="2000" b="1" dirty="0" smtClean="0">
                <a:latin typeface="微软雅黑" panose="020B0503020204020204" pitchFamily="34" charset="-122"/>
                <a:ea typeface="微软雅黑" panose="020B0503020204020204" pitchFamily="34" charset="-122"/>
              </a:rPr>
              <a:t>的最大值。</a:t>
            </a:r>
          </a:p>
          <a:p>
            <a:pPr>
              <a:lnSpc>
                <a:spcPct val="150000"/>
              </a:lnSpc>
            </a:pPr>
            <a:r>
              <a:rPr lang="zh-CN" altLang="zh-CN" sz="2000" b="1" dirty="0" smtClean="0">
                <a:latin typeface="微软雅黑" panose="020B0503020204020204" pitchFamily="34" charset="-122"/>
                <a:ea typeface="微软雅黑" panose="020B0503020204020204" pitchFamily="34" charset="-122"/>
              </a:rPr>
              <a:t>（</a:t>
            </a:r>
            <a:r>
              <a:rPr lang="en-US" altLang="zh-CN" sz="2000" b="1" dirty="0" smtClean="0">
                <a:latin typeface="微软雅黑" panose="020B0503020204020204" pitchFamily="34" charset="-122"/>
                <a:ea typeface="微软雅黑" panose="020B0503020204020204" pitchFamily="34" charset="-122"/>
              </a:rPr>
              <a:t>3</a:t>
            </a:r>
            <a:r>
              <a:rPr lang="zh-CN" altLang="zh-CN" sz="2000" b="1" dirty="0" smtClean="0">
                <a:latin typeface="微软雅黑" panose="020B0503020204020204" pitchFamily="34" charset="-122"/>
                <a:ea typeface="微软雅黑" panose="020B0503020204020204" pitchFamily="34" charset="-122"/>
              </a:rPr>
              <a:t>）通过对</a:t>
            </a:r>
            <a:r>
              <a:rPr lang="en-US" altLang="zh-CN" sz="2000" b="1" dirty="0" smtClean="0">
                <a:latin typeface="微软雅黑" panose="020B0503020204020204" pitchFamily="34" charset="-122"/>
                <a:ea typeface="微软雅黑" panose="020B0503020204020204" pitchFamily="34" charset="-122"/>
              </a:rPr>
              <a:t>S</a:t>
            </a:r>
            <a:r>
              <a:rPr lang="zh-CN" altLang="zh-CN" sz="2000" b="1" dirty="0" smtClean="0">
                <a:latin typeface="微软雅黑" panose="020B0503020204020204" pitchFamily="34" charset="-122"/>
                <a:ea typeface="微软雅黑" panose="020B0503020204020204" pitchFamily="34" charset="-122"/>
              </a:rPr>
              <a:t>、</a:t>
            </a:r>
            <a:r>
              <a:rPr lang="en-US" altLang="zh-CN" sz="2000" b="1" dirty="0" smtClean="0">
                <a:latin typeface="微软雅黑" panose="020B0503020204020204" pitchFamily="34" charset="-122"/>
                <a:ea typeface="微软雅黑" panose="020B0503020204020204" pitchFamily="34" charset="-122"/>
              </a:rPr>
              <a:t>S</a:t>
            </a:r>
            <a:r>
              <a:rPr lang="en-US" altLang="zh-CN" sz="2000" b="1" baseline="-25000" dirty="0" smtClean="0">
                <a:latin typeface="微软雅黑" panose="020B0503020204020204" pitchFamily="34" charset="-122"/>
                <a:ea typeface="微软雅黑" panose="020B0503020204020204" pitchFamily="34" charset="-122"/>
              </a:rPr>
              <a:t>1</a:t>
            </a:r>
            <a:r>
              <a:rPr lang="zh-CN" altLang="zh-CN" sz="2000" b="1" dirty="0" smtClean="0">
                <a:latin typeface="微软雅黑" panose="020B0503020204020204" pitchFamily="34" charset="-122"/>
                <a:ea typeface="微软雅黑" panose="020B0503020204020204" pitchFamily="34" charset="-122"/>
              </a:rPr>
              <a:t>、</a:t>
            </a:r>
            <a:r>
              <a:rPr lang="en-US" altLang="zh-CN" sz="2000" b="1" dirty="0" smtClean="0">
                <a:latin typeface="微软雅黑" panose="020B0503020204020204" pitchFamily="34" charset="-122"/>
                <a:ea typeface="微软雅黑" panose="020B0503020204020204" pitchFamily="34" charset="-122"/>
              </a:rPr>
              <a:t>S</a:t>
            </a:r>
            <a:r>
              <a:rPr lang="en-US" altLang="zh-CN" sz="2000" b="1" baseline="-25000" dirty="0" smtClean="0">
                <a:latin typeface="微软雅黑" panose="020B0503020204020204" pitchFamily="34" charset="-122"/>
                <a:ea typeface="微软雅黑" panose="020B0503020204020204" pitchFamily="34" charset="-122"/>
              </a:rPr>
              <a:t>2</a:t>
            </a:r>
            <a:r>
              <a:rPr lang="zh-CN" altLang="zh-CN" sz="2000" b="1" dirty="0" smtClean="0">
                <a:latin typeface="微软雅黑" panose="020B0503020204020204" pitchFamily="34" charset="-122"/>
                <a:ea typeface="微软雅黑" panose="020B0503020204020204" pitchFamily="34" charset="-122"/>
              </a:rPr>
              <a:t>的控制和调节滑动变阻器，</a:t>
            </a:r>
            <a:endParaRPr lang="en-US" altLang="zh-CN" sz="2000" b="1" dirty="0" smtClean="0">
              <a:latin typeface="微软雅黑" panose="020B0503020204020204" pitchFamily="34" charset="-122"/>
              <a:ea typeface="微软雅黑" panose="020B0503020204020204" pitchFamily="34" charset="-122"/>
            </a:endParaRPr>
          </a:p>
          <a:p>
            <a:pPr>
              <a:lnSpc>
                <a:spcPct val="150000"/>
              </a:lnSpc>
            </a:pPr>
            <a:r>
              <a:rPr lang="zh-CN" altLang="zh-CN" sz="2000" b="1" dirty="0" smtClean="0">
                <a:latin typeface="微软雅黑" panose="020B0503020204020204" pitchFamily="34" charset="-122"/>
                <a:ea typeface="微软雅黑" panose="020B0503020204020204" pitchFamily="34" charset="-122"/>
              </a:rPr>
              <a:t>可使电路所消耗的总功率最小，请求出电路总功</a:t>
            </a:r>
            <a:endParaRPr lang="en-US" altLang="zh-CN" sz="2000" b="1" dirty="0" smtClean="0">
              <a:latin typeface="微软雅黑" panose="020B0503020204020204" pitchFamily="34" charset="-122"/>
              <a:ea typeface="微软雅黑" panose="020B0503020204020204" pitchFamily="34" charset="-122"/>
            </a:endParaRPr>
          </a:p>
          <a:p>
            <a:pPr>
              <a:lnSpc>
                <a:spcPct val="150000"/>
              </a:lnSpc>
            </a:pPr>
            <a:r>
              <a:rPr lang="zh-CN" altLang="zh-CN" sz="2000" b="1" dirty="0" smtClean="0">
                <a:latin typeface="微软雅黑" panose="020B0503020204020204" pitchFamily="34" charset="-122"/>
                <a:ea typeface="微软雅黑" panose="020B0503020204020204" pitchFamily="34" charset="-122"/>
              </a:rPr>
              <a:t>率的最小值。</a:t>
            </a:r>
          </a:p>
          <a:p>
            <a:pPr>
              <a:lnSpc>
                <a:spcPct val="150000"/>
              </a:lnSpc>
              <a:defRPr/>
            </a:pPr>
            <a:endParaRPr lang="zh-CN" altLang="en-US" dirty="0">
              <a:latin typeface="Times New Roman" pitchFamily="18" charset="0"/>
              <a:ea typeface="微软雅黑" panose="020B0503020204020204" pitchFamily="34" charset="-122"/>
              <a:cs typeface="Times New Roman" pitchFamily="18" charset="0"/>
            </a:endParaRPr>
          </a:p>
        </p:txBody>
      </p:sp>
      <p:sp>
        <p:nvSpPr>
          <p:cNvPr id="16" name="矩形 15"/>
          <p:cNvSpPr/>
          <p:nvPr/>
        </p:nvSpPr>
        <p:spPr>
          <a:xfrm>
            <a:off x="1785900" y="1127126"/>
            <a:ext cx="3661580" cy="461665"/>
          </a:xfrm>
          <a:prstGeom prst="rect">
            <a:avLst/>
          </a:prstGeom>
        </p:spPr>
        <p:txBody>
          <a:bodyPr wrap="none">
            <a:spAutoFit/>
          </a:bodyPr>
          <a:lstStyle/>
          <a:p>
            <a:pPr>
              <a:defRPr/>
            </a:pPr>
            <a:r>
              <a:rPr lang="zh-CN" altLang="en-US" sz="2400" b="1" dirty="0">
                <a:solidFill>
                  <a:srgbClr val="FF0000"/>
                </a:solidFill>
                <a:latin typeface="方正流行体简体" panose="03000509000000000000" pitchFamily="65" charset="-122"/>
                <a:ea typeface="方正流行体简体" panose="03000509000000000000" pitchFamily="65" charset="-122"/>
                <a:cs typeface="Times New Roman" pitchFamily="18" charset="0"/>
              </a:rPr>
              <a:t>考查角</a:t>
            </a:r>
            <a:r>
              <a:rPr lang="zh-CN" altLang="en-US" sz="2400" b="1" dirty="0" smtClean="0">
                <a:solidFill>
                  <a:srgbClr val="FF0000"/>
                </a:solidFill>
                <a:latin typeface="方正流行体简体" panose="03000509000000000000" pitchFamily="65" charset="-122"/>
                <a:ea typeface="方正流行体简体" panose="03000509000000000000" pitchFamily="65" charset="-122"/>
                <a:cs typeface="Times New Roman" pitchFamily="18" charset="0"/>
              </a:rPr>
              <a:t>度</a:t>
            </a:r>
            <a:r>
              <a:rPr lang="en-US" altLang="zh-CN" sz="2400" b="1" dirty="0" smtClean="0">
                <a:solidFill>
                  <a:srgbClr val="FF0000"/>
                </a:solidFill>
                <a:latin typeface="方正流行体简体" panose="03000509000000000000" pitchFamily="65" charset="-122"/>
                <a:ea typeface="方正流行体简体" panose="03000509000000000000" pitchFamily="65" charset="-122"/>
                <a:cs typeface="Times New Roman" pitchFamily="18" charset="0"/>
              </a:rPr>
              <a:t> </a:t>
            </a:r>
            <a:r>
              <a:rPr lang="zh-CN" altLang="en-US" sz="2400" b="1" dirty="0">
                <a:solidFill>
                  <a:srgbClr val="FF0000"/>
                </a:solidFill>
                <a:latin typeface="方正流行体简体" panose="03000509000000000000" pitchFamily="65" charset="-122"/>
                <a:ea typeface="方正流行体简体" panose="03000509000000000000" pitchFamily="65" charset="-122"/>
                <a:cs typeface="Times New Roman" pitchFamily="18" charset="0"/>
              </a:rPr>
              <a:t>　</a:t>
            </a:r>
            <a:r>
              <a:rPr lang="zh-CN" altLang="en-US" sz="2400" b="1" dirty="0" smtClean="0">
                <a:solidFill>
                  <a:srgbClr val="FF0000"/>
                </a:solidFill>
                <a:latin typeface="方正流行体简体" panose="03000509000000000000" pitchFamily="65" charset="-122"/>
                <a:ea typeface="方正流行体简体" panose="03000509000000000000" pitchFamily="65" charset="-122"/>
                <a:cs typeface="Times New Roman" pitchFamily="18" charset="0"/>
              </a:rPr>
              <a:t>电功率的计算</a:t>
            </a:r>
            <a:endParaRPr lang="zh-CN" altLang="en-US" sz="2400" b="1" dirty="0">
              <a:solidFill>
                <a:srgbClr val="FF0000"/>
              </a:solidFill>
              <a:latin typeface="方正流行体简体" panose="03000509000000000000" pitchFamily="65" charset="-122"/>
              <a:ea typeface="方正流行体简体" panose="03000509000000000000" pitchFamily="65" charset="-122"/>
              <a:cs typeface="Times New Roman" pitchFamily="18" charset="0"/>
            </a:endParaRPr>
          </a:p>
        </p:txBody>
      </p:sp>
      <p:cxnSp>
        <p:nvCxnSpPr>
          <p:cNvPr id="8" name="直接连接符 7"/>
          <p:cNvCxnSpPr/>
          <p:nvPr>
            <p:custDataLst>
              <p:tags r:id="rId1"/>
            </p:custDataLst>
          </p:nvPr>
        </p:nvCxnSpPr>
        <p:spPr>
          <a:xfrm>
            <a:off x="0" y="786039"/>
            <a:ext cx="12204000"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785900" y="284591"/>
            <a:ext cx="1107996" cy="461665"/>
          </a:xfrm>
          <a:prstGeom prst="rect">
            <a:avLst/>
          </a:prstGeom>
        </p:spPr>
        <p:txBody>
          <a:bodyPr wrap="none">
            <a:spAutoFit/>
          </a:bodyPr>
          <a:lstStyle/>
          <a:p>
            <a:pPr eaLnBrk="1" hangingPunct="1"/>
            <a:r>
              <a:rPr lang="zh-CN" altLang="en-US" sz="2400" b="1" dirty="0" smtClean="0">
                <a:latin typeface="微软雅黑" panose="020B0503020204020204" pitchFamily="34" charset="-122"/>
                <a:ea typeface="微软雅黑" panose="020B0503020204020204" pitchFamily="34" charset="-122"/>
                <a:sym typeface="黑体" panose="02010609060101010101" pitchFamily="49" charset="-122"/>
              </a:rPr>
              <a:t>电功率</a:t>
            </a:r>
          </a:p>
        </p:txBody>
      </p:sp>
      <p:sp>
        <p:nvSpPr>
          <p:cNvPr id="10" name="矩形 9"/>
          <p:cNvSpPr/>
          <p:nvPr/>
        </p:nvSpPr>
        <p:spPr>
          <a:xfrm>
            <a:off x="381403" y="223036"/>
            <a:ext cx="1266693" cy="523220"/>
          </a:xfrm>
          <a:prstGeom prst="rect">
            <a:avLst/>
          </a:prstGeom>
        </p:spPr>
        <p:txBody>
          <a:bodyPr wrap="none">
            <a:spAutoFit/>
          </a:bodyPr>
          <a:lstStyle/>
          <a:p>
            <a:r>
              <a:rPr lang="zh-CN" altLang="en-US" sz="2800" b="1" dirty="0" smtClean="0">
                <a:solidFill>
                  <a:srgbClr val="0070C0"/>
                </a:solidFill>
                <a:latin typeface="方正流行体简体" panose="03000509000000000000" pitchFamily="65" charset="-122"/>
                <a:ea typeface="方正流行体简体" panose="03000509000000000000" pitchFamily="65" charset="-122"/>
                <a:sym typeface="黑体" panose="02010609060101010101" pitchFamily="49" charset="-122"/>
              </a:rPr>
              <a:t>考点二</a:t>
            </a:r>
            <a:endParaRPr lang="zh-CN" altLang="en-US" sz="2800" dirty="0">
              <a:solidFill>
                <a:srgbClr val="0070C0"/>
              </a:solidFill>
              <a:latin typeface="方正流行体简体" panose="03000509000000000000" pitchFamily="65" charset="-122"/>
              <a:ea typeface="方正流行体简体" panose="03000509000000000000" pitchFamily="65" charset="-122"/>
            </a:endParaRPr>
          </a:p>
        </p:txBody>
      </p:sp>
      <p:pic>
        <p:nvPicPr>
          <p:cNvPr id="21505" name="图片24" descr="菁优网：http://www.jyeoo.com"/>
          <p:cNvPicPr>
            <a:picLocks noChangeAspect="1" noChangeArrowheads="1"/>
          </p:cNvPicPr>
          <p:nvPr/>
        </p:nvPicPr>
        <p:blipFill>
          <a:blip r:embed="rId3" cstate="print"/>
          <a:srcRect/>
          <a:stretch>
            <a:fillRect/>
          </a:stretch>
        </p:blipFill>
        <p:spPr bwMode="auto">
          <a:xfrm>
            <a:off x="7427412" y="3429000"/>
            <a:ext cx="3595627" cy="2205318"/>
          </a:xfrm>
          <a:prstGeom prst="rect">
            <a:avLst/>
          </a:prstGeom>
          <a:noFill/>
        </p:spPr>
      </p:pic>
    </p:spTree>
  </p:cSld>
  <p:clrMapOvr>
    <a:masterClrMapping/>
  </p:clrMapOvr>
  <p:transition>
    <p:zoom/>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80919151117"/>
  <p:tag name="MH_LIBRARY" val="GRAPHIC"/>
</p:tagLst>
</file>

<file path=ppt/tags/tag10.xml><?xml version="1.0" encoding="utf-8"?>
<p:tagLst xmlns:a="http://schemas.openxmlformats.org/drawingml/2006/main" xmlns:r="http://schemas.openxmlformats.org/officeDocument/2006/relationships" xmlns:p="http://schemas.openxmlformats.org/presentationml/2006/main">
  <p:tag name="MH" val="20180919151117"/>
  <p:tag name="MH_LIBRARY" val="GRAPHIC"/>
  <p:tag name="MH_ORDER" val="Straight Connector 143"/>
</p:tagLst>
</file>

<file path=ppt/tags/tag11.xml><?xml version="1.0" encoding="utf-8"?>
<p:tagLst xmlns:a="http://schemas.openxmlformats.org/drawingml/2006/main" xmlns:r="http://schemas.openxmlformats.org/officeDocument/2006/relationships" xmlns:p="http://schemas.openxmlformats.org/presentationml/2006/main">
  <p:tag name="MH" val="20180919151117"/>
  <p:tag name="MH_LIBRARY" val="GRAPHIC"/>
  <p:tag name="MH_ORDER" val="Straight Connector 143"/>
</p:tagLst>
</file>

<file path=ppt/tags/tag12.xml><?xml version="1.0" encoding="utf-8"?>
<p:tagLst xmlns:a="http://schemas.openxmlformats.org/drawingml/2006/main" xmlns:r="http://schemas.openxmlformats.org/officeDocument/2006/relationships" xmlns:p="http://schemas.openxmlformats.org/presentationml/2006/main">
  <p:tag name="MH" val="20180919151117"/>
  <p:tag name="MH_LIBRARY" val="GRAPHIC"/>
  <p:tag name="MH_ORDER" val="Straight Connector 143"/>
</p:tagLst>
</file>

<file path=ppt/tags/tag13.xml><?xml version="1.0" encoding="utf-8"?>
<p:tagLst xmlns:a="http://schemas.openxmlformats.org/drawingml/2006/main" xmlns:r="http://schemas.openxmlformats.org/officeDocument/2006/relationships" xmlns:p="http://schemas.openxmlformats.org/presentationml/2006/main">
  <p:tag name="MH" val="20180919151117"/>
  <p:tag name="MH_LIBRARY" val="GRAPHIC"/>
  <p:tag name="MH_ORDER" val="Straight Connector 143"/>
</p:tagLst>
</file>

<file path=ppt/tags/tag14.xml><?xml version="1.0" encoding="utf-8"?>
<p:tagLst xmlns:a="http://schemas.openxmlformats.org/drawingml/2006/main" xmlns:r="http://schemas.openxmlformats.org/officeDocument/2006/relationships" xmlns:p="http://schemas.openxmlformats.org/presentationml/2006/main">
  <p:tag name="MH" val="20180919151117"/>
  <p:tag name="MH_LIBRARY" val="GRAPHIC"/>
  <p:tag name="MH_ORDER" val="Straight Connector 143"/>
</p:tagLst>
</file>

<file path=ppt/tags/tag15.xml><?xml version="1.0" encoding="utf-8"?>
<p:tagLst xmlns:a="http://schemas.openxmlformats.org/drawingml/2006/main" xmlns:r="http://schemas.openxmlformats.org/officeDocument/2006/relationships" xmlns:p="http://schemas.openxmlformats.org/presentationml/2006/main">
  <p:tag name="MH" val="20180919151117"/>
  <p:tag name="MH_LIBRARY" val="GRAPHIC"/>
  <p:tag name="MH_ORDER" val="Straight Connector 143"/>
</p:tagLst>
</file>

<file path=ppt/tags/tag16.xml><?xml version="1.0" encoding="utf-8"?>
<p:tagLst xmlns:a="http://schemas.openxmlformats.org/drawingml/2006/main" xmlns:r="http://schemas.openxmlformats.org/officeDocument/2006/relationships" xmlns:p="http://schemas.openxmlformats.org/presentationml/2006/main">
  <p:tag name="MH" val="20180919151117"/>
  <p:tag name="MH_LIBRARY" val="GRAPHIC"/>
  <p:tag name="MH_ORDER" val="Straight Connector 143"/>
</p:tagLst>
</file>

<file path=ppt/tags/tag17.xml><?xml version="1.0" encoding="utf-8"?>
<p:tagLst xmlns:a="http://schemas.openxmlformats.org/drawingml/2006/main" xmlns:r="http://schemas.openxmlformats.org/officeDocument/2006/relationships" xmlns:p="http://schemas.openxmlformats.org/presentationml/2006/main">
  <p:tag name="MH" val="20180919151117"/>
  <p:tag name="MH_LIBRARY" val="GRAPHIC"/>
  <p:tag name="MH_ORDER" val="Straight Connector 143"/>
</p:tagLst>
</file>

<file path=ppt/tags/tag18.xml><?xml version="1.0" encoding="utf-8"?>
<p:tagLst xmlns:a="http://schemas.openxmlformats.org/drawingml/2006/main" xmlns:r="http://schemas.openxmlformats.org/officeDocument/2006/relationships" xmlns:p="http://schemas.openxmlformats.org/presentationml/2006/main">
  <p:tag name="MH" val="20180919151117"/>
  <p:tag name="MH_LIBRARY" val="GRAPHIC"/>
  <p:tag name="MH_ORDER" val="Straight Connector 143"/>
</p:tagLst>
</file>

<file path=ppt/tags/tag19.xml><?xml version="1.0" encoding="utf-8"?>
<p:tagLst xmlns:a="http://schemas.openxmlformats.org/drawingml/2006/main" xmlns:r="http://schemas.openxmlformats.org/officeDocument/2006/relationships" xmlns:p="http://schemas.openxmlformats.org/presentationml/2006/main">
  <p:tag name="MH" val="20180919151117"/>
  <p:tag name="MH_LIBRARY" val="GRAPHIC"/>
  <p:tag name="MH_ORDER" val="Straight Connector 143"/>
</p:tagLst>
</file>

<file path=ppt/tags/tag2.xml><?xml version="1.0" encoding="utf-8"?>
<p:tagLst xmlns:a="http://schemas.openxmlformats.org/drawingml/2006/main" xmlns:r="http://schemas.openxmlformats.org/officeDocument/2006/relationships" xmlns:p="http://schemas.openxmlformats.org/presentationml/2006/main">
  <p:tag name="MH" val="20180919151117"/>
  <p:tag name="MH_LIBRARY" val="GRAPHIC"/>
  <p:tag name="MH_ORDER" val="Straight Connector 143"/>
</p:tagLst>
</file>

<file path=ppt/tags/tag20.xml><?xml version="1.0" encoding="utf-8"?>
<p:tagLst xmlns:a="http://schemas.openxmlformats.org/drawingml/2006/main" xmlns:r="http://schemas.openxmlformats.org/officeDocument/2006/relationships" xmlns:p="http://schemas.openxmlformats.org/presentationml/2006/main">
  <p:tag name="MH" val="20180919151117"/>
  <p:tag name="MH_LIBRARY" val="GRAPHIC"/>
  <p:tag name="MH_ORDER" val="Straight Connector 143"/>
</p:tagLst>
</file>

<file path=ppt/tags/tag21.xml><?xml version="1.0" encoding="utf-8"?>
<p:tagLst xmlns:a="http://schemas.openxmlformats.org/drawingml/2006/main" xmlns:r="http://schemas.openxmlformats.org/officeDocument/2006/relationships" xmlns:p="http://schemas.openxmlformats.org/presentationml/2006/main">
  <p:tag name="MH" val="20180919151117"/>
  <p:tag name="MH_LIBRARY" val="GRAPHIC"/>
  <p:tag name="MH_ORDER" val="Straight Connector 143"/>
</p:tagLst>
</file>

<file path=ppt/tags/tag3.xml><?xml version="1.0" encoding="utf-8"?>
<p:tagLst xmlns:a="http://schemas.openxmlformats.org/drawingml/2006/main" xmlns:r="http://schemas.openxmlformats.org/officeDocument/2006/relationships" xmlns:p="http://schemas.openxmlformats.org/presentationml/2006/main">
  <p:tag name="MH" val="20180919151117"/>
  <p:tag name="MH_LIBRARY" val="GRAPHIC"/>
  <p:tag name="MH_ORDER" val="Straight Connector 143"/>
</p:tagLst>
</file>

<file path=ppt/tags/tag4.xml><?xml version="1.0" encoding="utf-8"?>
<p:tagLst xmlns:a="http://schemas.openxmlformats.org/drawingml/2006/main" xmlns:r="http://schemas.openxmlformats.org/officeDocument/2006/relationships" xmlns:p="http://schemas.openxmlformats.org/presentationml/2006/main">
  <p:tag name="MH" val="20180919151117"/>
  <p:tag name="MH_LIBRARY" val="GRAPHIC"/>
  <p:tag name="MH_ORDER" val="Straight Connector 143"/>
</p:tagLst>
</file>

<file path=ppt/tags/tag5.xml><?xml version="1.0" encoding="utf-8"?>
<p:tagLst xmlns:a="http://schemas.openxmlformats.org/drawingml/2006/main" xmlns:r="http://schemas.openxmlformats.org/officeDocument/2006/relationships" xmlns:p="http://schemas.openxmlformats.org/presentationml/2006/main">
  <p:tag name="MH" val="20180919151117"/>
  <p:tag name="MH_LIBRARY" val="GRAPHIC"/>
  <p:tag name="MH_ORDER" val="Straight Connector 143"/>
</p:tagLst>
</file>

<file path=ppt/tags/tag6.xml><?xml version="1.0" encoding="utf-8"?>
<p:tagLst xmlns:a="http://schemas.openxmlformats.org/drawingml/2006/main" xmlns:r="http://schemas.openxmlformats.org/officeDocument/2006/relationships" xmlns:p="http://schemas.openxmlformats.org/presentationml/2006/main">
  <p:tag name="MH" val="20180919151117"/>
  <p:tag name="MH_LIBRARY" val="GRAPHIC"/>
  <p:tag name="MH_ORDER" val="Straight Connector 143"/>
</p:tagLst>
</file>

<file path=ppt/tags/tag7.xml><?xml version="1.0" encoding="utf-8"?>
<p:tagLst xmlns:a="http://schemas.openxmlformats.org/drawingml/2006/main" xmlns:r="http://schemas.openxmlformats.org/officeDocument/2006/relationships" xmlns:p="http://schemas.openxmlformats.org/presentationml/2006/main">
  <p:tag name="MH" val="20180919151117"/>
  <p:tag name="MH_LIBRARY" val="GRAPHIC"/>
  <p:tag name="MH_ORDER" val="Straight Connector 143"/>
</p:tagLst>
</file>

<file path=ppt/tags/tag8.xml><?xml version="1.0" encoding="utf-8"?>
<p:tagLst xmlns:a="http://schemas.openxmlformats.org/drawingml/2006/main" xmlns:r="http://schemas.openxmlformats.org/officeDocument/2006/relationships" xmlns:p="http://schemas.openxmlformats.org/presentationml/2006/main">
  <p:tag name="MH" val="20180919151117"/>
  <p:tag name="MH_LIBRARY" val="GRAPHIC"/>
  <p:tag name="MH_ORDER" val="Straight Connector 143"/>
</p:tagLst>
</file>

<file path=ppt/tags/tag9.xml><?xml version="1.0" encoding="utf-8"?>
<p:tagLst xmlns:a="http://schemas.openxmlformats.org/drawingml/2006/main" xmlns:r="http://schemas.openxmlformats.org/officeDocument/2006/relationships" xmlns:p="http://schemas.openxmlformats.org/presentationml/2006/main">
  <p:tag name="MH" val="20180919151117"/>
  <p:tag name="MH_LIBRARY" val="GRAPHIC"/>
  <p:tag name="MH_ORDER" val="Straight Connector 143"/>
</p:tagLst>
</file>

<file path=ppt/theme/theme1.xml><?xml version="1.0" encoding="utf-8"?>
<a:theme xmlns:a="http://schemas.openxmlformats.org/drawingml/2006/main" name="主题1">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CAEA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主题1</Template>
  <TotalTime>1650</TotalTime>
  <Pages>0</Pages>
  <Words>3120</Words>
  <Characters>0</Characters>
  <Application>Microsoft Office PowerPoint</Application>
  <DocSecurity>0</DocSecurity>
  <PresentationFormat>自定义</PresentationFormat>
  <Lines>0</Lines>
  <Paragraphs>277</Paragraphs>
  <Slides>26</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26</vt:i4>
      </vt:variant>
    </vt:vector>
  </HeadingPairs>
  <TitlesOfParts>
    <vt:vector size="28" baseType="lpstr">
      <vt:lpstr>主题1</vt:lpstr>
      <vt:lpstr>Equation</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vector>
  </TitlesOfParts>
  <LinksUpToDate>false</LinksUpToDate>
  <CharactersWithSpaces>0</CharactersWithSpaces>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2015-07-09T00:50:00Z</dcterms:created>
  <dcterms:modified xsi:type="dcterms:W3CDTF">2019-02-14T07:15:24Z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2052-10.1.0.5975</vt:lpwstr>
  </property>
</Properties>
</file>