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90909" autoAdjust="0"/>
  </p:normalViewPr>
  <p:slideViewPr>
    <p:cSldViewPr snapToGrid="0" showGuides="1">
      <p:cViewPr>
        <p:scale>
          <a:sx n="66" d="100"/>
          <a:sy n="66" d="100"/>
        </p:scale>
        <p:origin x="-1248" y="-41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700192"/>
            <a:ext cx="7802562" cy="1106457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机械运动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>
            <a:spLocks noChangeArrowheads="1"/>
          </p:cNvSpPr>
          <p:nvPr/>
        </p:nvSpPr>
        <p:spPr bwMode="auto">
          <a:xfrm>
            <a:off x="1970757" y="4005974"/>
            <a:ext cx="8712200" cy="13388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ea typeface="微软雅黑" panose="020B0503020204020204" pitchFamily="34" charset="-122"/>
              </a:rPr>
              <a:t>参照物</a:t>
            </a:r>
            <a:r>
              <a:rPr lang="zh-CN" altLang="en-US" b="1" dirty="0">
                <a:ea typeface="微软雅黑" panose="020B0503020204020204" pitchFamily="34" charset="-122"/>
              </a:rPr>
              <a:t>的判断方法：①要明确研究对象；②明确物体的运动情况；③如果研究对象是运动的，哪个物体相对它的位置发生了改变，哪个物体就是参照物；如果研究对象是静止的，哪个物体相对它的位置没有改变，哪个物体就是参照物</a:t>
            </a:r>
            <a:r>
              <a:rPr lang="zh-CN" altLang="en-US" b="1" dirty="0" smtClean="0"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7214" y="1066800"/>
            <a:ext cx="6195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根据物体的运动情况选择参照物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744664" y="1445886"/>
            <a:ext cx="86820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汽车站并排停放着两辆大客车，甲车突然相对地面向后行驶，乙车仍相对地面静止，这时乙车上坐在座椅上的乘客却觉得乙车在向前行驶，则该乘客选择的参照物可能是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．乙车　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．甲车　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．房屋　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．树木</a:t>
            </a:r>
          </a:p>
        </p:txBody>
      </p:sp>
      <p:sp>
        <p:nvSpPr>
          <p:cNvPr id="19" name="矩形 18"/>
          <p:cNvSpPr/>
          <p:nvPr/>
        </p:nvSpPr>
        <p:spPr>
          <a:xfrm>
            <a:off x="1836183" y="3446463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3964" y="2501447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运动的描述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85900" y="1603701"/>
            <a:ext cx="844073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速度：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速度是表示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的物理量。速度等于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速度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的计算公式：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。速度的单位：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</a:t>
            </a: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1m/s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＝ 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km/h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4278275" y="1659263"/>
            <a:ext cx="1919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物体运动快慢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8178761" y="1649738"/>
            <a:ext cx="1919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路程除以时间</a:t>
            </a:r>
          </a:p>
        </p:txBody>
      </p:sp>
      <p:graphicFrame>
        <p:nvGraphicFramePr>
          <p:cNvPr id="24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9615191"/>
              </p:ext>
            </p:extLst>
          </p:nvPr>
        </p:nvGraphicFramePr>
        <p:xfrm>
          <a:off x="4425912" y="1945014"/>
          <a:ext cx="612775" cy="677863"/>
        </p:xfrm>
        <a:graphic>
          <a:graphicData uri="http://schemas.openxmlformats.org/presentationml/2006/ole">
            <p:oleObj spid="_x0000_s3074" name="Equation" r:id="rId4" imgW="368140" imgH="406224" progId="">
              <p:embed/>
            </p:oleObj>
          </a:graphicData>
        </a:graphic>
      </p:graphicFrame>
      <p:graphicFrame>
        <p:nvGraphicFramePr>
          <p:cNvPr id="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3071301"/>
              </p:ext>
            </p:extLst>
          </p:nvPr>
        </p:nvGraphicFramePr>
        <p:xfrm>
          <a:off x="7157999" y="2251402"/>
          <a:ext cx="582612" cy="314325"/>
        </p:xfrm>
        <a:graphic>
          <a:graphicData uri="http://schemas.openxmlformats.org/presentationml/2006/ole">
            <p:oleObj spid="_x0000_s3075" name="Equation" r:id="rId5" imgW="329914" imgH="177646" progId="">
              <p:embed/>
            </p:oleObj>
          </a:graphicData>
        </a:graphic>
      </p:graphicFrame>
      <p:graphicFrame>
        <p:nvGraphicFramePr>
          <p:cNvPr id="2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5536613"/>
              </p:ext>
            </p:extLst>
          </p:nvPr>
        </p:nvGraphicFramePr>
        <p:xfrm>
          <a:off x="8396249" y="2260927"/>
          <a:ext cx="785812" cy="314325"/>
        </p:xfrm>
        <a:graphic>
          <a:graphicData uri="http://schemas.openxmlformats.org/presentationml/2006/ole">
            <p:oleObj spid="_x0000_s3076" name="Equation" r:id="rId6" imgW="444114" imgH="177646" progId="">
              <p:embed/>
            </p:oleObj>
          </a:graphicData>
        </a:graphic>
      </p:graphicFrame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3169720" y="2861001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3.6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4425912" y="3393016"/>
            <a:ext cx="4068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物体沿着直线且速度不变的运动</a:t>
            </a: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4116349" y="4773356"/>
            <a:ext cx="1231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约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1.1m/s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4059200" y="5208676"/>
            <a:ext cx="1058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约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5m/s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文本框 7"/>
          <p:cNvSpPr txBox="1">
            <a:spLocks noChangeArrowheads="1"/>
          </p:cNvSpPr>
          <p:nvPr/>
        </p:nvSpPr>
        <p:spPr bwMode="auto">
          <a:xfrm>
            <a:off x="7294525" y="5205501"/>
            <a:ext cx="1522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3×10</a:t>
            </a:r>
            <a:r>
              <a:rPr lang="en-US" altLang="zh-CN" sz="1600" b="1" baseline="300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8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m/s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速度及其计算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2761" y="336642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匀速直线运动：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_______________________________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变速直线运动：物体沿着直线且速度发生改变的运动。</a:t>
            </a:r>
          </a:p>
        </p:txBody>
      </p:sp>
      <p:sp>
        <p:nvSpPr>
          <p:cNvPr id="4" name="矩形 3"/>
          <p:cNvSpPr/>
          <p:nvPr/>
        </p:nvSpPr>
        <p:spPr>
          <a:xfrm>
            <a:off x="1893054" y="4360293"/>
            <a:ext cx="796474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速度的常见值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</a:t>
            </a:r>
            <a:endParaRPr lang="en-US" altLang="zh-CN" b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</a:t>
            </a:r>
            <a:r>
              <a:rPr lang="en-US" altLang="zh-CN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人步行的速度：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(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自行车的速度：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真空中的光速：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/>
      <p:bldP spid="31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1885951" y="1261584"/>
            <a:ext cx="8645525" cy="499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平均速度的测量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</a:t>
            </a:r>
          </a:p>
        </p:txBody>
      </p:sp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4098" name="Equation" r:id="rId4" imgW="435285" imgH="677109" progId="">
              <p:embed/>
            </p:oleObj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610225" y="5441950"/>
            <a:ext cx="744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微软雅黑" panose="020B0503020204020204" pitchFamily="34" charset="-122"/>
              </a:rPr>
              <a:t>变速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49725" y="591978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微软雅黑" panose="020B0503020204020204" pitchFamily="34" charset="-122"/>
              </a:rPr>
              <a:t>大于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395539" y="1989138"/>
          <a:ext cx="7077075" cy="4373562"/>
        </p:xfrm>
        <a:graphic>
          <a:graphicData uri="http://schemas.openxmlformats.org/drawingml/2006/table">
            <a:tbl>
              <a:tblPr/>
              <a:tblGrid>
                <a:gridCol w="1268631"/>
                <a:gridCol w="5808444"/>
              </a:tblGrid>
              <a:tr h="44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实验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测量物体运动的平均速度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目的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练习用刻度尺和停表测量变速运动的平均速度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原理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____________</a:t>
                      </a:r>
                      <a:endParaRPr lang="zh-CN" sz="2000" kern="100" dirty="0"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器材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斜面、小车、刻度尺、停表、小木块、金属片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 smtClean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装置设计</a:t>
                      </a:r>
                      <a:endParaRPr lang="zh-CN" sz="2000" b="0" kern="100" dirty="0"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0" kern="100" dirty="0" smtClean="0"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实验结论</a:t>
                      </a:r>
                      <a:endParaRPr lang="zh-CN" sz="2000" b="0" kern="100" dirty="0"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小车在斜面上做</a:t>
                      </a:r>
                      <a:r>
                        <a:rPr lang="en-US" sz="2000" kern="1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________</a:t>
                      </a: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运动，通过全程的</a:t>
                      </a:r>
                      <a:r>
                        <a:rPr lang="zh-CN" sz="2000" kern="100" dirty="0" smtClean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平均速度</a:t>
                      </a: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________</a:t>
                      </a:r>
                      <a:r>
                        <a:rPr lang="zh-CN" sz="2000" kern="100" dirty="0"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通过上半段路程的平均速度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27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825" y="4435475"/>
            <a:ext cx="365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69" name="Object 21"/>
          <p:cNvGraphicFramePr>
            <a:graphicFrameLocks noChangeAspect="1"/>
          </p:cNvGraphicFramePr>
          <p:nvPr/>
        </p:nvGraphicFramePr>
        <p:xfrm>
          <a:off x="6143626" y="2787651"/>
          <a:ext cx="612775" cy="677863"/>
        </p:xfrm>
        <a:graphic>
          <a:graphicData uri="http://schemas.openxmlformats.org/presentationml/2006/ole">
            <p:oleObj spid="_x0000_s4099" name="Equation" r:id="rId6" imgW="368140" imgH="406224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速度及其计算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90726" y="1676864"/>
            <a:ext cx="8285163" cy="96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5】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一辆长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10m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的大货车，以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36km/h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的速度驶进一个隧道，从车头进入隧道到车尾离开隧道所用的时间为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20s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，则隧道长为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_______m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24158" y="2180993"/>
            <a:ext cx="733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190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680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速度的计算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速度及其计算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90726" y="1638301"/>
            <a:ext cx="828516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6】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在测平均速度的实验中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如图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，斜面应选择较小坡度，这样设计是为了实验中便于测量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。若秒表每格为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1s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，则该实验中，小车通过全程的平均速度是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。实验中，小车通过上半程的平均速度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 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填“大于”“小于”或“等于”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小车通过下半程的平均速度。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1438" y="2157413"/>
            <a:ext cx="7731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时间</a:t>
            </a: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4299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平均速度的测量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744914"/>
            <a:ext cx="32956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962526" y="2640014"/>
            <a:ext cx="1012825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0.2m/s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49513" y="3082925"/>
            <a:ext cx="7747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小于</a:t>
            </a: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速度及其计算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Box 5"/>
          <p:cNvSpPr>
            <a:spLocks noChangeArrowheads="1"/>
          </p:cNvSpPr>
          <p:nvPr/>
        </p:nvSpPr>
        <p:spPr bwMode="auto">
          <a:xfrm>
            <a:off x="1611766" y="1270793"/>
            <a:ext cx="6550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66700"/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813378" y="1821317"/>
            <a:ext cx="88328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图所示，两木块自左向右运动，现用高速摄影机在同一底片上多次曝光，记录下木块每次曝光时的位置。已知连续两次曝光的时间间隔是相等的。两木块运动情况在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0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­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图像中描述正确的是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09377" y="2838872"/>
            <a:ext cx="5715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0241" y="3515180"/>
            <a:ext cx="50863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>
            <a:spLocks noChangeArrowheads="1"/>
          </p:cNvSpPr>
          <p:nvPr/>
        </p:nvSpPr>
        <p:spPr bwMode="auto">
          <a:xfrm>
            <a:off x="1735139" y="1893689"/>
            <a:ext cx="8323261" cy="397031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 marL="252000" indent="457200" algn="just" eaLnBrk="0" hangingPunct="0">
              <a:lnSpc>
                <a:spcPct val="200000"/>
              </a:lnSpc>
              <a:defRPr/>
            </a:pP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利用数学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图像法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描述物体运动一般有两种情况：在</a:t>
            </a:r>
            <a:r>
              <a:rPr lang="en-US" altLang="zh-CN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s­t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图像中，如果图像是一条倾斜的直线，则说明物体做匀速直线运动，且直线的倾斜程度反映的是速度的大小，倾斜程度越大，表示速度越大。如果图像是一条平行于时间轴的直线，则说明物体处于静止状态。在</a:t>
            </a:r>
            <a:r>
              <a:rPr lang="en-US" altLang="zh-CN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v­t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中，如果图像是一条平行于时间轴的直线，则说明物体做匀速直线运动，如果图像是一条倾斜直线，则说明物体做变速直线运动。上面的木块速度越来越大，下面的木块做匀速直线运动，在某一瞬间上下两木块的速度相同，故</a:t>
            </a:r>
            <a:r>
              <a:rPr lang="en-US" altLang="zh-CN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项正确。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502416" y="1274322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4541" y="2616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6" name="矩形 5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1441927" y="1490038"/>
            <a:ext cx="9552643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图，图甲是小车甲运动的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0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­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图像，图乙是小车乙运动的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0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­</a:t>
            </a:r>
            <a:r>
              <a:rPr lang="en-US" altLang="zh-CN" sz="2000" i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图像，由图像可知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　　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 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 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A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．甲、乙都由静止开始运动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B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．甲、乙都以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2m/s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匀速运动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C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．甲、乙两车经过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5s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一定相遇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D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．甲车速度越来越大，乙车速度不变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138939" y="1639973"/>
            <a:ext cx="325437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23558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4941" y="2254541"/>
            <a:ext cx="30480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541" y="2616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8" name="矩形 7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41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1204" y="2444560"/>
            <a:ext cx="1690367" cy="185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064588" y="1668438"/>
            <a:ext cx="79829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如图所示是某物体做直线运动时的路程随时间变化的图象，由图象判断下列说法错误的是（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5s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时，物体通过的路程为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2.5m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20s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时间内，物体的平均速度为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0.2m/s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20s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内都做匀速直线运动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5s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时间内的速度比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20s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内的速度大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1355" y="2182951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800" b="1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04541" y="2616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9" name="矩形 8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451429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98602" y="3624701"/>
            <a:ext cx="96406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000" spc="2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使用前观察刻度尺的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____________________________________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使用时刻度尺的刻度线要紧靠被测物体，刻度尺和被测物体的长度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读数时视线要与尺面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</a:p>
          <a:p>
            <a:pPr marL="252000" indent="-457200"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(4)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记录数据由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和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组成，且数据要估读到分度值的下一位。</a:t>
            </a:r>
          </a:p>
        </p:txBody>
      </p:sp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50" name="Text Box 6"/>
          <p:cNvSpPr>
            <a:spLocks noChangeArrowheads="1"/>
          </p:cNvSpPr>
          <p:nvPr/>
        </p:nvSpPr>
        <p:spPr bwMode="auto">
          <a:xfrm>
            <a:off x="1533525" y="1273539"/>
            <a:ext cx="10364561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52000" indent="-457200">
              <a:lnSpc>
                <a:spcPct val="200000"/>
              </a:lnSpc>
              <a:defRPr/>
            </a:pP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．长度的单位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：长度的基本单位是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，符号是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20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长度的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常用单位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还有千米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(km)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、分米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(dm)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、厘米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(cm)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、毫米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(mm)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、微米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sz="20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μm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、纳米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(nm)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．长度的测量工具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2" name="文本框 151"/>
          <p:cNvSpPr txBox="1">
            <a:spLocks noChangeArrowheads="1"/>
          </p:cNvSpPr>
          <p:nvPr/>
        </p:nvSpPr>
        <p:spPr bwMode="auto">
          <a:xfrm>
            <a:off x="4122526" y="2642121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刻度尺</a:t>
            </a:r>
          </a:p>
        </p:txBody>
      </p:sp>
      <p:sp>
        <p:nvSpPr>
          <p:cNvPr id="154" name="文本框 7"/>
          <p:cNvSpPr txBox="1">
            <a:spLocks noChangeArrowheads="1"/>
          </p:cNvSpPr>
          <p:nvPr/>
        </p:nvSpPr>
        <p:spPr bwMode="auto">
          <a:xfrm>
            <a:off x="7285372" y="1453788"/>
            <a:ext cx="525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5" name="文本框 7"/>
          <p:cNvSpPr txBox="1">
            <a:spLocks noChangeArrowheads="1"/>
          </p:cNvSpPr>
          <p:nvPr/>
        </p:nvSpPr>
        <p:spPr bwMode="auto">
          <a:xfrm>
            <a:off x="5607385" y="1428388"/>
            <a:ext cx="434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米</a:t>
            </a:r>
          </a:p>
        </p:txBody>
      </p:sp>
      <p:sp>
        <p:nvSpPr>
          <p:cNvPr id="156" name="文本框 7"/>
          <p:cNvSpPr txBox="1">
            <a:spLocks noChangeArrowheads="1"/>
          </p:cNvSpPr>
          <p:nvPr/>
        </p:nvSpPr>
        <p:spPr bwMode="auto">
          <a:xfrm>
            <a:off x="5094163" y="3808308"/>
            <a:ext cx="4551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spc="200" dirty="0">
                <a:solidFill>
                  <a:srgbClr val="FF0000"/>
                </a:solidFill>
                <a:ea typeface="微软雅黑" panose="020B0503020204020204" pitchFamily="34" charset="-122"/>
              </a:rPr>
              <a:t>量程、分度值和零刻度线是否磨损</a:t>
            </a:r>
          </a:p>
        </p:txBody>
      </p:sp>
      <p:sp>
        <p:nvSpPr>
          <p:cNvPr id="157" name="文本框 7"/>
          <p:cNvSpPr txBox="1">
            <a:spLocks noChangeArrowheads="1"/>
          </p:cNvSpPr>
          <p:nvPr/>
        </p:nvSpPr>
        <p:spPr bwMode="auto">
          <a:xfrm>
            <a:off x="9746332" y="4419157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平行</a:t>
            </a:r>
          </a:p>
        </p:txBody>
      </p:sp>
      <p:sp>
        <p:nvSpPr>
          <p:cNvPr id="158" name="文本框 7"/>
          <p:cNvSpPr txBox="1">
            <a:spLocks noChangeArrowheads="1"/>
          </p:cNvSpPr>
          <p:nvPr/>
        </p:nvSpPr>
        <p:spPr bwMode="auto">
          <a:xfrm>
            <a:off x="4740555" y="500416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垂直</a:t>
            </a:r>
          </a:p>
        </p:txBody>
      </p:sp>
      <p:sp>
        <p:nvSpPr>
          <p:cNvPr id="159" name="文本框 7"/>
          <p:cNvSpPr txBox="1">
            <a:spLocks noChangeArrowheads="1"/>
          </p:cNvSpPr>
          <p:nvPr/>
        </p:nvSpPr>
        <p:spPr bwMode="auto">
          <a:xfrm>
            <a:off x="3778919" y="5611592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160" name="文本框 7"/>
          <p:cNvSpPr txBox="1">
            <a:spLocks noChangeArrowheads="1"/>
          </p:cNvSpPr>
          <p:nvPr/>
        </p:nvSpPr>
        <p:spPr bwMode="auto">
          <a:xfrm>
            <a:off x="4704432" y="5616355"/>
            <a:ext cx="779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单位</a:t>
            </a:r>
          </a:p>
        </p:txBody>
      </p:sp>
      <p:sp>
        <p:nvSpPr>
          <p:cNvPr id="9" name="矩形 8"/>
          <p:cNvSpPr/>
          <p:nvPr/>
        </p:nvSpPr>
        <p:spPr>
          <a:xfrm>
            <a:off x="1473366" y="3179835"/>
            <a:ext cx="3211135" cy="499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刻度尺的使用方法是：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561882" y="1275393"/>
            <a:ext cx="86852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457200"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时间：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时间的国际制单位是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，常用单位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是</a:t>
            </a: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。测量工具是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。如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图</a:t>
            </a: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所示是常见的计时工具，其中甲表是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-360000">
              <a:lnSpc>
                <a:spcPct val="20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乙表是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。若在体育课上要测量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400m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跑的时间，应使用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表；若 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-360000">
              <a:lnSpc>
                <a:spcPct val="20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要测量 一场电影的放映时间，应使用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表。</a:t>
            </a: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310702"/>
              </p:ext>
            </p:extLst>
          </p:nvPr>
        </p:nvGraphicFramePr>
        <p:xfrm>
          <a:off x="5288537" y="2667668"/>
          <a:ext cx="914400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5146163" y="1503811"/>
            <a:ext cx="471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7424517" y="1413615"/>
            <a:ext cx="1136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时和分</a:t>
            </a:r>
          </a:p>
        </p:txBody>
      </p:sp>
      <p:pic>
        <p:nvPicPr>
          <p:cNvPr id="1031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525" y="4086226"/>
            <a:ext cx="4031749" cy="218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8715950" y="2712118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甲</a:t>
            </a: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8561167" y="2010708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停表</a:t>
            </a: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2669162" y="2704181"/>
            <a:ext cx="801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时钟</a:t>
            </a: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1966401" y="2088121"/>
            <a:ext cx="160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停表或钟表</a:t>
            </a: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6044981" y="3351991"/>
            <a:ext cx="481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乙</a:t>
            </a: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0" grpId="0"/>
      <p:bldP spid="21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0687" y="241000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457200">
              <a:lnSpc>
                <a:spcPct val="200000"/>
              </a:lnSpc>
              <a:defRPr/>
            </a:pPr>
            <a:r>
              <a:rPr lang="en-US" altLang="zh-CN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1)___________________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-457200">
              <a:lnSpc>
                <a:spcPct val="20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(2)____________________________________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-457200">
              <a:lnSpc>
                <a:spcPct val="20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(3)_________________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533229" y="1277252"/>
            <a:ext cx="86852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．误差：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与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之间的差异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2829422" y="1286450"/>
            <a:ext cx="1104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测量值</a:t>
            </a: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4237534" y="1308675"/>
            <a:ext cx="1104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真实值</a:t>
            </a: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2863672" y="2506829"/>
            <a:ext cx="2359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多次测量求平均值</a:t>
            </a: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2863672" y="3044836"/>
            <a:ext cx="42968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根据测量要求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选用精密的测量工具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2863672" y="3622624"/>
            <a:ext cx="191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改进测量方法</a:t>
            </a:r>
          </a:p>
        </p:txBody>
      </p:sp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0620" y="4188397"/>
            <a:ext cx="87393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①</a:t>
            </a:r>
            <a:r>
              <a:rPr lang="zh-CN" altLang="en-US" sz="2000" spc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误差不是错误，错误可以避免，误差不可以避免，只可以减小； </a:t>
            </a:r>
            <a:endParaRPr lang="en-US" altLang="zh-CN" sz="2000" spc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indent="-457200">
              <a:lnSpc>
                <a:spcPct val="150000"/>
              </a:lnSpc>
              <a:defRPr/>
            </a:pPr>
            <a:r>
              <a:rPr lang="en-US" altLang="zh-CN" sz="2000" spc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②多次测量求平均值可以减小误差；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③平均值的有效数字与测量值的有效数字应相同。</a:t>
            </a:r>
          </a:p>
        </p:txBody>
      </p:sp>
      <p:sp>
        <p:nvSpPr>
          <p:cNvPr id="5" name="矩形 4"/>
          <p:cNvSpPr/>
          <p:nvPr/>
        </p:nvSpPr>
        <p:spPr>
          <a:xfrm>
            <a:off x="1920620" y="1978274"/>
            <a:ext cx="2236510" cy="499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减小误差的方法：</a:t>
            </a:r>
            <a:endParaRPr lang="en-US" altLang="zh-CN" sz="20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478674" y="1194305"/>
            <a:ext cx="95903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．长度的特殊测量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(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1)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累积法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：测出多个相同微小量的总长度，除以个数即可。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(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2)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化曲为直法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：用无伸缩的棉线与曲线完全重合，作好两端标记，然后将棉线拉直，用刻度尺量出棉线上两个标记间的长度即为曲线长度。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(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3)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平移法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：借助于一些简单的辅助器材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如三角板、直尺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把不可直接测量的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长度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“平移”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到刻度尺上，从而可直接测出该长度，这种方法叫“平移”法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aphicFrame>
        <p:nvGraphicFramePr>
          <p:cNvPr id="205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736019"/>
              </p:ext>
            </p:extLst>
          </p:nvPr>
        </p:nvGraphicFramePr>
        <p:xfrm>
          <a:off x="5613400" y="2595476"/>
          <a:ext cx="914400" cy="198438"/>
        </p:xfrm>
        <a:graphic>
          <a:graphicData uri="http://schemas.openxmlformats.org/presentationml/2006/ole">
            <p:oleObj spid="_x0000_s2050" name="Equation" r:id="rId4" imgW="435285" imgH="677109" progId="">
              <p:embed/>
            </p:oleObj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6312" y="4630693"/>
            <a:ext cx="3807327" cy="205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03762" y="4056627"/>
            <a:ext cx="65124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采用平移法来测量，如测量小球直径和圆锥体的高，如图所示。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527830"/>
            <a:ext cx="82851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】(2018</a:t>
            </a:r>
            <a:r>
              <a:rPr lang="zh-CN" altLang="zh-CN" sz="2000" dirty="0" smtClean="0"/>
              <a:t>襄阳中考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zh-CN" sz="2000" dirty="0" smtClean="0"/>
              <a:t>下列</a:t>
            </a:r>
            <a:r>
              <a:rPr lang="zh-CN" altLang="zh-CN" sz="2000" dirty="0"/>
              <a:t>是初中生熟悉的事物，你认为哪项数据估测是合理的（</a:t>
            </a:r>
            <a:r>
              <a:rPr lang="en-US" altLang="zh-CN" sz="2000" dirty="0"/>
              <a:t>  </a:t>
            </a:r>
            <a:r>
              <a:rPr lang="zh-CN" altLang="zh-CN" sz="2000" dirty="0"/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A. </a:t>
            </a:r>
            <a:r>
              <a:rPr lang="zh-CN" altLang="zh-CN" sz="2000" dirty="0" smtClean="0"/>
              <a:t>鞋</a:t>
            </a:r>
            <a:r>
              <a:rPr lang="zh-CN" altLang="zh-CN" sz="2000" dirty="0"/>
              <a:t>长约</a:t>
            </a:r>
            <a:r>
              <a:rPr lang="en-US" altLang="zh-CN" sz="2000" dirty="0"/>
              <a:t>0.7m   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B</a:t>
            </a:r>
            <a:r>
              <a:rPr lang="en-US" altLang="zh-CN" sz="2000" dirty="0"/>
              <a:t>. </a:t>
            </a:r>
            <a:r>
              <a:rPr lang="zh-CN" altLang="zh-CN" sz="2000" dirty="0"/>
              <a:t>体重约</a:t>
            </a:r>
            <a:r>
              <a:rPr lang="en-US" altLang="zh-CN" sz="2000" dirty="0"/>
              <a:t>500N  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C</a:t>
            </a:r>
            <a:r>
              <a:rPr lang="en-US" altLang="zh-CN" sz="2000" dirty="0"/>
              <a:t>. </a:t>
            </a:r>
            <a:r>
              <a:rPr lang="zh-CN" altLang="zh-CN" sz="2000" dirty="0"/>
              <a:t>跳远约</a:t>
            </a:r>
            <a:r>
              <a:rPr lang="en-US" altLang="zh-CN" sz="2000" dirty="0"/>
              <a:t>10m   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D</a:t>
            </a:r>
            <a:r>
              <a:rPr lang="en-US" altLang="zh-CN" sz="2000" dirty="0"/>
              <a:t>. </a:t>
            </a:r>
            <a:r>
              <a:rPr lang="zh-CN" altLang="zh-CN" sz="2000" dirty="0"/>
              <a:t>物理课本质量约</a:t>
            </a:r>
            <a:r>
              <a:rPr lang="en-US" altLang="zh-CN" sz="2000" dirty="0"/>
              <a:t>2kg</a:t>
            </a:r>
            <a:endParaRPr lang="zh-CN" altLang="zh-CN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2889584" y="2083163"/>
            <a:ext cx="4095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rgbClr val="FF0000"/>
                </a:solidFill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2598" y="4639665"/>
            <a:ext cx="7392664" cy="1421764"/>
            <a:chOff x="2280724" y="4567475"/>
            <a:chExt cx="7392664" cy="1421764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923330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不同</a:t>
              </a:r>
              <a:r>
                <a:rPr lang="zh-CN" altLang="en-US" b="1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物理量的估算，有的需要凭借生活经验，有的需要简单的计算，有的要进行单位的换算，最后判断最符合实际的是哪一个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。</a:t>
              </a:r>
              <a:endParaRPr lang="zh-CN" altLang="en-US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499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608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长度、时间的估测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90726" y="1465726"/>
            <a:ext cx="8285163" cy="961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2】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如图所示，用两种不同规格的刻度尺测量同一支铅笔的长度，图甲中铅笔的长度是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______cm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，图乙中铅笔的长度是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______cm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1348" y="2006939"/>
            <a:ext cx="7731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4.7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95714" y="3929063"/>
            <a:ext cx="8963956" cy="2204834"/>
            <a:chOff x="1895714" y="3929063"/>
            <a:chExt cx="8963956" cy="2204834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77633" y="4428687"/>
              <a:ext cx="8682037" cy="170521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b="1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刻度尺使用时要认清量程、分度值及零刻度线的位置，读数时，注意要有估计值，即数据要估读到分度值的下一位。在测量过程中，忘记估读或只看一端就读数是常见错误。在测量同一物体的长度时，由于测量工具和人的估读的不同，最后一位估读数字在一定范围内允许存在差异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895714" y="3929063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易错点拨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3680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长度的测量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2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5663" y="2657476"/>
            <a:ext cx="523875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792130" y="1952954"/>
            <a:ext cx="6905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4.70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长度、时间及其测量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1869" y="2612312"/>
            <a:ext cx="9287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参照物：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在研究运动和静止的相对性时，被选作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  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运动：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相对于参照物位置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；静止：相对于参照物位置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9223" name="Text Box 6"/>
          <p:cNvSpPr>
            <a:spLocks noChangeArrowheads="1"/>
          </p:cNvSpPr>
          <p:nvPr/>
        </p:nvSpPr>
        <p:spPr bwMode="auto">
          <a:xfrm>
            <a:off x="1509170" y="1281327"/>
            <a:ext cx="97610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机械运动：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物理学中把物体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叫做机械运动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5146134" y="1330539"/>
            <a:ext cx="1579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位置的变化</a:t>
            </a: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7541580" y="2673927"/>
            <a:ext cx="1598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标准的物体</a:t>
            </a:r>
          </a:p>
        </p:txBody>
      </p:sp>
      <p:sp>
        <p:nvSpPr>
          <p:cNvPr id="44" name="文本框 7"/>
          <p:cNvSpPr txBox="1">
            <a:spLocks noChangeArrowheads="1"/>
          </p:cNvSpPr>
          <p:nvPr/>
        </p:nvSpPr>
        <p:spPr bwMode="auto">
          <a:xfrm>
            <a:off x="4892294" y="3130376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变化</a:t>
            </a: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8760780" y="3135592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不变</a:t>
            </a: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运动的描述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3987" y="3701000"/>
            <a:ext cx="94719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endParaRPr lang="en-US" altLang="zh-CN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参照物选定后我们就假定该物体是静止的；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参照物的选取是任意的，但不能将研究的物体作为参照物；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为了研究问题方便，物理学中一般选择地面或相对地面静止不动的物体作为参照物。</a:t>
            </a:r>
          </a:p>
        </p:txBody>
      </p:sp>
      <p:sp>
        <p:nvSpPr>
          <p:cNvPr id="4" name="矩形 3"/>
          <p:cNvSpPr/>
          <p:nvPr/>
        </p:nvSpPr>
        <p:spPr>
          <a:xfrm>
            <a:off x="1933987" y="1949596"/>
            <a:ext cx="83985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r>
              <a:rPr lang="zh-CN" altLang="en-US" sz="2000" spc="-9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机械运动是一种常见的运动，宇宙万物都在以各种不同的形式运动着。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14527" y="1743801"/>
            <a:ext cx="8621712" cy="14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今年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五一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假期，小丽同学和她的妈妈一起乘观光车在长沙橘子洲头游玩，如果以观光车为参照物，小丽同学是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的，如果以路旁的树木为参照物，小丽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同学是</a:t>
            </a:r>
            <a:r>
              <a:rPr 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的。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均填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运动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或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静止</a:t>
            </a:r>
            <a:r>
              <a:rPr 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”)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6195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根据参照物判断物体的运动情况</a:t>
            </a:r>
          </a:p>
        </p:txBody>
      </p:sp>
      <p:sp>
        <p:nvSpPr>
          <p:cNvPr id="23" name="TextBox 5"/>
          <p:cNvSpPr>
            <a:spLocks noChangeArrowheads="1"/>
          </p:cNvSpPr>
          <p:nvPr/>
        </p:nvSpPr>
        <p:spPr bwMode="auto">
          <a:xfrm>
            <a:off x="1914527" y="4124325"/>
            <a:ext cx="8201024" cy="14773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   运动和静止是相对的，判断物体的运动和静止，应分析被研究的物体和参照物之间是否发生位置的改变。若未发生变化被研究的物体是静止的，否则是运动的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0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05227" y="3600450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7553202" y="2211025"/>
            <a:ext cx="857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静止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5246338" y="2728480"/>
            <a:ext cx="855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运动</a:t>
            </a: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运动的描述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0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2736</Words>
  <Characters>0</Characters>
  <Application>Microsoft Office PowerPoint</Application>
  <DocSecurity>0</DocSecurity>
  <PresentationFormat>自定义</PresentationFormat>
  <Lines>0</Lines>
  <Paragraphs>181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