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  <p:sldId id="533" r:id="rId20"/>
    <p:sldId id="534" r:id="rId21"/>
    <p:sldId id="535" r:id="rId22"/>
    <p:sldId id="536" r:id="rId23"/>
    <p:sldId id="537" r:id="rId24"/>
    <p:sldId id="538" r:id="rId25"/>
    <p:sldId id="539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88823" autoAdjust="0"/>
  </p:normalViewPr>
  <p:slideViewPr>
    <p:cSldViewPr snapToGrid="0" showGuides="1">
      <p:cViewPr>
        <p:scale>
          <a:sx n="66" d="100"/>
          <a:sy n="66" d="100"/>
        </p:scale>
        <p:origin x="-1248" y="-372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电流和电路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16465" y="1658195"/>
            <a:ext cx="96812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）电路图：用统一规定的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表示电路连接情况的图叫做电路图。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串联电路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）定义：把电路元件逐个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连接起来的电路叫做串联电路。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特点：电流有且只有一条路径；各串联用电器相互影响，一处断路，整个电路都断开；开关控制整个电路，位置改变，控制作用不变。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电路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425725" y="1750923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符号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425725" y="2851678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顺次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409046" y="1972653"/>
            <a:ext cx="1033663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并联电路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）定义：把元件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地连接起来组成的电路叫做并联电路。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）特点：电流至少有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路径；各用电器独立工作，互不影响；干路开关控制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，支路开关只控制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电路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38493" y="2547515"/>
            <a:ext cx="13525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并联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21436" y="3174539"/>
            <a:ext cx="13525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两条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895526" y="3749661"/>
            <a:ext cx="19431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整个电路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610023" y="3697759"/>
            <a:ext cx="17287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所在支路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 bldLvl="0"/>
      <p:bldP spid="8" grpId="0" bldLvl="0"/>
      <p:bldP spid="9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806951" y="1596555"/>
            <a:ext cx="8621712" cy="4657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如图所示是电扇中的一个自动保护装置：当电扇不慎被碰发生倾斜或倾倒时，小球就会向一侧使电路断开，起到保护电扇的作用，由此判断，这个保护装置在电扇电路中的作用相当于（　　）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endParaRPr lang="zh-CN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．开关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．导线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．电源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．用电器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3451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电路的组成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3245222" y="2811660"/>
            <a:ext cx="8695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电路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1505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1647" y="2895599"/>
            <a:ext cx="2716306" cy="242733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27214" y="1066800"/>
            <a:ext cx="4067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电路图和实物图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699841" y="1423022"/>
            <a:ext cx="8682037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5】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武汉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）如图所示电路图中，与实物电路对应的是（　　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）</a:t>
            </a:r>
            <a:endParaRPr lang="zh-CN" altLang="zh-CN" sz="2000" dirty="0" smtClean="0"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2410" y="2080105"/>
            <a:ext cx="4095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812933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31148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电路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4993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4939" y="2598643"/>
            <a:ext cx="9475050" cy="333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812933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31148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电路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4993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7214" y="1066800"/>
            <a:ext cx="4682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串、并联电路的识别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66760" y="1732854"/>
            <a:ext cx="8682037" cy="369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6】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常州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）小华有一发光棒，闭合开关，众小灯齐发光；一段时间后，其中一小灯熄灭，如图所示。关于该小灯熄灭的原因以及众小灯的电路连接方式，下列猜想中合理的是（　　）</a:t>
            </a:r>
          </a:p>
          <a:p>
            <a:pPr>
              <a:lnSpc>
                <a:spcPts val="35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．若该小灯处断路，众小灯并联；若该小灯处短路，众小灯串联</a:t>
            </a:r>
          </a:p>
          <a:p>
            <a:pPr>
              <a:lnSpc>
                <a:spcPts val="35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．若该小灯处断路，众小灯并联；若该小灯处短路，众小灯并联</a:t>
            </a:r>
          </a:p>
          <a:p>
            <a:pPr>
              <a:lnSpc>
                <a:spcPts val="35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．若该小灯处断路，众小灯串联；若该小灯处短路，众小灯串联</a:t>
            </a:r>
          </a:p>
          <a:p>
            <a:pPr>
              <a:lnSpc>
                <a:spcPts val="35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．若该小灯处断路，众小灯串联：若该小灯处短路，众小灯并联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41986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2259" y="2841812"/>
            <a:ext cx="1309957" cy="205291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77280" y="2635915"/>
            <a:ext cx="4095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812933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31148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电路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4993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7214" y="1066800"/>
            <a:ext cx="4682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串、并联电路的设计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02619" y="1542953"/>
            <a:ext cx="8682037" cy="23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7】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镇江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）小明设计了一种停车位是否被占用的模拟提醒装置：用指示灯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发光的亮和暗分别表示车位被占用和未被占用，车位被占用时控制开关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闭合，下列能实现此功能的电路是（　　）</a:t>
            </a:r>
          </a:p>
          <a:p>
            <a:pPr>
              <a:lnSpc>
                <a:spcPts val="3500"/>
              </a:lnSpc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7913" y="2895890"/>
            <a:ext cx="4095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765" y="3435443"/>
            <a:ext cx="9957973" cy="2033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电流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97104" y="961963"/>
            <a:ext cx="940397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1.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电流：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电流是表示电流强弱的物理量，用符号“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I”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表示，其国际单位为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，简称“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”，符号为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，常用单位还有毫安（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）、微安（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µA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1A=10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mA =10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µA.</a:t>
            </a:r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2.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电流的形成：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电荷的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形成电流。定向移动的电荷可以是正电荷，可以是负电荷，也可能是正、负电荷同时向相反的方向移动形成的。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3.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电流的方向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：物理学中规定，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电荷定向移动的方向为电流的方向。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）负电荷定向移动的方向与电流方向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95749" y="1615048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安培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5722850" y="1615048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安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8018369" y="1591422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5645533" y="2671669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定向移动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6859685" y="4309410"/>
            <a:ext cx="13525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正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7142352" y="5435321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相反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/>
      <p:bldP spid="30" grpId="0" bldLvl="0"/>
      <p:bldP spid="32" grpId="0" bldLvl="0"/>
      <p:bldP spid="36" grpId="0" bldLvl="0"/>
      <p:bldP spid="37" grpId="0" bldLvl="0"/>
      <p:bldP spid="38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电流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86753" y="1064324"/>
            <a:ext cx="930536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）电源接入电路时，电流总是从电源的正极流出，经过导线、用电器等流入电源的负极。</a:t>
            </a: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）金属导电靠自由电子定向移动形成电流，定向移动的方向与电流方向相反。</a:t>
            </a:r>
          </a:p>
          <a:p>
            <a:pPr>
              <a:lnSpc>
                <a:spcPts val="36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206459" y="997415"/>
            <a:ext cx="1006071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电流表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电流表是测量电流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的仪表，符号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电流表的使用方法：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）电流表要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在电路中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要测量通过某部分电路的电流，必须将电流表与该部分电路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，让通过该部分电路的电流全部通过电流表。</a:t>
            </a:r>
          </a:p>
        </p:txBody>
      </p:sp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电流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6459" y="3250339"/>
            <a:ext cx="1024153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）电流表“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-”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接线柱要正确</a:t>
            </a:r>
          </a:p>
          <a:p>
            <a:pPr>
              <a:lnSpc>
                <a:spcPct val="13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连接电流表时，要注意使电流从电流表的“</a:t>
            </a:r>
            <a:r>
              <a:rPr lang="en-US" altLang="zh-CN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”接线柱流入，从“</a:t>
            </a:r>
            <a:r>
              <a:rPr lang="en-US" altLang="zh-CN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”接线柱流出。</a:t>
            </a:r>
          </a:p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）被测电流不能超过电流表的量程</a:t>
            </a:r>
          </a:p>
          <a:p>
            <a:pPr>
              <a:lnSpc>
                <a:spcPct val="13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若事先无法估计电流大小，可采用最大量程用“</a:t>
            </a:r>
            <a:r>
              <a:rPr lang="en-US" altLang="zh-CN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”选择合适的量程。</a:t>
            </a:r>
          </a:p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）绝对不允许不经过用电器把电流表</a:t>
            </a:r>
            <a:r>
              <a:rPr lang="en-US" altLang="zh-CN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接到电源的两极上。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串、并联电路电流规律</a:t>
            </a:r>
          </a:p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串联电路中电流处处</a:t>
            </a:r>
            <a:r>
              <a:rPr lang="en-US" altLang="zh-CN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；并联电路中干路的电流等于</a:t>
            </a:r>
            <a:r>
              <a:rPr lang="en-US" altLang="zh-CN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_____       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102000" y="3617739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微软雅黑" panose="020B0503020204020204" pitchFamily="34" charset="-122"/>
              </a:rPr>
              <a:t>＋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80031" y="3617739"/>
            <a:ext cx="43814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微软雅黑" panose="020B0503020204020204" pitchFamily="34" charset="-122"/>
              </a:rPr>
              <a:t>－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609679" y="4508687"/>
            <a:ext cx="1352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试触法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088063" y="4869867"/>
            <a:ext cx="1352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908069" y="5648888"/>
            <a:ext cx="1352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7962229" y="5503263"/>
            <a:ext cx="25193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各支路电流之和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362422" y="1343283"/>
            <a:ext cx="1352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6"/>
          <p:cNvGrpSpPr>
            <a:grpSpLocks/>
          </p:cNvGrpSpPr>
          <p:nvPr/>
        </p:nvGrpSpPr>
        <p:grpSpPr bwMode="auto">
          <a:xfrm>
            <a:off x="5425591" y="1219157"/>
            <a:ext cx="357215" cy="461963"/>
            <a:chOff x="0" y="40"/>
            <a:chExt cx="227" cy="291"/>
          </a:xfrm>
        </p:grpSpPr>
        <p:sp>
          <p:nvSpPr>
            <p:cNvPr id="15" name="Oval 7"/>
            <p:cNvSpPr>
              <a:spLocks noChangeArrowheads="1"/>
            </p:cNvSpPr>
            <p:nvPr/>
          </p:nvSpPr>
          <p:spPr bwMode="auto">
            <a:xfrm>
              <a:off x="0" y="91"/>
              <a:ext cx="227" cy="227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20000"/>
                </a:spcBef>
              </a:pPr>
              <a:endParaRPr lang="zh-CN" altLang="zh-CN" sz="2400" b="1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0" y="40"/>
              <a:ext cx="2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20000"/>
                </a:spcBef>
              </a:pPr>
              <a:r>
                <a:rPr lang="zh-CN" altLang="zh-CN" sz="2400" b="1" dirty="0">
                  <a:latin typeface="黑体" pitchFamily="49" charset="-122"/>
                  <a:ea typeface="黑体" pitchFamily="49" charset="-122"/>
                </a:rPr>
                <a:t>A</a:t>
              </a:r>
            </a:p>
          </p:txBody>
        </p:sp>
      </p:grp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3037181" y="2055301"/>
            <a:ext cx="1352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串联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7454550" y="2383097"/>
            <a:ext cx="1352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串联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 bldLvl="0"/>
      <p:bldP spid="8" grpId="0" bldLvl="0"/>
      <p:bldP spid="9" grpId="0" bldLvl="0"/>
      <p:bldP spid="10" grpId="0" bldLvl="0"/>
      <p:bldP spid="11" grpId="0" bldLvl="0"/>
      <p:bldP spid="13" grpId="0" bldLvl="0"/>
      <p:bldP spid="17" grpId="0" bldLvl="0"/>
      <p:bldP spid="18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411941" y="1678318"/>
            <a:ext cx="882360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8】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达州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）如图所示，用一个带负电的物体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去接触不带电的验电器的金属球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时，金属球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也带上负电，则下列说法正确的是（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上的一些电子转移到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上，瞬时电流方向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b→a</a:t>
            </a:r>
            <a:endParaRPr lang="zh-CN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上的一些电子转移到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上，瞬时电流方向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a→b</a:t>
            </a:r>
            <a:endParaRPr lang="zh-CN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上的一些原子核转移到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上，瞬时电流方向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b→a</a:t>
            </a:r>
            <a:endParaRPr lang="zh-CN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上的一些原子核转移到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上，瞬时电流方向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a→b</a:t>
            </a:r>
            <a:endParaRPr lang="zh-CN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03496" y="2182616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37208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电流的方向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电流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8673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342" y="2876806"/>
            <a:ext cx="1633150" cy="144261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两种电荷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" name="Text Box 6"/>
          <p:cNvSpPr>
            <a:spLocks noChangeArrowheads="1"/>
          </p:cNvSpPr>
          <p:nvPr/>
        </p:nvSpPr>
        <p:spPr bwMode="auto">
          <a:xfrm>
            <a:off x="1663046" y="1134502"/>
            <a:ext cx="8562975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．带电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荷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：摩擦后的物体有了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______________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的性质，我们就说物体带了电，摩擦起电并不是创造了电荷，只是电荷从一个物体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到另一个物体。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．两种电荷：用丝绸摩擦过的玻璃棒带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电，用毛皮摩擦过的橡胶棒带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电。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．电荷间的相互作用规律：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_______________________________________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．验电器原理：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_________________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6293093" y="2596175"/>
            <a:ext cx="1123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正</a:t>
            </a: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8517319" y="1683777"/>
            <a:ext cx="900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转移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5487609" y="1213463"/>
            <a:ext cx="1771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吸引轻小物体</a:t>
            </a: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4923771" y="3488764"/>
            <a:ext cx="5170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spc="200" dirty="0">
                <a:solidFill>
                  <a:srgbClr val="FF0000"/>
                </a:solidFill>
                <a:ea typeface="微软雅黑" panose="020B0503020204020204" pitchFamily="34" charset="-122"/>
              </a:rPr>
              <a:t>同种电荷相互排斥，异种电荷相互吸引</a:t>
            </a: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2032933" y="3050614"/>
            <a:ext cx="781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负</a:t>
            </a: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3612496" y="3960252"/>
            <a:ext cx="2573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同种电荷相互排斥</a:t>
            </a:r>
          </a:p>
        </p:txBody>
      </p:sp>
      <p:sp>
        <p:nvSpPr>
          <p:cNvPr id="15" name="矩形 14"/>
          <p:cNvSpPr/>
          <p:nvPr/>
        </p:nvSpPr>
        <p:spPr>
          <a:xfrm>
            <a:off x="1918447" y="4678032"/>
            <a:ext cx="7620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提示：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验电器在使用过程中可以根据箔片是否张开判断物体是否带电，还可以根据张角大小判断所带的电荷量的多少，但不能判断出物体带何种电荷。</a:t>
            </a:r>
            <a:endParaRPr lang="zh-CN" altLang="en-US" sz="20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40286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电流表的使用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电流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3751" y="1827910"/>
            <a:ext cx="90661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9】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新疆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）如图中两灯规格不同，能测出通过灯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电流的电路是（　　）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7482" y="3103189"/>
            <a:ext cx="10183905" cy="2257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046605" y="2458901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64908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串、并联电路的电流规律的应用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电流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5900" y="1673871"/>
            <a:ext cx="84870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10】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如图甲所示的电路中，闭合开关，两灯泡均发光，且两个完全相同的电流表指针偏转均如图乙所示，通过灯泡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的电流分别为（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1.5A 0.3A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1.2A 1.2A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0.3A 0.3A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1.2A 0.3A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30604" y="2874200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44034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4370" y="3429000"/>
            <a:ext cx="4174993" cy="196140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09482" y="4338935"/>
            <a:ext cx="86509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）为了防止损坏电流表，在不能事先估计电流大小的情况下，应先进行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，以正确选择电流表或电流表的量程。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61831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探究串、并联电路的电流规律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电流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3751" y="1827910"/>
            <a:ext cx="95090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11】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黄冈</a:t>
            </a:r>
            <a:r>
              <a:rPr lang="zh-CN" altLang="en-US" sz="2400" b="1" dirty="0" smtClean="0"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）在探究并联电路电流规律的实验中。</a:t>
            </a:r>
          </a:p>
          <a:p>
            <a:endParaRPr lang="zh-CN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4363" y="4876190"/>
            <a:ext cx="11529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试触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45058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0353" y="2393576"/>
            <a:ext cx="3236259" cy="191694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9577" y="870501"/>
            <a:ext cx="9986682" cy="4552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）小方连接的部分电路如图所示，请你将电路连接完整。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endParaRPr lang="zh-CN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）小方将以上电路连接完后，闭合开关，调节滑动变阻器，发现灯泡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发光、电流表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有示数、电流表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示数为零。则电路故障可能是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）排除故障，进行实验，小方记录了如下数据</a:t>
            </a:r>
            <a:r>
              <a:rPr lang="zh-CN" altLang="zh-CN" dirty="0" smtClean="0">
                <a:ea typeface="微软雅黑" panose="020B0503020204020204" pitchFamily="34" charset="-122"/>
              </a:rPr>
              <a:t>。</a:t>
            </a:r>
            <a:endParaRPr lang="zh-CN" altLang="zh-CN" dirty="0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91606" y="192652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如</a:t>
            </a:r>
            <a:r>
              <a:rPr lang="zh-CN" altLang="en-US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答</a:t>
            </a:r>
            <a:r>
              <a:rPr lang="zh-CN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图</a:t>
            </a:r>
            <a:r>
              <a:rPr lang="zh-CN" altLang="en-US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如示</a:t>
            </a:r>
            <a:r>
              <a:rPr lang="zh-CN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：</a:t>
            </a:r>
            <a:endParaRPr lang="zh-CN" altLang="zh-CN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46081" name="图片24" descr="菁优网：http://www.jyeoo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2776" y="1237129"/>
            <a:ext cx="2924175" cy="1828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79217" y="4250433"/>
            <a:ext cx="27275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电流表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短路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5722" y="3374989"/>
            <a:ext cx="9552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ea typeface="微软雅黑" panose="020B0503020204020204" pitchFamily="34" charset="-122"/>
              </a:rPr>
              <a:t>分析以上实验数据，小方发现通过两条支路的电流总是相等。为了探究这个发现是否具有普遍性，可以</a:t>
            </a:r>
            <a:r>
              <a:rPr lang="zh-CN" altLang="zh-CN" sz="2400" b="1" u="sng" dirty="0" smtClean="0"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ea typeface="微软雅黑" panose="020B0503020204020204" pitchFamily="34" charset="-122"/>
              </a:rPr>
              <a:t>                          </a:t>
            </a:r>
            <a:r>
              <a:rPr lang="zh-CN" altLang="zh-CN" sz="2400" b="1" u="sng" dirty="0" smtClean="0"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ea typeface="微软雅黑" panose="020B0503020204020204" pitchFamily="34" charset="-122"/>
              </a:rPr>
              <a:t>，再进行实验。</a:t>
            </a:r>
            <a:endParaRPr lang="zh-CN" altLang="zh-CN" sz="2400" b="1" dirty="0"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9885764"/>
              </p:ext>
            </p:extLst>
          </p:nvPr>
        </p:nvGraphicFramePr>
        <p:xfrm>
          <a:off x="2024063" y="1310623"/>
          <a:ext cx="8128000" cy="1981200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  <a:gridCol w="20320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实验次数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L</a:t>
                      </a:r>
                      <a:r>
                        <a:rPr lang="en-US" sz="2000" b="1" kern="100" baseline="-25000" dirty="0">
                          <a:latin typeface="+mn-ea"/>
                          <a:ea typeface="+mn-ea"/>
                          <a:cs typeface="Times New Roman"/>
                        </a:rPr>
                        <a:t>1</a:t>
                      </a:r>
                      <a:r>
                        <a:rPr lang="zh-CN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电流</a:t>
                      </a: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I</a:t>
                      </a:r>
                      <a:r>
                        <a:rPr lang="en-US" sz="2000" b="1" kern="100" baseline="-25000" dirty="0">
                          <a:latin typeface="+mn-ea"/>
                          <a:ea typeface="+mn-ea"/>
                          <a:cs typeface="Times New Roman"/>
                        </a:rPr>
                        <a:t>1</a:t>
                      </a: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/A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L</a:t>
                      </a:r>
                      <a:r>
                        <a:rPr lang="en-US" sz="2000" b="1" kern="100" baseline="-25000" dirty="0">
                          <a:latin typeface="+mn-ea"/>
                          <a:ea typeface="+mn-ea"/>
                          <a:cs typeface="Times New Roman"/>
                        </a:rPr>
                        <a:t>2</a:t>
                      </a:r>
                      <a:r>
                        <a:rPr lang="zh-CN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电流</a:t>
                      </a: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I</a:t>
                      </a:r>
                      <a:r>
                        <a:rPr lang="en-US" sz="2000" b="1" kern="100" baseline="-25000" dirty="0">
                          <a:latin typeface="+mn-ea"/>
                          <a:ea typeface="+mn-ea"/>
                          <a:cs typeface="Times New Roman"/>
                        </a:rPr>
                        <a:t>2</a:t>
                      </a: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/A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干路电流</a:t>
                      </a: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I/A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1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0.1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0.1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0.2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2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0.3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0.3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0.6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3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0.4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0.4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+mn-ea"/>
                          <a:ea typeface="+mn-ea"/>
                          <a:cs typeface="Times New Roman"/>
                        </a:rPr>
                        <a:t>0.8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663397" y="3975153"/>
            <a:ext cx="33040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更换不同规格的灯泡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两种电荷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282148" y="878233"/>
            <a:ext cx="10038521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．电荷的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叫电荷量，简称电荷，单位是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________(C)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；元电荷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e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＝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，任何带电体所带电荷都是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e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的整数倍。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．原子由位于中心的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和核外电子组成，原子核带正电，电子带负电；通常情况下，原子核所带的正电荷与核外电子所带的负电荷在数量上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，原子整体不显电性。</a:t>
            </a:r>
          </a:p>
          <a:p>
            <a:pPr indent="-457200">
              <a:lnSpc>
                <a:spcPct val="150000"/>
              </a:lnSpc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7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．摩擦起电的微观解释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原因：不同物质的原子核束缚电子的本领不同，当两个物体摩擦时，失去电子的物体因为缺少电子而带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电，得到电子的物体因为有了多余电子而带等量的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电。</a:t>
            </a:r>
          </a:p>
          <a:p>
            <a:pPr indent="-457200">
              <a:lnSpc>
                <a:spcPct val="150000"/>
              </a:lnSpc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实质：电荷从一个物体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到另一个物体，使正负电荷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</p:txBody>
      </p:sp>
      <p:graphicFrame>
        <p:nvGraphicFramePr>
          <p:cNvPr id="6" name="Object 16"/>
          <p:cNvGraphicFramePr>
            <a:graphicFrameLocks noChangeAspect="1"/>
          </p:cNvGraphicFramePr>
          <p:nvPr/>
        </p:nvGraphicFramePr>
        <p:xfrm>
          <a:off x="5053494" y="2679700"/>
          <a:ext cx="1039447" cy="198438"/>
        </p:xfrm>
        <a:graphic>
          <a:graphicData uri="http://schemas.openxmlformats.org/presentationml/2006/ole">
            <p:oleObj spid="_x0000_s1026" name="Equation" r:id="rId4" imgW="435285" imgH="677109" progId="">
              <p:embed/>
            </p:oleObj>
          </a:graphicData>
        </a:graphic>
      </p:graphicFrame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806229" y="1543464"/>
            <a:ext cx="28440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1.6×10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－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19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071991" y="5930210"/>
            <a:ext cx="10195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转移</a:t>
            </a: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4365830" y="2095707"/>
            <a:ext cx="13606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原子核</a:t>
            </a: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2386011" y="3212065"/>
            <a:ext cx="9383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相等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9606029" y="5927034"/>
            <a:ext cx="12559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分开</a:t>
            </a: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2817121" y="992464"/>
            <a:ext cx="8878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多少</a:t>
            </a: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7861714" y="957470"/>
            <a:ext cx="8860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库仑</a:t>
            </a: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6493214" y="4830141"/>
            <a:ext cx="12776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正</a:t>
            </a: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4459630" y="5373618"/>
            <a:ext cx="8878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两种电荷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Text Box 6"/>
          <p:cNvSpPr>
            <a:spLocks noChangeArrowheads="1"/>
          </p:cNvSpPr>
          <p:nvPr/>
        </p:nvSpPr>
        <p:spPr bwMode="auto">
          <a:xfrm>
            <a:off x="1306166" y="1325701"/>
            <a:ext cx="9925051" cy="429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52000" indent="-457200">
              <a:lnSpc>
                <a:spcPts val="3000"/>
              </a:lnSpc>
              <a:defRPr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8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导体：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的物体。常见的导体有金属、人体、大地、石墨及各种酸碱盐的水溶液。</a:t>
            </a:r>
          </a:p>
          <a:p>
            <a:pPr marL="252000" indent="-457200">
              <a:lnSpc>
                <a:spcPts val="3000"/>
              </a:lnSpc>
              <a:defRPr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9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绝缘体：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的物体。常见的绝缘体有橡胶、玻璃、陶瓷、塑  料、干燥的空气等。</a:t>
            </a:r>
          </a:p>
          <a:p>
            <a:pPr marL="252000" indent="-457200">
              <a:lnSpc>
                <a:spcPts val="3000"/>
              </a:lnSpc>
              <a:defRPr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10.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体容易导电是因为导体内部存在着大量的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的电荷；绝缘体不易导电的原因是其内部几乎没有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电荷。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ts val="3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拓展：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金属导电靠的是自由电子，酸碱盐的水溶液导电靠的是正负离子；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导体和绝缘体之间没有绝对界限，当条件改变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高温、潮湿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时，绝缘体可以变成导体；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(3)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好的导体和绝缘体都是重要的电工材料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3089759" y="1311759"/>
            <a:ext cx="17828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</a:rPr>
              <a:t>容易导电</a:t>
            </a: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3333060" y="2054709"/>
            <a:ext cx="22726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</a:rPr>
              <a:t>不容易导电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8806690" y="2794413"/>
            <a:ext cx="16681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</a:rPr>
              <a:t>自由移动</a:t>
            </a: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8888552" y="3196466"/>
            <a:ext cx="16681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</a:rPr>
              <a:t>自由移动</a:t>
            </a:r>
          </a:p>
        </p:txBody>
      </p:sp>
    </p:spTree>
    <p:extLst>
      <p:ext uri="{BB962C8B-B14F-4D97-AF65-F5344CB8AC3E}">
        <p14:creationId xmlns:p14="http://schemas.microsoft.com/office/powerpoint/2010/main" xmlns="" val="174100364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17038" y="1747050"/>
            <a:ext cx="8285163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新疆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）甲、乙、丙三个带电的轻质小球相互作用情况如图所示，已知乙带负电，则下列判断正确的是（　　）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．甲带正电，丙带正电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．甲带正电，丙带负电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．甲带负电，丙带正电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．甲带负电，丙带负电</a:t>
            </a:r>
          </a:p>
          <a:p>
            <a:pPr>
              <a:lnSpc>
                <a:spcPct val="150000"/>
              </a:lnSpc>
            </a:pPr>
            <a:endParaRPr lang="zh-CN" altLang="zh-CN" sz="2000" dirty="0"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08364" y="2988598"/>
            <a:ext cx="4095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4644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电荷间的作用规律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两种电荷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45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8063" y="3806177"/>
            <a:ext cx="3574238" cy="139542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2062444" y="1502575"/>
            <a:ext cx="8285163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乌鲁木齐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）毛皮摩擦过的橡胶棒带负电，说明摩擦过程中橡胶棒（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．得到电子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          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．失去电子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．得到正电荷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    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．失去正电荷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30876" y="2150373"/>
            <a:ext cx="7731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52194" y="3929063"/>
            <a:ext cx="8707476" cy="1917192"/>
            <a:chOff x="2152194" y="3929063"/>
            <a:chExt cx="8707476" cy="1917192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177633" y="4428687"/>
              <a:ext cx="8682037" cy="1417568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摩擦起电不是创造了电，而是电子的转移，相互摩擦的两个物体，一个物体失去多少电子，另一个物体一定得到了多少电子，两个物体所带的电荷多少是相同的，电性是相反的。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152194" y="3929063"/>
              <a:ext cx="1210589" cy="499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提示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6" y="1043666"/>
            <a:ext cx="3413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摩擦起电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两种电荷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两种电荷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67616" y="1043666"/>
            <a:ext cx="3413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摩擦起电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7563" y="1684475"/>
            <a:ext cx="908947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柳州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）用一个物体将如图电路中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两点连接起来，可以使小灯泡发光，下列物体中最合适的是（　　）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．铁钉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．木筷子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．橡皮擦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．塑料管子</a:t>
            </a:r>
          </a:p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40962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2048" y="2974724"/>
            <a:ext cx="3311681" cy="225433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759557" y="2302772"/>
            <a:ext cx="7731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电路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876521" y="1947023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用电器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973825" y="3083858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电能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7991199" y="3063129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持续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745848" y="3608575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消耗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331203" y="4733924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导体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170679" y="5264991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通断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66047" y="1342509"/>
            <a:ext cx="90902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电路和电路图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）电路：由电源、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、开关和导线等元件组成的电流的路径叫做电路。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电源：为电路提供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，使电路中有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的电流。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用电器：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电能，利用电流工作的设备，工作时把电能转化为其他形式的能。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导线：连接各元件的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开关：控制电路的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/>
      <p:bldP spid="13" grpId="0" bldLvl="0"/>
      <p:bldP spid="14" grpId="0" bldLvl="0"/>
      <p:bldP spid="15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电路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956036" y="2737878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电流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174582" y="3837270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电流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940099" y="4926578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电流</a:t>
            </a:r>
            <a:endParaRPr lang="zh-CN" altLang="en-US" dirty="0">
              <a:latin typeface="Arial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98494" y="1570655"/>
            <a:ext cx="88929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）三种电路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通路：接通的电路叫通路，即电路中处处是连通的，电路中有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开路：断开的电路，即断路。电路中有一处或者几处是断开的，电路中没有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短路：用导线把电源的两极直接连接起来的情况叫做短路。短路时电路中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过大，会烧坏电源，是绝对不允许的。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  <p:bldP spid="18" grpId="0" bldLvl="0"/>
      <p:bldP spid="19" grpId="0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1651</TotalTime>
  <Pages>0</Pages>
  <Words>2868</Words>
  <Characters>0</Characters>
  <Application>Microsoft Office PowerPoint</Application>
  <DocSecurity>0</DocSecurity>
  <PresentationFormat>自定义</PresentationFormat>
  <Lines>0</Lines>
  <Paragraphs>236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主题1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