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Default Extension="png" ContentType="image/png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2"/>
  </p:notesMasterIdLst>
  <p:sldIdLst>
    <p:sldId id="515" r:id="rId2"/>
    <p:sldId id="516" r:id="rId3"/>
    <p:sldId id="517" r:id="rId4"/>
    <p:sldId id="518" r:id="rId5"/>
    <p:sldId id="519" r:id="rId6"/>
    <p:sldId id="520" r:id="rId7"/>
    <p:sldId id="521" r:id="rId8"/>
    <p:sldId id="522" r:id="rId9"/>
    <p:sldId id="523" r:id="rId10"/>
    <p:sldId id="524" r:id="rId11"/>
    <p:sldId id="525" r:id="rId12"/>
    <p:sldId id="526" r:id="rId13"/>
    <p:sldId id="527" r:id="rId14"/>
    <p:sldId id="528" r:id="rId15"/>
    <p:sldId id="529" r:id="rId16"/>
    <p:sldId id="530" r:id="rId17"/>
    <p:sldId id="531" r:id="rId18"/>
    <p:sldId id="532" r:id="rId19"/>
    <p:sldId id="533" r:id="rId20"/>
    <p:sldId id="534" r:id="rId2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3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EE8640"/>
    <a:srgbClr val="FF9300"/>
    <a:srgbClr val="D2A000"/>
    <a:srgbClr val="0000FF"/>
    <a:srgbClr val="FA12CE"/>
    <a:srgbClr val="800080"/>
    <a:srgbClr val="CC0000"/>
    <a:srgbClr val="30D8DC"/>
    <a:srgbClr val="18898C"/>
    <a:srgbClr val="52BA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0220" autoAdjust="0"/>
    <p:restoredTop sz="87630" autoAdjust="0"/>
  </p:normalViewPr>
  <p:slideViewPr>
    <p:cSldViewPr snapToGrid="0" showGuides="1">
      <p:cViewPr>
        <p:scale>
          <a:sx n="75" d="100"/>
          <a:sy n="75" d="100"/>
        </p:scale>
        <p:origin x="-888" y="-144"/>
      </p:cViewPr>
      <p:guideLst>
        <p:guide orient="horz" pos="2160"/>
        <p:guide pos="383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 typeface="Arial" panose="020B0604020202020204" pitchFamily="34" charset="0"/>
              <a:buNone/>
              <a:defRPr sz="1200"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 typeface="Arial" panose="020B0604020202020204" pitchFamily="34" charset="0"/>
              <a:buNone/>
              <a:defRPr sz="1200"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dirty="0" smtClean="0"/>
              <a:t>单击此处编辑母版文本样式</a:t>
            </a:r>
          </a:p>
          <a:p>
            <a:pPr lvl="1"/>
            <a:r>
              <a:rPr lang="zh-CN" altLang="en-US" noProof="0" dirty="0" smtClean="0"/>
              <a:t>第二级</a:t>
            </a:r>
          </a:p>
          <a:p>
            <a:pPr lvl="2"/>
            <a:r>
              <a:rPr lang="zh-CN" altLang="en-US" noProof="0" dirty="0" smtClean="0"/>
              <a:t>第三级</a:t>
            </a:r>
          </a:p>
          <a:p>
            <a:pPr lvl="3"/>
            <a:r>
              <a:rPr lang="zh-CN" altLang="en-US" noProof="0" dirty="0" smtClean="0"/>
              <a:t>第四级</a:t>
            </a:r>
          </a:p>
          <a:p>
            <a:pPr lvl="4"/>
            <a:r>
              <a:rPr lang="zh-CN" altLang="en-US" noProof="0" dirty="0" smtClean="0"/>
              <a:t>第五级</a:t>
            </a:r>
            <a:endParaRPr lang="zh-CN" altLang="en-US" noProof="0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 typeface="Arial" panose="020B0604020202020204" pitchFamily="34" charset="0"/>
              <a:buNone/>
              <a:defRPr sz="1200"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buFont typeface="Arial" panose="020B0604020202020204" pitchFamily="34" charset="0"/>
              <a:buChar char="•"/>
              <a:defRPr sz="1200">
                <a:ea typeface="微软雅黑" panose="020B0503020204020204" pitchFamily="34" charset="-122"/>
              </a:defRPr>
            </a:lvl1pPr>
          </a:lstStyle>
          <a:p>
            <a:fld id="{5501D74B-35EC-4A16-83EE-064CD3683030}" type="slidenum">
              <a:rPr lang="zh-CN" altLang="en-US" smtClean="0"/>
              <a:pPr/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112415799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zoom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4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>
            <a:spLocks noChangeArrowheads="1"/>
          </p:cNvSpPr>
          <p:nvPr/>
        </p:nvSpPr>
        <p:spPr bwMode="auto">
          <a:xfrm>
            <a:off x="2186782" y="2653256"/>
            <a:ext cx="7802562" cy="1200329"/>
          </a:xfrm>
          <a:prstGeom prst="rect">
            <a:avLst/>
          </a:prstGeom>
          <a:noFill/>
          <a:ln>
            <a:noFill/>
          </a:ln>
        </p:spPr>
        <p:txBody>
          <a:bodyPr anchor="ctr" anchorCtr="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60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华文新魏" panose="02010800040101010101" pitchFamily="2" charset="-122"/>
              </a:rPr>
              <a:t>力</a:t>
            </a:r>
            <a:r>
              <a:rPr lang="zh-CN" altLang="en-US" sz="6000" b="1" dirty="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华文新魏" panose="02010800040101010101" pitchFamily="2" charset="-122"/>
              </a:rPr>
              <a:t>　　　</a:t>
            </a:r>
            <a:r>
              <a:rPr lang="zh-CN" altLang="en-US" sz="6000" b="1" dirty="0">
                <a:latin typeface="微软雅黑" panose="020B0503020204020204" pitchFamily="34" charset="-122"/>
                <a:ea typeface="微软雅黑" panose="020B0503020204020204" pitchFamily="34" charset="-122"/>
                <a:sym typeface="华文新魏" panose="02010800040101010101" pitchFamily="2" charset="-122"/>
              </a:rPr>
              <a:t>　　　</a:t>
            </a:r>
            <a:endParaRPr lang="zh-CN" altLang="en-US" sz="6000" dirty="0">
              <a:latin typeface="微软雅黑" panose="020B0503020204020204" pitchFamily="34" charset="-122"/>
              <a:ea typeface="微软雅黑" panose="020B0503020204020204" pitchFamily="34" charset="-122"/>
              <a:sym typeface="华文新魏" panose="0201080004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07676" y="934272"/>
            <a:ext cx="373692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中考一轮复习 </a:t>
            </a:r>
            <a:endParaRPr lang="zh-CN" altLang="en-US" sz="4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94546983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85900" y="284591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弹力及弹簧测力计</a:t>
            </a:r>
          </a:p>
        </p:txBody>
      </p:sp>
      <p:sp>
        <p:nvSpPr>
          <p:cNvPr id="3" name="矩形 2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考点二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cxnSp>
        <p:nvCxnSpPr>
          <p:cNvPr id="4" name="直接连接符 3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1249491" y="2884393"/>
            <a:ext cx="914400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400050">
              <a:lnSpc>
                <a:spcPct val="150000"/>
              </a:lnSpc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）测力计受力静止时，它的两端都受到力的作用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，但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测力计示数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只表示其中一个力的大小。</a:t>
            </a:r>
          </a:p>
          <a:p>
            <a:pPr indent="400050">
              <a:lnSpc>
                <a:spcPct val="150000"/>
              </a:lnSpc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）弹簧的伸长是各个部分都在伸长，若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弹簧断了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，去掉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断的部分，剩余部分受到同样大小的力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伸长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的长度比原来的要短，因此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测量值偏小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indent="400050">
              <a:lnSpc>
                <a:spcPct val="150000"/>
              </a:lnSpc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）把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测力计倒过来使用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，测力计的示数表示的是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物体的重力与测力计重力之和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，物体的重力＝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测力计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的示数－测力计的自身重力。</a:t>
            </a:r>
            <a:r>
              <a:rPr lang="zh-CN" altLang="en-US" sz="2000" b="1" dirty="0">
                <a:ea typeface="微软雅黑" panose="020B0503020204020204" pitchFamily="34" charset="-122"/>
              </a:rPr>
              <a:t>因此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测量值比真实大</a:t>
            </a:r>
            <a:r>
              <a:rPr lang="zh-CN" altLang="en-US" sz="2000" b="1" dirty="0"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1325691" y="1070389"/>
            <a:ext cx="3429000" cy="580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ea typeface="微软雅黑" panose="020B0503020204020204" pitchFamily="34" charset="-122"/>
              </a:rPr>
              <a:t>注意事项：</a:t>
            </a: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2011491" y="1696599"/>
            <a:ext cx="7772400" cy="499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ea typeface="微软雅黑" panose="020B0503020204020204" pitchFamily="34" charset="-122"/>
              </a:rPr>
              <a:t>加在弹簧测力计上的力</a:t>
            </a:r>
            <a:r>
              <a:rPr lang="zh-CN" altLang="en-US" sz="2000" b="1" dirty="0">
                <a:solidFill>
                  <a:srgbClr val="FF0000"/>
                </a:solidFill>
                <a:ea typeface="微软雅黑" panose="020B0503020204020204" pitchFamily="34" charset="-122"/>
              </a:rPr>
              <a:t>不许超过</a:t>
            </a:r>
            <a:r>
              <a:rPr lang="zh-CN" altLang="en-US" sz="2000" b="1" dirty="0">
                <a:ea typeface="微软雅黑" panose="020B0503020204020204" pitchFamily="34" charset="-122"/>
              </a:rPr>
              <a:t>它的</a:t>
            </a:r>
            <a:r>
              <a:rPr lang="zh-CN" altLang="en-US" sz="2000" b="1" dirty="0">
                <a:solidFill>
                  <a:srgbClr val="FF0000"/>
                </a:solidFill>
                <a:ea typeface="微软雅黑" panose="020B0503020204020204" pitchFamily="34" charset="-122"/>
              </a:rPr>
              <a:t>最大量程</a:t>
            </a: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1325691" y="2295939"/>
            <a:ext cx="403860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特别注意：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2"/>
          <p:cNvSpPr>
            <a:spLocks noChangeArrowheads="1"/>
          </p:cNvSpPr>
          <p:nvPr/>
        </p:nvSpPr>
        <p:spPr bwMode="auto">
          <a:xfrm>
            <a:off x="1648096" y="1929877"/>
            <a:ext cx="9214932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【</a:t>
            </a:r>
            <a:r>
              <a:rPr lang="zh-CN" altLang="en-US" sz="24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例</a:t>
            </a:r>
            <a:r>
              <a:rPr lang="en-US" altLang="zh-CN" sz="24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3</a:t>
            </a:r>
            <a:r>
              <a:rPr lang="en-US" altLang="zh-CN" sz="24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】</a:t>
            </a:r>
            <a:r>
              <a:rPr lang="zh-CN" altLang="zh-CN" sz="2400" dirty="0" smtClean="0">
                <a:ea typeface="微软雅黑" panose="020B0503020204020204" pitchFamily="34" charset="-122"/>
              </a:rPr>
              <a:t> 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用橡皮筋、回形针、棉线、小瓶盖、牙膏盒、铁丝、钩码和刻度尺等，做一个如图所示的橡皮筋测力计。下列说法中错误的是（　　）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．刻度可以标在牙膏盒上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．可以把回形针上端当作指针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C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．可以利用钩码拉伸橡皮筋标注刻度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D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．不同橡皮筋做的测力计量程都相同</a:t>
            </a:r>
            <a:endParaRPr lang="zh-CN" altLang="en-US" sz="2400" dirty="0"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265093" y="1309514"/>
            <a:ext cx="49904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考查角度</a:t>
            </a:r>
            <a:r>
              <a:rPr lang="en-US" altLang="zh-CN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　</a:t>
            </a:r>
            <a:r>
              <a:rPr lang="zh-CN" altLang="en-US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弹簧测力计原理及使用</a:t>
            </a:r>
            <a:endParaRPr lang="zh-CN" altLang="en-US" sz="2400" b="1" dirty="0">
              <a:solidFill>
                <a:srgbClr val="FF000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  <a:cs typeface="Times New Roman" pitchFamily="18" charset="0"/>
            </a:endParaRPr>
          </a:p>
        </p:txBody>
      </p:sp>
      <p:sp>
        <p:nvSpPr>
          <p:cNvPr id="20" name="文本框 7"/>
          <p:cNvSpPr txBox="1">
            <a:spLocks noChangeArrowheads="1"/>
          </p:cNvSpPr>
          <p:nvPr/>
        </p:nvSpPr>
        <p:spPr bwMode="auto">
          <a:xfrm>
            <a:off x="2378762" y="3167390"/>
            <a:ext cx="85476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D</a:t>
            </a:r>
            <a:endParaRPr lang="zh-CN" altLang="en-US" sz="2800" b="1" dirty="0">
              <a:solidFill>
                <a:srgbClr val="FF0000"/>
              </a:solidFill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1785900" y="284591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弹力及弹簧测力计</a:t>
            </a:r>
          </a:p>
        </p:txBody>
      </p:sp>
      <p:sp>
        <p:nvSpPr>
          <p:cNvPr id="10" name="矩形 9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考点二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pic>
        <p:nvPicPr>
          <p:cNvPr id="21506" name="图片24" descr="菁优网：http://www.jyeoo.co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24937" y="3526497"/>
            <a:ext cx="1630017" cy="2282024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1827214" y="1066800"/>
            <a:ext cx="437491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考查角度</a:t>
            </a:r>
            <a:r>
              <a:rPr lang="en-US" altLang="zh-CN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　</a:t>
            </a:r>
            <a:r>
              <a:rPr lang="zh-CN" altLang="en-US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弹簧测力计的读数</a:t>
            </a:r>
            <a:endParaRPr lang="zh-CN" altLang="en-US" sz="2400" b="1" dirty="0">
              <a:solidFill>
                <a:srgbClr val="FF000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  <a:cs typeface="Times New Roman" pitchFamily="18" charset="0"/>
            </a:endParaRPr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1704907" y="1968968"/>
            <a:ext cx="9198319" cy="168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【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例</a:t>
            </a:r>
            <a:r>
              <a:rPr lang="en-US" altLang="zh-CN" sz="24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4】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一弹簧测力计如图所示，其刻度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（填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是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或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不是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）均匀的，量程为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N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，分度值为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N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，读数为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N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。</a:t>
            </a:r>
          </a:p>
          <a:p>
            <a:pPr>
              <a:lnSpc>
                <a:spcPct val="150000"/>
              </a:lnSpc>
              <a:defRPr/>
            </a:pPr>
            <a:endParaRPr lang="zh-CN" altLang="en-US" sz="2400" dirty="0"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127137" y="2550298"/>
            <a:ext cx="113823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0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～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endParaRPr lang="zh-CN" altLang="en-US" sz="24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cxnSp>
        <p:nvCxnSpPr>
          <p:cNvPr id="7" name="直接连接符 6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785900" y="284591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弹力及弹簧测力计</a:t>
            </a:r>
          </a:p>
        </p:txBody>
      </p:sp>
      <p:sp>
        <p:nvSpPr>
          <p:cNvPr id="9" name="矩形 8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考点二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pic>
        <p:nvPicPr>
          <p:cNvPr id="22530" name="图片24" descr="菁优网：http://www.jyeoo.co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78486" y="3101008"/>
            <a:ext cx="854766" cy="3061254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6884537" y="2524402"/>
            <a:ext cx="113823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0.2</a:t>
            </a:r>
            <a:endParaRPr lang="zh-CN" altLang="en-US" sz="24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091023" y="2524402"/>
            <a:ext cx="113823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2.6</a:t>
            </a:r>
            <a:endParaRPr lang="zh-CN" altLang="en-US" sz="24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207433" y="2015853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是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1" grpId="0"/>
      <p:bldP spid="12" grpId="0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直接连接符 16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1785900" y="284591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重力</a:t>
            </a:r>
          </a:p>
        </p:txBody>
      </p:sp>
      <p:sp>
        <p:nvSpPr>
          <p:cNvPr id="19" name="矩形 18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考点三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25" name="Text Box 4"/>
          <p:cNvSpPr txBox="1">
            <a:spLocks noChangeArrowheads="1"/>
          </p:cNvSpPr>
          <p:nvPr/>
        </p:nvSpPr>
        <p:spPr bwMode="auto">
          <a:xfrm>
            <a:off x="1220926" y="1316294"/>
            <a:ext cx="15872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2400" b="1" dirty="0">
                <a:ea typeface="微软雅黑" panose="020B0503020204020204" pitchFamily="34" charset="-122"/>
              </a:rPr>
              <a:t>1</a:t>
            </a:r>
            <a:r>
              <a:rPr lang="zh-CN" altLang="en-US" sz="2400" b="1" dirty="0">
                <a:ea typeface="微软雅黑" panose="020B0503020204020204" pitchFamily="34" charset="-122"/>
              </a:rPr>
              <a:t>）定义：</a:t>
            </a:r>
          </a:p>
        </p:txBody>
      </p:sp>
      <p:sp>
        <p:nvSpPr>
          <p:cNvPr id="29" name="Text Box 5"/>
          <p:cNvSpPr txBox="1">
            <a:spLocks noChangeArrowheads="1"/>
          </p:cNvSpPr>
          <p:nvPr/>
        </p:nvSpPr>
        <p:spPr bwMode="auto">
          <a:xfrm>
            <a:off x="2805251" y="1316294"/>
            <a:ext cx="813489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kumimoji="1" lang="zh-CN" altLang="en-US" sz="2400" b="1" dirty="0">
                <a:latin typeface="Times New Roman" pitchFamily="18" charset="0"/>
                <a:ea typeface="微软雅黑" panose="020B0503020204020204" pitchFamily="34" charset="-122"/>
              </a:rPr>
              <a:t>由于地球的吸引而使地面附近的一切物体受到的力。</a:t>
            </a:r>
            <a:endParaRPr kumimoji="1" lang="zh-CN" altLang="en-US" sz="2400" dirty="0">
              <a:latin typeface="Times New Roman" pitchFamily="18" charset="0"/>
              <a:ea typeface="微软雅黑" panose="020B0503020204020204" pitchFamily="34" charset="-122"/>
            </a:endParaRPr>
          </a:p>
        </p:txBody>
      </p:sp>
      <p:sp>
        <p:nvSpPr>
          <p:cNvPr id="30" name="Text Box 6"/>
          <p:cNvSpPr txBox="1">
            <a:spLocks noChangeArrowheads="1"/>
          </p:cNvSpPr>
          <p:nvPr/>
        </p:nvSpPr>
        <p:spPr bwMode="auto">
          <a:xfrm>
            <a:off x="1220926" y="2050470"/>
            <a:ext cx="29527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2400" b="1" dirty="0">
                <a:ea typeface="微软雅黑" panose="020B0503020204020204" pitchFamily="34" charset="-122"/>
              </a:rPr>
              <a:t>2</a:t>
            </a:r>
            <a:r>
              <a:rPr lang="zh-CN" altLang="en-US" sz="2400" b="1" dirty="0">
                <a:ea typeface="微软雅黑" panose="020B0503020204020204" pitchFamily="34" charset="-122"/>
              </a:rPr>
              <a:t>）施力物体：</a:t>
            </a:r>
          </a:p>
        </p:txBody>
      </p:sp>
      <p:sp>
        <p:nvSpPr>
          <p:cNvPr id="32" name="Text Box 7"/>
          <p:cNvSpPr txBox="1">
            <a:spLocks noChangeArrowheads="1"/>
          </p:cNvSpPr>
          <p:nvPr/>
        </p:nvSpPr>
        <p:spPr bwMode="auto">
          <a:xfrm>
            <a:off x="3508513" y="2088570"/>
            <a:ext cx="21510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400" b="1" dirty="0">
                <a:ea typeface="微软雅黑" panose="020B0503020204020204" pitchFamily="34" charset="-122"/>
              </a:rPr>
              <a:t>地球</a:t>
            </a:r>
          </a:p>
        </p:txBody>
      </p:sp>
      <p:sp>
        <p:nvSpPr>
          <p:cNvPr id="36" name="Text Box 8"/>
          <p:cNvSpPr txBox="1">
            <a:spLocks noChangeArrowheads="1"/>
          </p:cNvSpPr>
          <p:nvPr/>
        </p:nvSpPr>
        <p:spPr bwMode="auto">
          <a:xfrm>
            <a:off x="1220926" y="2774370"/>
            <a:ext cx="29527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2400" b="1" dirty="0">
                <a:ea typeface="微软雅黑" panose="020B0503020204020204" pitchFamily="34" charset="-122"/>
              </a:rPr>
              <a:t>3</a:t>
            </a:r>
            <a:r>
              <a:rPr lang="zh-CN" altLang="en-US" sz="2400" b="1" dirty="0">
                <a:ea typeface="微软雅黑" panose="020B0503020204020204" pitchFamily="34" charset="-122"/>
              </a:rPr>
              <a:t>）大小：</a:t>
            </a:r>
          </a:p>
        </p:txBody>
      </p:sp>
      <p:sp>
        <p:nvSpPr>
          <p:cNvPr id="37" name="Text Box 9"/>
          <p:cNvSpPr txBox="1">
            <a:spLocks noChangeArrowheads="1"/>
          </p:cNvSpPr>
          <p:nvPr/>
        </p:nvSpPr>
        <p:spPr bwMode="auto">
          <a:xfrm>
            <a:off x="3179812" y="2774370"/>
            <a:ext cx="108555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en-US" altLang="zh-CN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微软雅黑" panose="020B0503020204020204" pitchFamily="34" charset="-122"/>
              </a:rPr>
              <a:t>G=mg </a:t>
            </a:r>
          </a:p>
        </p:txBody>
      </p:sp>
      <p:sp>
        <p:nvSpPr>
          <p:cNvPr id="38" name="Text Box 10"/>
          <p:cNvSpPr txBox="1">
            <a:spLocks noChangeArrowheads="1"/>
          </p:cNvSpPr>
          <p:nvPr/>
        </p:nvSpPr>
        <p:spPr bwMode="auto">
          <a:xfrm>
            <a:off x="5008612" y="2774370"/>
            <a:ext cx="38862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en-US" altLang="zh-CN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微软雅黑" panose="020B0503020204020204" pitchFamily="34" charset="-122"/>
              </a:rPr>
              <a:t>(</a:t>
            </a:r>
            <a:r>
              <a:rPr kumimoji="1"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微软雅黑" panose="020B0503020204020204" pitchFamily="34" charset="-122"/>
              </a:rPr>
              <a:t>通常取</a:t>
            </a:r>
            <a:r>
              <a:rPr kumimoji="1" lang="en-US" altLang="zh-CN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微软雅黑" panose="020B0503020204020204" pitchFamily="34" charset="-122"/>
              </a:rPr>
              <a:t>g =            </a:t>
            </a:r>
            <a:r>
              <a:rPr kumimoji="1" lang="en-US" altLang="zh-CN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微软雅黑" panose="020B0503020204020204" pitchFamily="34" charset="-122"/>
              </a:rPr>
              <a:t>              </a:t>
            </a:r>
            <a:r>
              <a:rPr kumimoji="1" lang="en-US" altLang="zh-CN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39" name="Text Box 11"/>
          <p:cNvSpPr txBox="1">
            <a:spLocks noChangeArrowheads="1"/>
          </p:cNvSpPr>
          <p:nvPr/>
        </p:nvSpPr>
        <p:spPr bwMode="auto">
          <a:xfrm>
            <a:off x="6734225" y="2795264"/>
            <a:ext cx="13604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en-US" altLang="zh-CN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微软雅黑" panose="020B0503020204020204" pitchFamily="34" charset="-122"/>
              </a:rPr>
              <a:t>9.8N/kg</a:t>
            </a:r>
          </a:p>
        </p:txBody>
      </p:sp>
      <p:sp>
        <p:nvSpPr>
          <p:cNvPr id="40" name="Text Box 12"/>
          <p:cNvSpPr txBox="1">
            <a:spLocks noChangeArrowheads="1"/>
          </p:cNvSpPr>
          <p:nvPr/>
        </p:nvSpPr>
        <p:spPr bwMode="auto">
          <a:xfrm>
            <a:off x="1220926" y="3498270"/>
            <a:ext cx="25209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2400" b="1" dirty="0">
                <a:ea typeface="微软雅黑" panose="020B0503020204020204" pitchFamily="34" charset="-122"/>
              </a:rPr>
              <a:t>4</a:t>
            </a:r>
            <a:r>
              <a:rPr lang="zh-CN" altLang="en-US" sz="2400" b="1" dirty="0">
                <a:ea typeface="微软雅黑" panose="020B0503020204020204" pitchFamily="34" charset="-122"/>
              </a:rPr>
              <a:t>）方向：</a:t>
            </a:r>
          </a:p>
        </p:txBody>
      </p:sp>
      <p:sp>
        <p:nvSpPr>
          <p:cNvPr id="41" name="Rectangle 13"/>
          <p:cNvSpPr>
            <a:spLocks noChangeArrowheads="1"/>
          </p:cNvSpPr>
          <p:nvPr/>
        </p:nvSpPr>
        <p:spPr bwMode="auto">
          <a:xfrm>
            <a:off x="3089117" y="3498270"/>
            <a:ext cx="460851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ea typeface="微软雅黑" panose="020B0503020204020204" pitchFamily="34" charset="-122"/>
              </a:rPr>
              <a:t>重力的方向总是竖直向下。</a:t>
            </a:r>
          </a:p>
        </p:txBody>
      </p:sp>
      <p:sp>
        <p:nvSpPr>
          <p:cNvPr id="42" name="Text Box 14"/>
          <p:cNvSpPr txBox="1">
            <a:spLocks noChangeArrowheads="1"/>
          </p:cNvSpPr>
          <p:nvPr/>
        </p:nvSpPr>
        <p:spPr bwMode="auto">
          <a:xfrm>
            <a:off x="1220926" y="4715237"/>
            <a:ext cx="34559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2400" b="1" dirty="0">
                <a:ea typeface="微软雅黑" panose="020B0503020204020204" pitchFamily="34" charset="-122"/>
              </a:rPr>
              <a:t>5</a:t>
            </a:r>
            <a:r>
              <a:rPr lang="zh-CN" altLang="en-US" sz="2400" b="1" dirty="0">
                <a:ea typeface="微软雅黑" panose="020B0503020204020204" pitchFamily="34" charset="-122"/>
              </a:rPr>
              <a:t>）作用点：</a:t>
            </a:r>
          </a:p>
        </p:txBody>
      </p:sp>
      <p:sp>
        <p:nvSpPr>
          <p:cNvPr id="43" name="Rectangle 15"/>
          <p:cNvSpPr>
            <a:spLocks noChangeArrowheads="1"/>
          </p:cNvSpPr>
          <p:nvPr/>
        </p:nvSpPr>
        <p:spPr bwMode="auto">
          <a:xfrm>
            <a:off x="3221481" y="4746760"/>
            <a:ext cx="576103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400" b="1" dirty="0">
                <a:ea typeface="微软雅黑" panose="020B0503020204020204" pitchFamily="34" charset="-122"/>
              </a:rPr>
              <a:t>重心（重心不一定在物体本身上）</a:t>
            </a:r>
          </a:p>
        </p:txBody>
      </p:sp>
      <p:sp>
        <p:nvSpPr>
          <p:cNvPr id="44" name="Text Box 16"/>
          <p:cNvSpPr txBox="1">
            <a:spLocks noChangeArrowheads="1"/>
          </p:cNvSpPr>
          <p:nvPr/>
        </p:nvSpPr>
        <p:spPr bwMode="auto">
          <a:xfrm>
            <a:off x="1220926" y="5401037"/>
            <a:ext cx="417671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2400" b="1" dirty="0">
                <a:ea typeface="微软雅黑" panose="020B0503020204020204" pitchFamily="34" charset="-122"/>
              </a:rPr>
              <a:t>6</a:t>
            </a:r>
            <a:r>
              <a:rPr lang="zh-CN" altLang="en-US" sz="2400" b="1" dirty="0">
                <a:ea typeface="微软雅黑" panose="020B0503020204020204" pitchFamily="34" charset="-122"/>
              </a:rPr>
              <a:t>）测量工具：</a:t>
            </a:r>
          </a:p>
        </p:txBody>
      </p:sp>
      <p:sp>
        <p:nvSpPr>
          <p:cNvPr id="45" name="Text Box 17"/>
          <p:cNvSpPr txBox="1">
            <a:spLocks noChangeArrowheads="1"/>
          </p:cNvSpPr>
          <p:nvPr/>
        </p:nvSpPr>
        <p:spPr bwMode="auto">
          <a:xfrm>
            <a:off x="3637012" y="5401037"/>
            <a:ext cx="309721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zh-CN" altLang="en-US" sz="2400" b="1" dirty="0">
                <a:latin typeface="Times New Roman" pitchFamily="18" charset="0"/>
                <a:ea typeface="微软雅黑" panose="020B0503020204020204" pitchFamily="34" charset="-122"/>
              </a:rPr>
              <a:t>弹簧测力计       </a:t>
            </a:r>
          </a:p>
        </p:txBody>
      </p:sp>
      <p:sp>
        <p:nvSpPr>
          <p:cNvPr id="46" name="Text Box 18"/>
          <p:cNvSpPr txBox="1">
            <a:spLocks noChangeArrowheads="1"/>
          </p:cNvSpPr>
          <p:nvPr/>
        </p:nvSpPr>
        <p:spPr bwMode="auto">
          <a:xfrm>
            <a:off x="1785900" y="4060960"/>
            <a:ext cx="938017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400" b="1" dirty="0">
                <a:ea typeface="微软雅黑" panose="020B0503020204020204" pitchFamily="34" charset="-122"/>
              </a:rPr>
              <a:t>应用是</a:t>
            </a:r>
            <a:r>
              <a:rPr lang="zh-CN" altLang="en-US" sz="2400" b="1" dirty="0">
                <a:solidFill>
                  <a:srgbClr val="FF0000"/>
                </a:solidFill>
                <a:ea typeface="微软雅黑" panose="020B0503020204020204" pitchFamily="34" charset="-122"/>
              </a:rPr>
              <a:t>重垂线、水平仪</a:t>
            </a:r>
            <a:r>
              <a:rPr lang="zh-CN" altLang="en-US" sz="2400" b="1" dirty="0">
                <a:ea typeface="微软雅黑" panose="020B0503020204020204" pitchFamily="34" charset="-122"/>
              </a:rPr>
              <a:t>分别检查墙</a:t>
            </a:r>
            <a:r>
              <a:rPr lang="zh-CN" altLang="en-US" sz="2400" b="1" dirty="0">
                <a:solidFill>
                  <a:srgbClr val="FF0000"/>
                </a:solidFill>
                <a:ea typeface="微软雅黑" panose="020B0503020204020204" pitchFamily="34" charset="-122"/>
              </a:rPr>
              <a:t>是否竖直</a:t>
            </a:r>
            <a:r>
              <a:rPr lang="zh-CN" altLang="en-US" sz="2400" b="1" dirty="0">
                <a:ea typeface="微软雅黑" panose="020B0503020204020204" pitchFamily="34" charset="-122"/>
              </a:rPr>
              <a:t>和 </a:t>
            </a:r>
            <a:r>
              <a:rPr lang="zh-CN" altLang="en-US" sz="2400" b="1" dirty="0">
                <a:solidFill>
                  <a:srgbClr val="FF0000"/>
                </a:solidFill>
                <a:ea typeface="微软雅黑" panose="020B0503020204020204" pitchFamily="34" charset="-122"/>
              </a:rPr>
              <a:t>面是否水平</a:t>
            </a:r>
            <a:r>
              <a:rPr lang="zh-CN" altLang="en-US" sz="2400" b="1" dirty="0">
                <a:ea typeface="微软雅黑" panose="020B0503020204020204" pitchFamily="34" charset="-122"/>
              </a:rPr>
              <a:t>。</a:t>
            </a:r>
            <a:endParaRPr lang="zh-CN" altLang="en-US" b="1" dirty="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2"/>
          <p:cNvSpPr>
            <a:spLocks noChangeArrowheads="1"/>
          </p:cNvSpPr>
          <p:nvPr/>
        </p:nvSpPr>
        <p:spPr bwMode="auto">
          <a:xfrm>
            <a:off x="2186009" y="1654648"/>
            <a:ext cx="9071525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【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例</a:t>
            </a:r>
            <a:r>
              <a:rPr lang="en-US" altLang="zh-CN" sz="2400" b="1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5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】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下列物体重力约为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1N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的是（　　）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A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．一枚大头针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   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B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．两个鸡蛋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C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．一头奶牛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             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D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．一个篮球</a:t>
            </a:r>
            <a:endParaRPr lang="en-US" altLang="zh-CN" sz="2400" dirty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224565" y="1808355"/>
            <a:ext cx="73342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7415" name="Rectangle 1"/>
          <p:cNvSpPr>
            <a:spLocks noChangeArrowheads="1"/>
          </p:cNvSpPr>
          <p:nvPr/>
        </p:nvSpPr>
        <p:spPr bwMode="auto">
          <a:xfrm>
            <a:off x="1658939" y="1172518"/>
            <a:ext cx="433644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indent="2667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考查角度</a:t>
            </a:r>
            <a:r>
              <a:rPr lang="en-US" altLang="zh-CN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　</a:t>
            </a:r>
            <a:r>
              <a:rPr lang="zh-CN" altLang="en-US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重力大小的估测</a:t>
            </a:r>
            <a:endParaRPr lang="en-US" altLang="zh-CN" sz="2400" b="1" dirty="0">
              <a:solidFill>
                <a:srgbClr val="FF000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  <a:cs typeface="Times New Roman" pitchFamily="18" charset="0"/>
            </a:endParaRPr>
          </a:p>
        </p:txBody>
      </p:sp>
      <p:cxnSp>
        <p:nvCxnSpPr>
          <p:cNvPr id="7" name="直接连接符 6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785900" y="284591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重力</a:t>
            </a:r>
          </a:p>
        </p:txBody>
      </p:sp>
      <p:sp>
        <p:nvSpPr>
          <p:cNvPr id="9" name="矩形 8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考点三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586119" y="4516970"/>
            <a:ext cx="5944940" cy="2000548"/>
            <a:chOff x="2143146" y="4112891"/>
            <a:chExt cx="5944940" cy="2000548"/>
          </a:xfrm>
        </p:grpSpPr>
        <p:sp>
          <p:nvSpPr>
            <p:cNvPr id="11" name="TextBox 5"/>
            <p:cNvSpPr>
              <a:spLocks noChangeArrowheads="1"/>
            </p:cNvSpPr>
            <p:nvPr/>
          </p:nvSpPr>
          <p:spPr bwMode="auto">
            <a:xfrm>
              <a:off x="2395445" y="4636111"/>
              <a:ext cx="5692641" cy="1477328"/>
            </a:xfrm>
            <a:prstGeom prst="rect">
              <a:avLst/>
            </a:prstGeom>
            <a:ln w="28575">
              <a:solidFill>
                <a:srgbClr val="C0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marL="72000" algn="just" eaLnBrk="0" hangingPunct="0">
                <a:lnSpc>
                  <a:spcPct val="150000"/>
                </a:lnSpc>
                <a:defRPr/>
              </a:pPr>
              <a:r>
                <a:rPr lang="zh-CN" altLang="en-US" sz="2000" b="1" dirty="0" smtClean="0">
                  <a:solidFill>
                    <a:schemeClr val="tx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不同</a:t>
              </a:r>
              <a:r>
                <a:rPr lang="zh-CN" altLang="en-US" sz="2000" b="1" dirty="0">
                  <a:solidFill>
                    <a:schemeClr val="tx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物理量的估算，有的需要凭借生活经验</a:t>
              </a:r>
              <a:r>
                <a:rPr lang="zh-CN" altLang="en-US" sz="2000" b="1" dirty="0" smtClean="0">
                  <a:solidFill>
                    <a:schemeClr val="tx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，</a:t>
              </a:r>
              <a:endParaRPr lang="en-US" altLang="zh-CN" sz="2000" b="1" dirty="0" smtClean="0">
                <a:solidFill>
                  <a:schemeClr val="tx1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endParaRPr>
            </a:p>
            <a:p>
              <a:pPr marL="72000" algn="just" eaLnBrk="0" hangingPunct="0">
                <a:lnSpc>
                  <a:spcPct val="150000"/>
                </a:lnSpc>
                <a:defRPr/>
              </a:pPr>
              <a:r>
                <a:rPr lang="zh-CN" altLang="en-US" sz="2000" b="1" dirty="0" smtClean="0">
                  <a:solidFill>
                    <a:schemeClr val="tx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有</a:t>
              </a:r>
              <a:r>
                <a:rPr lang="zh-CN" altLang="en-US" sz="2000" b="1" dirty="0">
                  <a:solidFill>
                    <a:schemeClr val="tx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的需要简单的计算，有的要进行单位的换算，最后判断最符合实际的是哪一个</a:t>
              </a:r>
              <a:r>
                <a:rPr lang="zh-CN" altLang="en-US" sz="2000" b="1" dirty="0" smtClean="0">
                  <a:solidFill>
                    <a:schemeClr val="tx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。</a:t>
              </a:r>
              <a:endParaRPr lang="zh-CN" altLang="en-US" sz="2000" b="1" dirty="0">
                <a:solidFill>
                  <a:schemeClr val="tx1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2143146" y="4112891"/>
              <a:ext cx="1723549" cy="499624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altLang="zh-CN" sz="20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【</a:t>
              </a:r>
              <a:r>
                <a:rPr lang="zh-CN" altLang="en-US" sz="20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技巧点拨</a:t>
              </a:r>
              <a:r>
                <a:rPr lang="en-US" altLang="zh-CN" sz="20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】</a:t>
              </a:r>
              <a:endParaRPr lang="en-US" altLang="zh-CN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2"/>
          <p:cNvSpPr>
            <a:spLocks noChangeArrowheads="1"/>
          </p:cNvSpPr>
          <p:nvPr/>
        </p:nvSpPr>
        <p:spPr bwMode="auto">
          <a:xfrm>
            <a:off x="1718009" y="1883813"/>
            <a:ext cx="937396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zh-CN" sz="2000" b="1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【</a:t>
            </a:r>
            <a:r>
              <a:rPr lang="zh-CN" altLang="en-US" sz="2000" b="1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例</a:t>
            </a:r>
            <a:r>
              <a:rPr lang="en-US" altLang="zh-CN" sz="2000" b="1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6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】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利用铅垂线和三角尺判断桌面是否水平，如图所示的做法正确的是（　　）</a:t>
            </a:r>
          </a:p>
          <a:p>
            <a:pPr indent="457200">
              <a:lnSpc>
                <a:spcPct val="150000"/>
              </a:lnSpc>
              <a:defRPr/>
            </a:pPr>
            <a:endParaRPr lang="en-US" altLang="zh-CN" sz="2000" dirty="0"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416711" y="1883813"/>
            <a:ext cx="773112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9461" name="Rectangle 1"/>
          <p:cNvSpPr>
            <a:spLocks noChangeArrowheads="1"/>
          </p:cNvSpPr>
          <p:nvPr/>
        </p:nvSpPr>
        <p:spPr bwMode="auto">
          <a:xfrm>
            <a:off x="1658939" y="1212206"/>
            <a:ext cx="372089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indent="2667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考查角度</a:t>
            </a:r>
            <a:r>
              <a:rPr lang="en-US" altLang="zh-CN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　</a:t>
            </a:r>
            <a:r>
              <a:rPr lang="zh-CN" altLang="en-US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重力的方向</a:t>
            </a:r>
            <a:endParaRPr lang="en-US" altLang="zh-CN" sz="2400" b="1" dirty="0">
              <a:solidFill>
                <a:srgbClr val="FF000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  <a:cs typeface="Times New Roman" pitchFamily="18" charset="0"/>
            </a:endParaRPr>
          </a:p>
        </p:txBody>
      </p:sp>
      <p:cxnSp>
        <p:nvCxnSpPr>
          <p:cNvPr id="8" name="直接连接符 7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1785900" y="284591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重力</a:t>
            </a:r>
          </a:p>
        </p:txBody>
      </p:sp>
      <p:sp>
        <p:nvSpPr>
          <p:cNvPr id="10" name="矩形 9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考点三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pic>
        <p:nvPicPr>
          <p:cNvPr id="28682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93255" y="3100967"/>
            <a:ext cx="8623467" cy="179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"/>
          <p:cNvSpPr>
            <a:spLocks noChangeArrowheads="1"/>
          </p:cNvSpPr>
          <p:nvPr/>
        </p:nvSpPr>
        <p:spPr bwMode="auto">
          <a:xfrm>
            <a:off x="1685575" y="1185555"/>
            <a:ext cx="883285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zh-CN" sz="20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【</a:t>
            </a:r>
            <a:r>
              <a:rPr lang="zh-CN" altLang="en-US" sz="20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例</a:t>
            </a:r>
            <a:r>
              <a:rPr lang="en-US" altLang="zh-CN" sz="20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】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如图所示，在弹簧测力计两端分别用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4N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的水平拉力向相反的方向拉弹簧测力计的两端（弹簧测力计的自重不计），则下列说法中正确的是（　　）</a:t>
            </a:r>
          </a:p>
          <a:p>
            <a:pPr>
              <a:lnSpc>
                <a:spcPts val="36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．弹簧测力计示数为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4N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，它受合力是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4N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36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．弹簧测力计示数为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0N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，它受合力是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0N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36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C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．弹簧测力计示数为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8N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，它受合力是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0N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36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D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．弹簧测力计示数为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4N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，它受合力是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0N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defRPr/>
            </a:pPr>
            <a:endParaRPr lang="zh-CN" altLang="en-US" sz="2000" dirty="0"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383012" y="2126974"/>
            <a:ext cx="571500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D</a:t>
            </a:r>
            <a:endParaRPr lang="zh-CN" altLang="en-US" sz="28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cxnSp>
        <p:nvCxnSpPr>
          <p:cNvPr id="11" name="直接连接符 10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FF9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2204541" y="261631"/>
            <a:ext cx="51090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弹簧测力计在力的相互性方面的应用</a:t>
            </a:r>
          </a:p>
        </p:txBody>
      </p:sp>
      <p:sp>
        <p:nvSpPr>
          <p:cNvPr id="13" name="矩形 12"/>
          <p:cNvSpPr/>
          <p:nvPr/>
        </p:nvSpPr>
        <p:spPr>
          <a:xfrm>
            <a:off x="358594" y="261631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EE864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拓展提升</a:t>
            </a:r>
            <a:endParaRPr lang="zh-CN" altLang="en-US" sz="2800" dirty="0">
              <a:solidFill>
                <a:srgbClr val="EE864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pic>
        <p:nvPicPr>
          <p:cNvPr id="27649" name="图片24" descr="菁优网：http://www.jyeoo.co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13373" y="2961860"/>
            <a:ext cx="4204254" cy="705679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5"/>
          <p:cNvSpPr>
            <a:spLocks noChangeArrowheads="1"/>
          </p:cNvSpPr>
          <p:nvPr/>
        </p:nvSpPr>
        <p:spPr bwMode="auto">
          <a:xfrm>
            <a:off x="1586053" y="2136913"/>
            <a:ext cx="8323261" cy="2169825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</a:ln>
        </p:spPr>
        <p:txBody>
          <a:bodyPr wrap="square">
            <a:spAutoFit/>
          </a:bodyPr>
          <a:lstStyle/>
          <a:p>
            <a:pPr marL="252000" indent="457200" eaLnBrk="0" hangingPunct="0">
              <a:lnSpc>
                <a:spcPct val="150000"/>
              </a:lnSpc>
              <a:defRPr/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物体间力的作用是相互的；弹簧测力计在力的相互性方面有两种问题：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 marL="252000" indent="457200" eaLnBrk="0" hangingPunct="0">
              <a:lnSpc>
                <a:spcPct val="150000"/>
              </a:lnSpc>
              <a:defRPr/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）问弹簧测力计的示数（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）问弹簧测力计所受合力是多少．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 marL="252000" indent="457200" eaLnBrk="0" hangingPunct="0">
              <a:lnSpc>
                <a:spcPct val="150000"/>
              </a:lnSpc>
              <a:defRPr/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例如：（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）一端用力另一端固定，（和两端同时拉效果是相同的）．一弹簧测力计两端均受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6N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的力，弹簧测力计的示数是多少？（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）将弹簧测力计测量物体重量的时候，物体处于平衡状态，那么弹簧测力计所受合力为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0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．</a:t>
            </a:r>
            <a:endParaRPr lang="zh-CN" altLang="en-US" b="1" dirty="0"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502416" y="1274322"/>
            <a:ext cx="1723549" cy="4996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方法点拨</a:t>
            </a:r>
            <a:r>
              <a:rPr lang="en-US" altLang="zh-CN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</p:txBody>
      </p:sp>
      <p:cxnSp>
        <p:nvCxnSpPr>
          <p:cNvPr id="4" name="直接连接符 3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EE86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2204541" y="261631"/>
            <a:ext cx="51090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弹簧测力计在力的相互性方面的应用</a:t>
            </a:r>
          </a:p>
        </p:txBody>
      </p:sp>
      <p:sp>
        <p:nvSpPr>
          <p:cNvPr id="6" name="矩形 5"/>
          <p:cNvSpPr/>
          <p:nvPr/>
        </p:nvSpPr>
        <p:spPr>
          <a:xfrm>
            <a:off x="358594" y="261631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chemeClr val="accent2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拓展提升</a:t>
            </a:r>
            <a:endParaRPr lang="zh-CN" altLang="en-US" sz="2800" dirty="0">
              <a:solidFill>
                <a:schemeClr val="accent2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1"/>
          <p:cNvSpPr>
            <a:spLocks noChangeArrowheads="1"/>
          </p:cNvSpPr>
          <p:nvPr/>
        </p:nvSpPr>
        <p:spPr bwMode="auto">
          <a:xfrm>
            <a:off x="984268" y="1027184"/>
            <a:ext cx="160973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indent="2667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举一反三 </a:t>
            </a:r>
            <a:endParaRPr lang="en-US" altLang="zh-CN" sz="2000" b="1" dirty="0">
              <a:solidFill>
                <a:srgbClr val="C00000"/>
              </a:solidFill>
              <a:ea typeface="微软雅黑" panose="020B0503020204020204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9403444" y="2703460"/>
            <a:ext cx="325437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=</a:t>
            </a:r>
            <a:endParaRPr lang="zh-CN" altLang="en-US" sz="32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cxnSp>
        <p:nvCxnSpPr>
          <p:cNvPr id="6" name="直接连接符 5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EE86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2204541" y="261631"/>
            <a:ext cx="51090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弹簧测力计在力的相互性方面的应用</a:t>
            </a:r>
          </a:p>
        </p:txBody>
      </p:sp>
      <p:sp>
        <p:nvSpPr>
          <p:cNvPr id="8" name="矩形 7"/>
          <p:cNvSpPr/>
          <p:nvPr/>
        </p:nvSpPr>
        <p:spPr>
          <a:xfrm>
            <a:off x="358594" y="261631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chemeClr val="accent2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拓展提升</a:t>
            </a:r>
            <a:endParaRPr lang="zh-CN" altLang="en-US" sz="2800" dirty="0">
              <a:solidFill>
                <a:schemeClr val="accent2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80660" y="1527458"/>
            <a:ext cx="103598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一根轻质弹簧，左端固定在竖直墙壁上，右端受到大小为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F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的水平拉力，弹簧伸长△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L</a:t>
            </a:r>
            <a:r>
              <a:rPr lang="en-US" altLang="zh-CN" sz="2400" baseline="-25000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，如图甲所示；再在同样的弹簧左右两端均施加大小为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F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的水平拉力，弹簧伸长△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L</a:t>
            </a:r>
            <a:r>
              <a:rPr lang="en-US" altLang="zh-CN" sz="2400" baseline="-25000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，如图乙所示，两根弹簧都水平静止，则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△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L</a:t>
            </a:r>
            <a:r>
              <a:rPr lang="en-US" altLang="zh-CN" sz="2400" baseline="-25000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△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L</a:t>
            </a:r>
            <a:r>
              <a:rPr lang="en-US" altLang="zh-CN" sz="2400" baseline="-25000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（选填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＞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”“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＜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或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“=”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）（弹性形变均在弹性限度内）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5601" name="图片24" descr="菁优网：http://www.jyeoo.co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4243" y="4403982"/>
            <a:ext cx="4772722" cy="914400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172278" y="1643870"/>
            <a:ext cx="9899373" cy="37828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将甲、乙两个弹簧测力计的挂钩互相钩起来，固定甲的提环，拉动乙的提环，如图所示，下列说法正确的是（　　）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．甲有示数，乙的示数为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0 	       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．乙有示数，甲的示数为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0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C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．甲、乙都有示数，且相等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D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．以上三种情况都有可能</a:t>
            </a:r>
          </a:p>
          <a:p>
            <a:pPr>
              <a:lnSpc>
                <a:spcPct val="150000"/>
              </a:lnSpc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469787" y="2248375"/>
            <a:ext cx="49564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C</a:t>
            </a:r>
            <a:endParaRPr lang="zh-CN" altLang="en-US" sz="3600" b="1" dirty="0"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EE86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2204541" y="261631"/>
            <a:ext cx="51090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弹簧测力计在力的相互性方面的应用</a:t>
            </a:r>
          </a:p>
        </p:txBody>
      </p:sp>
      <p:sp>
        <p:nvSpPr>
          <p:cNvPr id="9" name="矩形 8"/>
          <p:cNvSpPr/>
          <p:nvPr/>
        </p:nvSpPr>
        <p:spPr>
          <a:xfrm>
            <a:off x="358594" y="261631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chemeClr val="accent2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拓展提升</a:t>
            </a:r>
            <a:endParaRPr lang="zh-CN" altLang="en-US" sz="2800" dirty="0">
              <a:solidFill>
                <a:schemeClr val="accent2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984268" y="1027184"/>
            <a:ext cx="160973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indent="2667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举一反三 </a:t>
            </a:r>
            <a:endParaRPr lang="en-US" altLang="zh-CN" sz="2000" b="1" dirty="0">
              <a:solidFill>
                <a:srgbClr val="C00000"/>
              </a:solidFill>
              <a:ea typeface="微软雅黑" panose="020B0503020204020204" pitchFamily="34" charset="-122"/>
            </a:endParaRPr>
          </a:p>
        </p:txBody>
      </p:sp>
      <p:pic>
        <p:nvPicPr>
          <p:cNvPr id="24577" name="图片24" descr="菁优网：http://www.jyeoo.co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65436" y="3492115"/>
            <a:ext cx="2566921" cy="85165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193451429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4" name="直接连接符 143"/>
          <p:cNvCxnSpPr/>
          <p:nvPr>
            <p:custDataLst>
              <p:tags r:id="rId2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1785900" y="284591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力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sym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考点一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1648096" y="165865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469900" marR="0" lvl="0" indent="-469900" algn="l" defTabSz="914400" rtl="0" eaLnBrk="1" fontAlgn="auto" latinLnBrk="0" hangingPunct="1">
              <a:lnSpc>
                <a:spcPts val="35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1.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定义：物体对物体的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______</a:t>
            </a:r>
          </a:p>
          <a:p>
            <a:pPr marL="469900" marR="0" lvl="0" indent="-469900" algn="l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2.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单位：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______(N)</a:t>
            </a:r>
          </a:p>
          <a:p>
            <a:pPr marL="469900" marR="0" lvl="0" indent="-469900" algn="l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3.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产生条件：</a:t>
            </a:r>
          </a:p>
          <a:p>
            <a:pPr marL="469900" marR="0" lvl="0" indent="-469900" algn="l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  ①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必须有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____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个或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___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个以上的物体；</a:t>
            </a:r>
          </a:p>
          <a:p>
            <a:pPr marL="469900" marR="0" lvl="0" indent="-469900" algn="l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  ②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物体间必须有相互作用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(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可以不接触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)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747093" y="1649455"/>
            <a:ext cx="122396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3300"/>
                </a:solidFill>
                <a:latin typeface="Verdana" pitchFamily="34" charset="0"/>
                <a:ea typeface="微软雅黑" panose="020B0503020204020204" pitchFamily="34" charset="-122"/>
              </a:rPr>
              <a:t>作用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902644" y="2302648"/>
            <a:ext cx="12239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3300"/>
                </a:solidFill>
                <a:latin typeface="Verdana" pitchFamily="34" charset="0"/>
                <a:ea typeface="微软雅黑" panose="020B0503020204020204" pitchFamily="34" charset="-122"/>
              </a:rPr>
              <a:t>牛顿</a:t>
            </a:r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3268403" y="3781966"/>
            <a:ext cx="49244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3300"/>
                </a:solidFill>
                <a:ea typeface="微软雅黑" panose="020B0503020204020204" pitchFamily="34" charset="-122"/>
              </a:rPr>
              <a:t>两</a:t>
            </a:r>
          </a:p>
        </p:txBody>
      </p:sp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4369654" y="3781966"/>
            <a:ext cx="49244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3300"/>
                </a:solidFill>
                <a:ea typeface="微软雅黑" panose="020B0503020204020204" pitchFamily="34" charset="-122"/>
              </a:rPr>
              <a:t>两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3536099680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48549" y="2507186"/>
            <a:ext cx="2441694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800" dirty="0">
                <a:latin typeface="华文行楷" panose="02010800040101010101" pitchFamily="2" charset="-122"/>
                <a:ea typeface="华文行楷" panose="02010800040101010101" pitchFamily="2" charset="-122"/>
                <a:cs typeface="Times New Roman" panose="02020603050405020304" pitchFamily="18" charset="0"/>
              </a:rPr>
              <a:t>再见</a:t>
            </a:r>
            <a:endParaRPr lang="zh-CN" altLang="en-US" sz="88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66378158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接连接符 31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矩形 32"/>
          <p:cNvSpPr/>
          <p:nvPr/>
        </p:nvSpPr>
        <p:spPr>
          <a:xfrm>
            <a:off x="1785900" y="284591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力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sym typeface="黑体" panose="02010609060101010101" pitchFamily="49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考点一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1128272" y="1332147"/>
            <a:ext cx="6080631" cy="15307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469900" marR="0" lvl="0" indent="-469900" algn="l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4.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力的作用效果</a:t>
            </a:r>
          </a:p>
          <a:p>
            <a:pPr marL="469900" marR="0" lvl="0" indent="-469900" algn="l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69900" marR="0" lvl="0" indent="-469900" algn="l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①力可以改变物体的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________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状态；</a:t>
            </a:r>
          </a:p>
          <a:p>
            <a:pPr marL="469900" marR="0" lvl="0" indent="-469900" algn="l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rgbClr val="008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69900" marR="0" lvl="0" indent="-469900" algn="l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提示：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运动状态改变</a:t>
            </a: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69900" marR="0" lvl="0" indent="-4699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4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en-US" altLang="zh-CN" sz="2400" b="1" dirty="0" smtClean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	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168587" y="1754948"/>
            <a:ext cx="79964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Verdana" pitchFamily="34" charset="0"/>
                <a:ea typeface="微软雅黑" panose="020B0503020204020204" pitchFamily="34" charset="-122"/>
              </a:rPr>
              <a:t>运动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022725" y="4938900"/>
            <a:ext cx="12588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Verdana" pitchFamily="34" charset="0"/>
                <a:ea typeface="微软雅黑" panose="020B0503020204020204" pitchFamily="34" charset="-122"/>
              </a:rPr>
              <a:t>形状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432232" y="4900076"/>
            <a:ext cx="36893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Verdana" pitchFamily="34" charset="0"/>
                <a:ea typeface="微软雅黑" panose="020B0503020204020204" pitchFamily="34" charset="-122"/>
              </a:rPr>
              <a:t>使物体发生形变</a:t>
            </a:r>
          </a:p>
        </p:txBody>
      </p:sp>
      <p:sp>
        <p:nvSpPr>
          <p:cNvPr id="2" name="矩形 1"/>
          <p:cNvSpPr/>
          <p:nvPr/>
        </p:nvSpPr>
        <p:spPr>
          <a:xfrm>
            <a:off x="1128272" y="4950857"/>
            <a:ext cx="66223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69900" lvl="0" indent="-469900"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24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力可以改变物体的</a:t>
            </a:r>
            <a:r>
              <a:rPr lang="en-US" altLang="zh-CN" sz="24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________</a:t>
            </a:r>
            <a:r>
              <a:rPr lang="zh-CN" altLang="en-US" sz="24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或</a:t>
            </a:r>
            <a:r>
              <a:rPr lang="zh-CN" altLang="en-US" sz="2400" b="1" u="sng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                      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。</a:t>
            </a:r>
          </a:p>
        </p:txBody>
      </p:sp>
      <p:sp>
        <p:nvSpPr>
          <p:cNvPr id="3" name="矩形 2"/>
          <p:cNvSpPr/>
          <p:nvPr/>
        </p:nvSpPr>
        <p:spPr>
          <a:xfrm>
            <a:off x="1785900" y="2913724"/>
            <a:ext cx="39912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69900" lvl="0" indent="-469900"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物体运动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速度大小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的改变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  <a:p>
            <a:pPr marL="469900" lvl="0" indent="-469900"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b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.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物体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运动方向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的改变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  <a:p>
            <a:pPr marL="469900" lvl="0" indent="-469900"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两者同时改变。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接连接符 31"/>
          <p:cNvCxnSpPr/>
          <p:nvPr>
            <p:custDataLst>
              <p:tags r:id="rId2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矩形 32"/>
          <p:cNvSpPr/>
          <p:nvPr/>
        </p:nvSpPr>
        <p:spPr>
          <a:xfrm>
            <a:off x="1785900" y="284591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力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sym typeface="黑体" panose="02010609060101010101" pitchFamily="49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考点一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1231365" y="1508125"/>
            <a:ext cx="9153605" cy="53498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469900" marR="0" lvl="0" indent="-4699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5.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力的三要素</a:t>
            </a:r>
            <a:r>
              <a:rPr kumimoji="0" lang="en-US" altLang="zh-CN" sz="24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                 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、</a:t>
            </a:r>
            <a:r>
              <a:rPr kumimoji="0" lang="en-US" altLang="zh-CN" sz="24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                  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、 </a:t>
            </a:r>
            <a:r>
              <a:rPr kumimoji="0" lang="en-US" altLang="zh-CN" sz="24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               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力的特点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:</a:t>
            </a:r>
          </a:p>
          <a:p>
            <a:pPr marL="469900" marR="0" lvl="0" indent="-4699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物体间力的作用是</a:t>
            </a:r>
            <a:r>
              <a:rPr kumimoji="0" lang="en-US" altLang="zh-CN" sz="24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________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的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;</a:t>
            </a:r>
          </a:p>
          <a:p>
            <a:pPr marL="469900" marR="0" lvl="0" indent="-4699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两物体相互作用时，施力物体同时也是</a:t>
            </a:r>
            <a:r>
              <a:rPr kumimoji="0" lang="en-US" altLang="zh-CN" sz="24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________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，反之，受力物体同时也是</a:t>
            </a:r>
            <a:r>
              <a:rPr kumimoji="0" lang="en-US" altLang="zh-CN" sz="24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________</a:t>
            </a:r>
            <a:endParaRPr kumimoji="0" lang="en-US" altLang="zh-CN" sz="2400" b="1" i="0" u="sng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69900" marR="0" lvl="0" indent="-4699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2400" b="1" i="0" u="sng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236753" y="1584395"/>
            <a:ext cx="21336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Verdana" pitchFamily="34" charset="0"/>
                <a:ea typeface="微软雅黑" panose="020B0503020204020204" pitchFamily="34" charset="-122"/>
              </a:rPr>
              <a:t>力的大小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056981" y="1546260"/>
            <a:ext cx="20621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Verdana" pitchFamily="34" charset="0"/>
                <a:ea typeface="微软雅黑" panose="020B0503020204020204" pitchFamily="34" charset="-122"/>
              </a:rPr>
              <a:t>力的方向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6830478" y="1508125"/>
            <a:ext cx="270033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Verdana" pitchFamily="34" charset="0"/>
                <a:ea typeface="微软雅黑" panose="020B0503020204020204" pitchFamily="34" charset="-122"/>
              </a:rPr>
              <a:t>力的作用点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170388" y="2214130"/>
            <a:ext cx="126047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Verdana" pitchFamily="34" charset="0"/>
                <a:ea typeface="微软雅黑" panose="020B0503020204020204" pitchFamily="34" charset="-122"/>
              </a:rPr>
              <a:t>相互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6830478" y="2696206"/>
            <a:ext cx="223202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Verdana" pitchFamily="34" charset="0"/>
                <a:ea typeface="微软雅黑" panose="020B0503020204020204" pitchFamily="34" charset="-122"/>
              </a:rPr>
              <a:t>受力物体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3265903" y="3290180"/>
            <a:ext cx="26463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Verdana" pitchFamily="34" charset="0"/>
                <a:ea typeface="微软雅黑" panose="020B0503020204020204" pitchFamily="34" charset="-122"/>
              </a:rPr>
              <a:t>施力物体</a:t>
            </a:r>
          </a:p>
        </p:txBody>
      </p:sp>
      <p:graphicFrame>
        <p:nvGraphicFramePr>
          <p:cNvPr id="12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560616835"/>
              </p:ext>
            </p:extLst>
          </p:nvPr>
        </p:nvGraphicFramePr>
        <p:xfrm>
          <a:off x="5301599" y="5078832"/>
          <a:ext cx="914400" cy="198438"/>
        </p:xfrm>
        <a:graphic>
          <a:graphicData uri="http://schemas.openxmlformats.org/presentationml/2006/ole">
            <p:oleObj spid="_x0000_s1026" name="Equation" r:id="rId4" imgW="435285" imgH="677109" progId="">
              <p:embed/>
            </p:oleObj>
          </a:graphicData>
        </a:graphic>
      </p:graphicFrame>
      <p:sp>
        <p:nvSpPr>
          <p:cNvPr id="13" name="Rectangle 3"/>
          <p:cNvSpPr txBox="1">
            <a:spLocks noChangeArrowheads="1"/>
          </p:cNvSpPr>
          <p:nvPr/>
        </p:nvSpPr>
        <p:spPr>
          <a:xfrm>
            <a:off x="1109104" y="3958050"/>
            <a:ext cx="9606323" cy="25639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469900" marR="0" lvl="0" indent="-4699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微软雅黑" panose="020B0503020204020204" pitchFamily="34" charset="-122"/>
              </a:rPr>
              <a:t>6.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微软雅黑" panose="020B0503020204020204" pitchFamily="34" charset="-122"/>
              </a:rPr>
              <a:t>力的示意图：</a:t>
            </a:r>
          </a:p>
          <a:p>
            <a:pPr marL="469900" marR="0" lvl="0" indent="-4699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    用一根</a:t>
            </a:r>
            <a:r>
              <a:rPr kumimoji="0" lang="zh-CN" altLang="en-US" sz="24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            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的</a:t>
            </a:r>
            <a:r>
              <a:rPr kumimoji="0" lang="zh-CN" altLang="en-US" sz="24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          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把力的大小、方向、作用点表示出来；</a:t>
            </a: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  <a:p>
            <a:pPr marL="469900" marR="0" lvl="0" indent="-4699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400" b="1" noProof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    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如果没有大小，可不表示，在同一个图中，力越大，线段应越长。</a:t>
            </a:r>
          </a:p>
          <a:p>
            <a:pPr marL="469900" marR="0" lvl="0" indent="-4699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微软雅黑" panose="020B0503020204020204" pitchFamily="34" charset="-122"/>
              </a:rPr>
              <a:t>测量工具：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4" name="TextBox 8"/>
          <p:cNvSpPr txBox="1">
            <a:spLocks noChangeArrowheads="1"/>
          </p:cNvSpPr>
          <p:nvPr/>
        </p:nvSpPr>
        <p:spPr bwMode="auto">
          <a:xfrm>
            <a:off x="2492378" y="4432501"/>
            <a:ext cx="165576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Verdana" pitchFamily="34" charset="0"/>
                <a:ea typeface="微软雅黑" panose="020B0503020204020204" pitchFamily="34" charset="-122"/>
              </a:rPr>
              <a:t>带箭头</a:t>
            </a:r>
          </a:p>
        </p:txBody>
      </p:sp>
      <p:sp>
        <p:nvSpPr>
          <p:cNvPr id="15" name="TextBox 9"/>
          <p:cNvSpPr txBox="1">
            <a:spLocks noChangeArrowheads="1"/>
          </p:cNvSpPr>
          <p:nvPr/>
        </p:nvSpPr>
        <p:spPr bwMode="auto">
          <a:xfrm>
            <a:off x="3957960" y="4432500"/>
            <a:ext cx="125888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Verdana" pitchFamily="34" charset="0"/>
                <a:ea typeface="微软雅黑" panose="020B0503020204020204" pitchFamily="34" charset="-122"/>
              </a:rPr>
              <a:t>线段</a:t>
            </a:r>
          </a:p>
        </p:txBody>
      </p:sp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2750927" y="5767485"/>
            <a:ext cx="172354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ea typeface="微软雅黑" panose="020B0503020204020204" pitchFamily="34" charset="-122"/>
              </a:rPr>
              <a:t>弹簧测力计</a:t>
            </a:r>
          </a:p>
        </p:txBody>
      </p:sp>
    </p:spTree>
    <p:extLst>
      <p:ext uri="{BB962C8B-B14F-4D97-AF65-F5344CB8AC3E}">
        <p14:creationId xmlns:p14="http://schemas.microsoft.com/office/powerpoint/2010/main" xmlns="" val="1741003644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3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2"/>
          <p:cNvSpPr>
            <a:spLocks noChangeArrowheads="1"/>
          </p:cNvSpPr>
          <p:nvPr/>
        </p:nvSpPr>
        <p:spPr bwMode="auto">
          <a:xfrm>
            <a:off x="1365067" y="1786874"/>
            <a:ext cx="9858104" cy="240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b="1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【</a:t>
            </a:r>
            <a:r>
              <a:rPr lang="zh-CN" altLang="en-US" sz="2000" b="1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例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1】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辽宁号航母的舰载机歼﹣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15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着舰时在拦阻索作用下停下来，这个过程中（　　）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．拦阻索对战机的作用力使拦阻索发生形变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．拦阻索对战机的作用力使战机运动状态改变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C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．战机对拦阻索作用力与拦阻索对战机作用力的受力物体相同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D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．战机对拦阻索作用力与拦阻索对战机作用力的作用效果相同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27908" y="1903872"/>
            <a:ext cx="40957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dirty="0">
                <a:solidFill>
                  <a:srgbClr val="FF0000"/>
                </a:solidFill>
                <a:ea typeface="微软雅黑" panose="020B0503020204020204" pitchFamily="34" charset="-122"/>
              </a:rPr>
              <a:t>B</a:t>
            </a:r>
            <a:endParaRPr lang="zh-CN" altLang="en-US" sz="28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477169" y="4574170"/>
            <a:ext cx="4937623" cy="1476118"/>
            <a:chOff x="2124711" y="4605454"/>
            <a:chExt cx="3221556" cy="1476118"/>
          </a:xfrm>
        </p:grpSpPr>
        <p:sp>
          <p:nvSpPr>
            <p:cNvPr id="18" name="TextBox 5"/>
            <p:cNvSpPr>
              <a:spLocks noChangeArrowheads="1"/>
            </p:cNvSpPr>
            <p:nvPr/>
          </p:nvSpPr>
          <p:spPr bwMode="auto">
            <a:xfrm>
              <a:off x="2522137" y="5065909"/>
              <a:ext cx="2824130" cy="1015663"/>
            </a:xfrm>
            <a:prstGeom prst="rect">
              <a:avLst/>
            </a:prstGeom>
            <a:ln w="28575">
              <a:solidFill>
                <a:srgbClr val="C0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marL="72000" eaLnBrk="0" hangingPunct="0">
                <a:lnSpc>
                  <a:spcPct val="150000"/>
                </a:lnSpc>
                <a:defRPr/>
              </a:pPr>
              <a:r>
                <a:rPr lang="zh-CN" altLang="en-US" sz="2000" dirty="0" smtClean="0">
                  <a:latin typeface="微软雅黑" pitchFamily="34" charset="-122"/>
                  <a:ea typeface="微软雅黑" pitchFamily="34" charset="-122"/>
                </a:rPr>
                <a:t>（</a:t>
              </a:r>
              <a:r>
                <a:rPr lang="en-US" altLang="zh-CN" sz="2000" dirty="0" smtClean="0">
                  <a:latin typeface="微软雅黑" pitchFamily="34" charset="-122"/>
                  <a:ea typeface="微软雅黑" pitchFamily="34" charset="-122"/>
                </a:rPr>
                <a:t>1</a:t>
              </a:r>
              <a:r>
                <a:rPr lang="zh-CN" altLang="en-US" sz="2000" dirty="0" smtClean="0">
                  <a:latin typeface="微软雅黑" pitchFamily="34" charset="-122"/>
                  <a:ea typeface="微软雅黑" pitchFamily="34" charset="-122"/>
                </a:rPr>
                <a:t>）力可以改变物体的运动状态</a:t>
              </a:r>
              <a:endParaRPr lang="en-US" altLang="zh-CN" sz="2000" dirty="0" smtClean="0">
                <a:latin typeface="微软雅黑" pitchFamily="34" charset="-122"/>
                <a:ea typeface="微软雅黑" pitchFamily="34" charset="-122"/>
              </a:endParaRPr>
            </a:p>
            <a:p>
              <a:pPr marL="72000" eaLnBrk="0" hangingPunct="0">
                <a:lnSpc>
                  <a:spcPct val="150000"/>
                </a:lnSpc>
                <a:defRPr/>
              </a:pPr>
              <a:r>
                <a:rPr lang="zh-CN" altLang="en-US" sz="2000" dirty="0" smtClean="0">
                  <a:latin typeface="微软雅黑" pitchFamily="34" charset="-122"/>
                  <a:ea typeface="微软雅黑" pitchFamily="34" charset="-122"/>
                </a:rPr>
                <a:t>（</a:t>
              </a:r>
              <a:r>
                <a:rPr lang="en-US" altLang="zh-CN" sz="2000" dirty="0" smtClean="0">
                  <a:latin typeface="微软雅黑" pitchFamily="34" charset="-122"/>
                  <a:ea typeface="微软雅黑" pitchFamily="34" charset="-122"/>
                </a:rPr>
                <a:t>2</a:t>
              </a:r>
              <a:r>
                <a:rPr lang="zh-CN" altLang="en-US" sz="2000" dirty="0" smtClean="0">
                  <a:latin typeface="微软雅黑" pitchFamily="34" charset="-122"/>
                  <a:ea typeface="微软雅黑" pitchFamily="34" charset="-122"/>
                </a:rPr>
                <a:t>）力可以改变物体的形状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2124711" y="4605454"/>
              <a:ext cx="1723549" cy="553998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altLang="zh-CN" sz="20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【</a:t>
              </a:r>
              <a:r>
                <a:rPr lang="zh-CN" altLang="en-US" sz="20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方法点拨</a:t>
              </a:r>
              <a:r>
                <a:rPr lang="en-US" altLang="zh-CN" sz="20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】</a:t>
              </a:r>
              <a:endParaRPr lang="en-US" altLang="zh-CN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199" name="Rectangle 1"/>
          <p:cNvSpPr>
            <a:spLocks noChangeArrowheads="1"/>
          </p:cNvSpPr>
          <p:nvPr/>
        </p:nvSpPr>
        <p:spPr bwMode="auto">
          <a:xfrm>
            <a:off x="715169" y="1072875"/>
            <a:ext cx="439415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indent="2667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anose="02020603050405020304" pitchFamily="18" charset="0"/>
              </a:rPr>
              <a:t>考查角度</a:t>
            </a:r>
            <a:r>
              <a:rPr lang="en-US" altLang="zh-CN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anose="02020603050405020304" pitchFamily="18" charset="0"/>
              </a:rPr>
              <a:t>1    </a:t>
            </a:r>
            <a:r>
              <a:rPr lang="zh-CN" altLang="en-US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anose="02020603050405020304" pitchFamily="18" charset="0"/>
              </a:rPr>
              <a:t>力的作用效果</a:t>
            </a:r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anose="02020603050405020304" pitchFamily="18" charset="0"/>
              </a:rPr>
              <a:t>　</a:t>
            </a:r>
            <a:endParaRPr lang="en-US" altLang="zh-CN" sz="2400" b="1" dirty="0" smtClean="0">
              <a:solidFill>
                <a:srgbClr val="FF000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  <a:cs typeface="Times New Roman" panose="02020603050405020304" pitchFamily="18" charset="0"/>
            </a:endParaRPr>
          </a:p>
          <a:p>
            <a:endParaRPr lang="en-US" altLang="zh-CN" sz="2400" b="1" dirty="0">
              <a:solidFill>
                <a:srgbClr val="FF000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cxnSp>
        <p:nvCxnSpPr>
          <p:cNvPr id="7" name="直接连接符 6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785900" y="284591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力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sym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考点一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2"/>
          <p:cNvSpPr>
            <a:spLocks noChangeArrowheads="1"/>
          </p:cNvSpPr>
          <p:nvPr/>
        </p:nvSpPr>
        <p:spPr bwMode="auto">
          <a:xfrm>
            <a:off x="1519438" y="1561890"/>
            <a:ext cx="8285163" cy="1661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zh-CN" sz="2400" b="1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【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例</a:t>
            </a:r>
            <a:r>
              <a:rPr lang="en-US" altLang="zh-CN" sz="2400" b="1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】</a:t>
            </a:r>
            <a:r>
              <a:rPr lang="zh-CN" altLang="zh-CN" sz="2000" dirty="0" smtClean="0">
                <a:ea typeface="微软雅黑" panose="020B0503020204020204" pitchFamily="34" charset="-122"/>
              </a:rPr>
              <a:t> 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如图所示，小华用绳拉着小车行走，请画出绳对小车拉力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F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的示意图。</a:t>
            </a:r>
          </a:p>
          <a:p>
            <a:pPr>
              <a:lnSpc>
                <a:spcPct val="150000"/>
              </a:lnSpc>
              <a:defRPr/>
            </a:pPr>
            <a:endParaRPr lang="zh-CN" altLang="en-US" sz="2000" dirty="0"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212738" y="3213546"/>
            <a:ext cx="152295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0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如答图所示</a:t>
            </a:r>
            <a:endParaRPr lang="zh-CN" altLang="en-US" sz="20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8122" y="4417226"/>
            <a:ext cx="8887756" cy="1696171"/>
            <a:chOff x="1939257" y="4028968"/>
            <a:chExt cx="8887756" cy="1696171"/>
          </a:xfrm>
        </p:grpSpPr>
        <p:sp>
          <p:nvSpPr>
            <p:cNvPr id="18" name="TextBox 5"/>
            <p:cNvSpPr>
              <a:spLocks noChangeArrowheads="1"/>
            </p:cNvSpPr>
            <p:nvPr/>
          </p:nvSpPr>
          <p:spPr bwMode="auto">
            <a:xfrm>
              <a:off x="2144976" y="4594893"/>
              <a:ext cx="8682037" cy="1130246"/>
            </a:xfrm>
            <a:prstGeom prst="rect">
              <a:avLst/>
            </a:prstGeom>
            <a:noFill/>
            <a:ln w="28575">
              <a:solidFill>
                <a:srgbClr val="C00000"/>
              </a:solidFill>
              <a:miter lim="800000"/>
            </a:ln>
          </p:spPr>
          <p:txBody>
            <a:bodyPr>
              <a:spAutoFit/>
            </a:bodyPr>
            <a:lstStyle/>
            <a:p>
              <a:pPr marL="72000" algn="just" eaLnBrk="0" hangingPunct="0">
                <a:lnSpc>
                  <a:spcPct val="150000"/>
                </a:lnSpc>
                <a:defRPr/>
              </a:pPr>
              <a:r>
                <a:rPr lang="zh-CN" altLang="zh-CN" sz="2400" dirty="0" smtClean="0">
                  <a:latin typeface="微软雅黑" pitchFamily="34" charset="-122"/>
                  <a:ea typeface="微软雅黑" pitchFamily="34" charset="-122"/>
                </a:rPr>
                <a:t>画力的示意图的一般步骤为：</a:t>
              </a:r>
              <a:endParaRPr lang="en-US" altLang="zh-CN" sz="2400" dirty="0" smtClean="0">
                <a:latin typeface="微软雅黑" pitchFamily="34" charset="-122"/>
                <a:ea typeface="微软雅黑" pitchFamily="34" charset="-122"/>
              </a:endParaRPr>
            </a:p>
            <a:p>
              <a:pPr marL="72000" algn="just" eaLnBrk="0" hangingPunct="0">
                <a:lnSpc>
                  <a:spcPct val="150000"/>
                </a:lnSpc>
                <a:defRPr/>
              </a:pPr>
              <a:r>
                <a:rPr lang="zh-CN" altLang="zh-CN" sz="2400" dirty="0" smtClean="0">
                  <a:latin typeface="微软雅黑" pitchFamily="34" charset="-122"/>
                  <a:ea typeface="微软雅黑" pitchFamily="34" charset="-122"/>
                </a:rPr>
                <a:t>一画简图二定点，三画线，四画尖，五把力的符号标尖边。</a:t>
              </a:r>
              <a:endParaRPr lang="zh-CN" altLang="en-US" sz="2400" b="1" dirty="0">
                <a:latin typeface="微软雅黑" pitchFamily="34" charset="-122"/>
                <a:ea typeface="微软雅黑" pitchFamily="34" charset="-122"/>
                <a:cs typeface="Times New Roman" pitchFamily="18" charset="0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1939257" y="4028968"/>
              <a:ext cx="1723549" cy="5539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altLang="zh-CN" sz="20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【</a:t>
              </a:r>
              <a:r>
                <a:rPr lang="zh-CN" altLang="en-US" sz="20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方法点</a:t>
              </a:r>
              <a:r>
                <a:rPr lang="zh-CN" altLang="en-US" sz="20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拨</a:t>
              </a:r>
              <a:r>
                <a:rPr lang="en-US" altLang="zh-CN" sz="20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】</a:t>
              </a:r>
            </a:p>
          </p:txBody>
        </p:sp>
      </p:grpSp>
      <p:sp>
        <p:nvSpPr>
          <p:cNvPr id="10247" name="Rectangle 1"/>
          <p:cNvSpPr>
            <a:spLocks noChangeArrowheads="1"/>
          </p:cNvSpPr>
          <p:nvPr/>
        </p:nvSpPr>
        <p:spPr bwMode="auto">
          <a:xfrm>
            <a:off x="858016" y="1047677"/>
            <a:ext cx="399500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indent="2667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anose="02020603050405020304" pitchFamily="18" charset="0"/>
              </a:rPr>
              <a:t>考查角度</a:t>
            </a:r>
            <a:r>
              <a:rPr lang="en-US" altLang="zh-CN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anose="02020603050405020304" pitchFamily="18" charset="0"/>
              </a:rPr>
              <a:t>2  </a:t>
            </a:r>
            <a:r>
              <a:rPr lang="zh-CN" altLang="en-US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anose="02020603050405020304" pitchFamily="18" charset="0"/>
              </a:rPr>
              <a:t>力的示意图</a:t>
            </a:r>
            <a:r>
              <a:rPr lang="en-US" altLang="zh-CN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anose="02020603050405020304" pitchFamily="18" charset="0"/>
              </a:rPr>
              <a:t>　</a:t>
            </a:r>
          </a:p>
        </p:txBody>
      </p:sp>
      <p:cxnSp>
        <p:nvCxnSpPr>
          <p:cNvPr id="9" name="直接连接符 8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1785900" y="284591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力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sym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考点一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pic>
        <p:nvPicPr>
          <p:cNvPr id="20482" name="图片24" descr="菁优网：http://www.jyeoo.co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06173" y="2905645"/>
            <a:ext cx="2246270" cy="1344706"/>
          </a:xfrm>
          <a:prstGeom prst="rect">
            <a:avLst/>
          </a:prstGeom>
          <a:noFill/>
        </p:spPr>
      </p:pic>
      <p:pic>
        <p:nvPicPr>
          <p:cNvPr id="20483" name="图片24" descr="菁优网：http://www.jyeoo.co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24063" y="2810482"/>
            <a:ext cx="2366682" cy="1439869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1785900" y="284591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弹力</a:t>
            </a:r>
          </a:p>
        </p:txBody>
      </p:sp>
      <p:sp>
        <p:nvSpPr>
          <p:cNvPr id="4" name="矩形 3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考点二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22" name="Text Box 2"/>
          <p:cNvSpPr txBox="1">
            <a:spLocks noChangeArrowheads="1"/>
          </p:cNvSpPr>
          <p:nvPr/>
        </p:nvSpPr>
        <p:spPr bwMode="auto">
          <a:xfrm>
            <a:off x="1381078" y="1326018"/>
            <a:ext cx="1677807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 smtClean="0">
                <a:ea typeface="微软雅黑" panose="020B0503020204020204" pitchFamily="34" charset="-122"/>
              </a:rPr>
              <a:t>1.</a:t>
            </a:r>
            <a:r>
              <a:rPr lang="zh-CN" altLang="en-US" sz="2000" b="1" dirty="0" smtClean="0">
                <a:ea typeface="微软雅黑" panose="020B0503020204020204" pitchFamily="34" charset="-122"/>
              </a:rPr>
              <a:t>弹</a:t>
            </a:r>
            <a:r>
              <a:rPr lang="zh-CN" altLang="en-US" sz="2000" b="1" dirty="0">
                <a:ea typeface="微软雅黑" panose="020B0503020204020204" pitchFamily="34" charset="-122"/>
              </a:rPr>
              <a:t>力</a:t>
            </a:r>
          </a:p>
        </p:txBody>
      </p:sp>
      <p:sp>
        <p:nvSpPr>
          <p:cNvPr id="24" name="Rectangle 4"/>
          <p:cNvSpPr>
            <a:spLocks noChangeArrowheads="1"/>
          </p:cNvSpPr>
          <p:nvPr/>
        </p:nvSpPr>
        <p:spPr bwMode="auto">
          <a:xfrm>
            <a:off x="1490391" y="1850715"/>
            <a:ext cx="1353256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>
                <a:ea typeface="微软雅黑" panose="020B0503020204020204" pitchFamily="34" charset="-122"/>
              </a:rPr>
              <a:t>1</a:t>
            </a:r>
            <a:r>
              <a:rPr lang="zh-CN" altLang="en-US" sz="2000" b="1" dirty="0">
                <a:ea typeface="微软雅黑" panose="020B0503020204020204" pitchFamily="34" charset="-122"/>
              </a:rPr>
              <a:t>）弹性：</a:t>
            </a:r>
          </a:p>
        </p:txBody>
      </p:sp>
      <p:sp>
        <p:nvSpPr>
          <p:cNvPr id="25" name="Text Box 5"/>
          <p:cNvSpPr txBox="1">
            <a:spLocks noChangeArrowheads="1"/>
          </p:cNvSpPr>
          <p:nvPr/>
        </p:nvSpPr>
        <p:spPr bwMode="auto">
          <a:xfrm>
            <a:off x="1872978" y="1870586"/>
            <a:ext cx="7775575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000" b="1" dirty="0">
                <a:latin typeface="Times New Roman" pitchFamily="18" charset="0"/>
                <a:ea typeface="微软雅黑" panose="020B0503020204020204" pitchFamily="34" charset="-122"/>
              </a:rPr>
              <a:t>　　　物体受力会发生形变，不受力时又恢复到原来的形状的特性。</a:t>
            </a:r>
          </a:p>
        </p:txBody>
      </p:sp>
      <p:sp>
        <p:nvSpPr>
          <p:cNvPr id="26" name="Rectangle 6"/>
          <p:cNvSpPr>
            <a:spLocks noChangeArrowheads="1"/>
          </p:cNvSpPr>
          <p:nvPr/>
        </p:nvSpPr>
        <p:spPr bwMode="auto">
          <a:xfrm>
            <a:off x="1490391" y="2672282"/>
            <a:ext cx="1811338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>
                <a:ea typeface="微软雅黑" panose="020B0503020204020204" pitchFamily="34" charset="-122"/>
              </a:rPr>
              <a:t>2</a:t>
            </a:r>
            <a:r>
              <a:rPr lang="zh-CN" altLang="en-US" sz="2000" b="1" dirty="0">
                <a:ea typeface="微软雅黑" panose="020B0503020204020204" pitchFamily="34" charset="-122"/>
              </a:rPr>
              <a:t>）塑性：</a:t>
            </a:r>
          </a:p>
        </p:txBody>
      </p:sp>
      <p:sp>
        <p:nvSpPr>
          <p:cNvPr id="27" name="Text Box 7"/>
          <p:cNvSpPr txBox="1">
            <a:spLocks noChangeArrowheads="1"/>
          </p:cNvSpPr>
          <p:nvPr/>
        </p:nvSpPr>
        <p:spPr bwMode="auto">
          <a:xfrm>
            <a:off x="2854531" y="2671474"/>
            <a:ext cx="694690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000" b="1" dirty="0">
                <a:latin typeface="Times New Roman" pitchFamily="18" charset="0"/>
                <a:ea typeface="微软雅黑" panose="020B0503020204020204" pitchFamily="34" charset="-122"/>
              </a:rPr>
              <a:t>物体变形后不能自动恢复原来形状的 特</a:t>
            </a:r>
            <a:r>
              <a:rPr kumimoji="1" lang="zh-CN" altLang="en-US" sz="2000" b="1" dirty="0">
                <a:ea typeface="微软雅黑" panose="020B0503020204020204" pitchFamily="34" charset="-122"/>
              </a:rPr>
              <a:t>性</a:t>
            </a:r>
          </a:p>
        </p:txBody>
      </p:sp>
      <p:sp>
        <p:nvSpPr>
          <p:cNvPr id="28" name="Rectangle 8"/>
          <p:cNvSpPr>
            <a:spLocks noChangeArrowheads="1"/>
          </p:cNvSpPr>
          <p:nvPr/>
        </p:nvSpPr>
        <p:spPr bwMode="auto">
          <a:xfrm>
            <a:off x="1490391" y="3319982"/>
            <a:ext cx="182880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>
                <a:ea typeface="微软雅黑" panose="020B0503020204020204" pitchFamily="34" charset="-122"/>
              </a:rPr>
              <a:t>3</a:t>
            </a:r>
            <a:r>
              <a:rPr lang="zh-CN" altLang="en-US" sz="2000" b="1" dirty="0">
                <a:ea typeface="微软雅黑" panose="020B0503020204020204" pitchFamily="34" charset="-122"/>
              </a:rPr>
              <a:t>）弹力：</a:t>
            </a:r>
          </a:p>
        </p:txBody>
      </p:sp>
      <p:sp>
        <p:nvSpPr>
          <p:cNvPr id="29" name="Text Box 9"/>
          <p:cNvSpPr txBox="1">
            <a:spLocks noChangeArrowheads="1"/>
          </p:cNvSpPr>
          <p:nvPr/>
        </p:nvSpPr>
        <p:spPr bwMode="auto">
          <a:xfrm>
            <a:off x="2809069" y="3345590"/>
            <a:ext cx="3518912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000" b="1" dirty="0">
                <a:latin typeface="Times New Roman" pitchFamily="18" charset="0"/>
                <a:ea typeface="微软雅黑" panose="020B0503020204020204" pitchFamily="34" charset="-122"/>
              </a:rPr>
              <a:t>物体由于弹性形变而产生的力</a:t>
            </a:r>
          </a:p>
        </p:txBody>
      </p:sp>
      <p:sp>
        <p:nvSpPr>
          <p:cNvPr id="30" name="Text Box 10"/>
          <p:cNvSpPr txBox="1">
            <a:spLocks noChangeArrowheads="1"/>
          </p:cNvSpPr>
          <p:nvPr/>
        </p:nvSpPr>
        <p:spPr bwMode="auto">
          <a:xfrm>
            <a:off x="1490391" y="3904182"/>
            <a:ext cx="1866217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000" b="1" dirty="0">
                <a:ea typeface="微软雅黑" panose="020B0503020204020204" pitchFamily="34" charset="-122"/>
              </a:rPr>
              <a:t>4</a:t>
            </a:r>
            <a:r>
              <a:rPr kumimoji="1"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）其它弹力：</a:t>
            </a:r>
          </a:p>
        </p:txBody>
      </p:sp>
      <p:sp>
        <p:nvSpPr>
          <p:cNvPr id="31" name="Rectangle 11"/>
          <p:cNvSpPr>
            <a:spLocks noChangeArrowheads="1"/>
          </p:cNvSpPr>
          <p:nvPr/>
        </p:nvSpPr>
        <p:spPr bwMode="auto">
          <a:xfrm>
            <a:off x="3911329" y="3926560"/>
            <a:ext cx="954107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微软雅黑" panose="020B0503020204020204" pitchFamily="34" charset="-122"/>
              </a:rPr>
              <a:t>压力、</a:t>
            </a:r>
          </a:p>
        </p:txBody>
      </p:sp>
      <p:sp>
        <p:nvSpPr>
          <p:cNvPr id="32" name="Rectangle 12"/>
          <p:cNvSpPr>
            <a:spLocks noChangeArrowheads="1"/>
          </p:cNvSpPr>
          <p:nvPr/>
        </p:nvSpPr>
        <p:spPr bwMode="auto">
          <a:xfrm>
            <a:off x="4978129" y="3926560"/>
            <a:ext cx="1980029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微软雅黑" panose="020B0503020204020204" pitchFamily="34" charset="-122"/>
              </a:rPr>
              <a:t>支持力、拉力等</a:t>
            </a:r>
          </a:p>
        </p:txBody>
      </p:sp>
      <p:sp>
        <p:nvSpPr>
          <p:cNvPr id="33" name="Text Box 13"/>
          <p:cNvSpPr txBox="1">
            <a:spLocks noChangeArrowheads="1"/>
          </p:cNvSpPr>
          <p:nvPr/>
        </p:nvSpPr>
        <p:spPr bwMode="auto">
          <a:xfrm>
            <a:off x="3301729" y="3926560"/>
            <a:ext cx="697627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  <a:ea typeface="微软雅黑" panose="020B0503020204020204" pitchFamily="34" charset="-122"/>
              </a:rPr>
              <a:t>如：</a:t>
            </a:r>
          </a:p>
        </p:txBody>
      </p:sp>
      <p:sp>
        <p:nvSpPr>
          <p:cNvPr id="34" name="Text Box 14"/>
          <p:cNvSpPr txBox="1">
            <a:spLocks noChangeArrowheads="1"/>
          </p:cNvSpPr>
          <p:nvPr/>
        </p:nvSpPr>
        <p:spPr bwMode="auto">
          <a:xfrm>
            <a:off x="1490391" y="5120207"/>
            <a:ext cx="262123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000" b="1" dirty="0">
                <a:latin typeface="Times New Roman" pitchFamily="18" charset="0"/>
                <a:ea typeface="微软雅黑" panose="020B0503020204020204" pitchFamily="34" charset="-122"/>
              </a:rPr>
              <a:t>6</a:t>
            </a:r>
            <a:r>
              <a:rPr kumimoji="1" lang="zh-CN" altLang="en-US" sz="2000" b="1" dirty="0">
                <a:latin typeface="Times New Roman" pitchFamily="18" charset="0"/>
                <a:ea typeface="微软雅黑" panose="020B0503020204020204" pitchFamily="34" charset="-122"/>
              </a:rPr>
              <a:t>）弹簧测力计原理：</a:t>
            </a:r>
          </a:p>
        </p:txBody>
      </p:sp>
      <p:sp>
        <p:nvSpPr>
          <p:cNvPr id="35" name="Rectangle 15"/>
          <p:cNvSpPr>
            <a:spLocks noChangeArrowheads="1"/>
          </p:cNvSpPr>
          <p:nvPr/>
        </p:nvSpPr>
        <p:spPr bwMode="auto">
          <a:xfrm>
            <a:off x="2681948" y="5543819"/>
            <a:ext cx="7704138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000" b="1" dirty="0">
                <a:ea typeface="微软雅黑" panose="020B0503020204020204" pitchFamily="34" charset="-122"/>
              </a:rPr>
              <a:t>　　在弹簧的弹性限度内弹簧的伸长与弹簧所受的拉力成正比。</a:t>
            </a:r>
          </a:p>
        </p:txBody>
      </p:sp>
      <p:sp>
        <p:nvSpPr>
          <p:cNvPr id="36" name="Text Box 17"/>
          <p:cNvSpPr txBox="1">
            <a:spLocks noChangeArrowheads="1"/>
          </p:cNvSpPr>
          <p:nvPr/>
        </p:nvSpPr>
        <p:spPr bwMode="auto">
          <a:xfrm>
            <a:off x="4111621" y="4608789"/>
            <a:ext cx="502920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000" b="1" dirty="0">
                <a:ea typeface="微软雅黑" panose="020B0503020204020204" pitchFamily="34" charset="-122"/>
              </a:rPr>
              <a:t>相互接触、发生弹性形变</a:t>
            </a:r>
          </a:p>
        </p:txBody>
      </p:sp>
      <p:sp>
        <p:nvSpPr>
          <p:cNvPr id="37" name="Text Box 18"/>
          <p:cNvSpPr txBox="1">
            <a:spLocks noChangeArrowheads="1"/>
          </p:cNvSpPr>
          <p:nvPr/>
        </p:nvSpPr>
        <p:spPr bwMode="auto">
          <a:xfrm>
            <a:off x="1490391" y="4594744"/>
            <a:ext cx="381000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000" b="1" dirty="0" smtClean="0">
                <a:ea typeface="微软雅黑" panose="020B0503020204020204" pitchFamily="34" charset="-122"/>
              </a:rPr>
              <a:t>5</a:t>
            </a:r>
            <a:r>
              <a:rPr lang="zh-CN" altLang="en-US" sz="2000" b="1" dirty="0" smtClean="0">
                <a:ea typeface="微软雅黑" panose="020B0503020204020204" pitchFamily="34" charset="-122"/>
              </a:rPr>
              <a:t>）弹力</a:t>
            </a:r>
            <a:r>
              <a:rPr lang="zh-CN" altLang="en-US" sz="2000" b="1" dirty="0">
                <a:ea typeface="微软雅黑" panose="020B0503020204020204" pitchFamily="34" charset="-122"/>
              </a:rPr>
              <a:t>产生的条件：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7" grpId="0"/>
      <p:bldP spid="29" grpId="0"/>
      <p:bldP spid="31" grpId="0"/>
      <p:bldP spid="32" grpId="0"/>
      <p:bldP spid="35" grpId="0"/>
      <p:bldP spid="3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85900" y="284591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弹力</a:t>
            </a:r>
          </a:p>
        </p:txBody>
      </p:sp>
      <p:sp>
        <p:nvSpPr>
          <p:cNvPr id="3" name="矩形 2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考点二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cxnSp>
        <p:nvCxnSpPr>
          <p:cNvPr id="4" name="直接连接符 3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1193456" y="1446291"/>
            <a:ext cx="74168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弹簧测力计的使用</a:t>
            </a: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1510275" y="2967335"/>
            <a:ext cx="37480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）看：</a:t>
            </a:r>
            <a:r>
              <a:rPr lang="zh-CN" altLang="en-US" sz="2400" b="1" dirty="0">
                <a:ea typeface="微软雅黑" panose="020B0503020204020204" pitchFamily="34" charset="-122"/>
              </a:rPr>
              <a:t>量程</a:t>
            </a: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1510275" y="3819488"/>
            <a:ext cx="4191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）看：分度值</a:t>
            </a: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8341968" y="5280163"/>
            <a:ext cx="18473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zh-CN" altLang="zh-CN" sz="2400" dirty="0">
              <a:ea typeface="微软雅黑" panose="020B0503020204020204" pitchFamily="34" charset="-122"/>
            </a:endParaRP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1721229" y="2258218"/>
            <a:ext cx="141577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400" b="1" dirty="0">
                <a:ea typeface="微软雅黑" panose="020B0503020204020204" pitchFamily="34" charset="-122"/>
              </a:rPr>
              <a:t>使用前：</a:t>
            </a:r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1510275" y="4613111"/>
            <a:ext cx="69285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）看指针是否指在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零刻度处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，若不在要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调零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 </a:t>
            </a:r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3030669" y="2293778"/>
            <a:ext cx="172354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400" b="1" dirty="0">
                <a:ea typeface="微软雅黑" panose="020B0503020204020204" pitchFamily="34" charset="-122"/>
              </a:rPr>
              <a:t>三“看”。</a:t>
            </a:r>
          </a:p>
        </p:txBody>
      </p:sp>
      <p:sp>
        <p:nvSpPr>
          <p:cNvPr id="12" name="Text Box 9"/>
          <p:cNvSpPr txBox="1">
            <a:spLocks noChangeArrowheads="1"/>
          </p:cNvSpPr>
          <p:nvPr/>
        </p:nvSpPr>
        <p:spPr bwMode="auto">
          <a:xfrm>
            <a:off x="3927720" y="3005491"/>
            <a:ext cx="295465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400" b="1" dirty="0">
                <a:ea typeface="微软雅黑" panose="020B0503020204020204" pitchFamily="34" charset="-122"/>
              </a:rPr>
              <a:t>即：它的测量范围。</a:t>
            </a:r>
          </a:p>
        </p:txBody>
      </p:sp>
      <p:sp>
        <p:nvSpPr>
          <p:cNvPr id="13" name="Text Box 10"/>
          <p:cNvSpPr txBox="1">
            <a:spLocks noChangeArrowheads="1"/>
          </p:cNvSpPr>
          <p:nvPr/>
        </p:nvSpPr>
        <p:spPr bwMode="auto">
          <a:xfrm>
            <a:off x="4177275" y="3824490"/>
            <a:ext cx="54102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即：刻度盘上最小格所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代表的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数值。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  <p:bldP spid="11" grpId="0"/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85900" y="284591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弹力及弹簧测力计</a:t>
            </a:r>
          </a:p>
        </p:txBody>
      </p:sp>
      <p:sp>
        <p:nvSpPr>
          <p:cNvPr id="3" name="矩形 2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考点二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cxnSp>
        <p:nvCxnSpPr>
          <p:cNvPr id="4" name="直接连接符 3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1093778" y="1041311"/>
            <a:ext cx="1287532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使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用时： </a:t>
            </a: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1093778" y="1635036"/>
            <a:ext cx="914400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）测力前最好轻拉弹簧几次，避免弹簧被外壳卡住。 </a:t>
            </a: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1093778" y="2459593"/>
            <a:ext cx="8964622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）使用时：应用手提住提环或把提环固定在墙上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，绝不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能用手捏住外壳。 </a:t>
            </a: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1014749" y="3425545"/>
            <a:ext cx="9144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ea typeface="微软雅黑" panose="020B0503020204020204" pitchFamily="34" charset="-122"/>
              </a:rPr>
              <a:t> 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）使用时：拉力方向应与弹簧的轴线方向一致，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也就是说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：一定要让弹簧的伸长方向与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测力计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所测的力方向一致。</a:t>
            </a: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093778" y="4617666"/>
            <a:ext cx="9857251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）读数时：要当指针稳定后且视线必须与指针所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指刻度线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垂直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2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即：测力计处于静止</a:t>
            </a:r>
            <a:r>
              <a:rPr lang="zh-CN" altLang="en-US" sz="2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或匀速直线运动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状态）。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heme/theme1.xml><?xml version="1.0" encoding="utf-8"?>
<a:theme xmlns:a="http://schemas.openxmlformats.org/drawingml/2006/main" name="主题1">
  <a:themeElements>
    <a:clrScheme name="1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AEA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1651</TotalTime>
  <Pages>0</Pages>
  <Words>1942</Words>
  <Characters>0</Characters>
  <Application>Microsoft Office PowerPoint</Application>
  <DocSecurity>0</DocSecurity>
  <PresentationFormat>自定义</PresentationFormat>
  <Lines>0</Lines>
  <Paragraphs>189</Paragraphs>
  <Slides>20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2" baseType="lpstr">
      <vt:lpstr>主题1</vt:lpstr>
      <vt:lpstr>Equation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</vt:vector>
  </TitlesOfParts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2015-07-09T00:50:00Z</dcterms:created>
  <dcterms:modified xsi:type="dcterms:W3CDTF">2019-02-14T07:16:14Z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2052-10.1.0.5975</vt:lpwstr>
  </property>
</Properties>
</file>