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515" r:id="rId2"/>
    <p:sldId id="516" r:id="rId3"/>
    <p:sldId id="517" r:id="rId4"/>
    <p:sldId id="518" r:id="rId5"/>
    <p:sldId id="519" r:id="rId6"/>
    <p:sldId id="520" r:id="rId7"/>
    <p:sldId id="521" r:id="rId8"/>
    <p:sldId id="522" r:id="rId9"/>
    <p:sldId id="523" r:id="rId10"/>
    <p:sldId id="524" r:id="rId11"/>
    <p:sldId id="525" r:id="rId12"/>
    <p:sldId id="526" r:id="rId13"/>
    <p:sldId id="527" r:id="rId14"/>
    <p:sldId id="528" r:id="rId15"/>
    <p:sldId id="529" r:id="rId16"/>
    <p:sldId id="530" r:id="rId17"/>
    <p:sldId id="531" r:id="rId18"/>
    <p:sldId id="532" r:id="rId19"/>
    <p:sldId id="533" r:id="rId20"/>
    <p:sldId id="534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EE8640"/>
    <a:srgbClr val="FF9300"/>
    <a:srgbClr val="D2A000"/>
    <a:srgbClr val="0000FF"/>
    <a:srgbClr val="FA12CE"/>
    <a:srgbClr val="800080"/>
    <a:srgbClr val="CC0000"/>
    <a:srgbClr val="30D8DC"/>
    <a:srgbClr val="18898C"/>
    <a:srgbClr val="52BA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220" autoAdjust="0"/>
    <p:restoredTop sz="82116" autoAdjust="0"/>
  </p:normalViewPr>
  <p:slideViewPr>
    <p:cSldViewPr snapToGrid="0" showGuides="1">
      <p:cViewPr>
        <p:scale>
          <a:sx n="75" d="100"/>
          <a:sy n="75" d="100"/>
        </p:scale>
        <p:origin x="-888" y="-30"/>
      </p:cViewPr>
      <p:guideLst>
        <p:guide orient="horz" pos="2160"/>
        <p:guide pos="3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Char char="•"/>
              <a:defRPr sz="1200">
                <a:ea typeface="微软雅黑" panose="020B0503020204020204" pitchFamily="34" charset="-122"/>
              </a:defRPr>
            </a:lvl1pPr>
          </a:lstStyle>
          <a:p>
            <a:fld id="{5501D74B-35EC-4A16-83EE-064CD3683030}" type="slidenum">
              <a:rPr lang="zh-CN" altLang="en-US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1241579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>
            <a:spLocks noChangeArrowheads="1"/>
          </p:cNvSpPr>
          <p:nvPr/>
        </p:nvSpPr>
        <p:spPr bwMode="auto">
          <a:xfrm>
            <a:off x="2186782" y="2653256"/>
            <a:ext cx="7802562" cy="1200329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电压  电阻</a:t>
            </a:r>
            <a:r>
              <a:rPr lang="zh-CN" altLang="en-US" sz="60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  <a:sym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7676" y="934272"/>
            <a:ext cx="37369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中考一轮复习 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54698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电阻</a:t>
            </a:r>
          </a:p>
        </p:txBody>
      </p:sp>
      <p:sp>
        <p:nvSpPr>
          <p:cNvPr id="19" name="矩形 1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20" name="文本框 17410"/>
          <p:cNvSpPr txBox="1">
            <a:spLocks noChangeArrowheads="1"/>
          </p:cNvSpPr>
          <p:nvPr/>
        </p:nvSpPr>
        <p:spPr bwMode="auto">
          <a:xfrm>
            <a:off x="1416424" y="982850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、什么是电阻？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电阻是导体对</a:t>
            </a:r>
            <a:r>
              <a:rPr lang="en-US" altLang="zh-CN" sz="2400" b="1" u="sng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 _______         _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电阻是导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u="sng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有的一种</a:t>
            </a:r>
            <a:r>
              <a:rPr lang="en-US" altLang="zh-CN" sz="2400" b="1" u="sng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   _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符号</a:t>
            </a:r>
            <a:r>
              <a:rPr lang="en-US" altLang="zh-CN" sz="2400" b="1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单位换算： 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、电阻与那些因素有关？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导体材料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长度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越长，电阻越大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横截面积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越小，电阻越大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温度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越高，电阻越大</a:t>
            </a:r>
          </a:p>
        </p:txBody>
      </p:sp>
      <p:sp>
        <p:nvSpPr>
          <p:cNvPr id="23" name="文本框 17412"/>
          <p:cNvSpPr txBox="1">
            <a:spLocks noChangeArrowheads="1"/>
          </p:cNvSpPr>
          <p:nvPr/>
        </p:nvSpPr>
        <p:spPr bwMode="auto">
          <a:xfrm>
            <a:off x="3372500" y="1553684"/>
            <a:ext cx="37449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电流阻碍作用的大小</a:t>
            </a:r>
          </a:p>
        </p:txBody>
      </p:sp>
      <p:sp>
        <p:nvSpPr>
          <p:cNvPr id="25" name="文本框 17413"/>
          <p:cNvSpPr txBox="1">
            <a:spLocks noChangeArrowheads="1"/>
          </p:cNvSpPr>
          <p:nvPr/>
        </p:nvSpPr>
        <p:spPr bwMode="auto">
          <a:xfrm>
            <a:off x="2522165" y="2734707"/>
            <a:ext cx="431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17414"/>
          <p:cNvSpPr txBox="1">
            <a:spLocks noChangeArrowheads="1"/>
          </p:cNvSpPr>
          <p:nvPr/>
        </p:nvSpPr>
        <p:spPr bwMode="auto">
          <a:xfrm>
            <a:off x="4592074" y="2744886"/>
            <a:ext cx="60483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欧姆，简称欧（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Ω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）千欧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(K Ω) 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兆欧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(MΩ)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7415"/>
          <p:cNvSpPr txBox="1">
            <a:spLocks noChangeArrowheads="1"/>
          </p:cNvSpPr>
          <p:nvPr/>
        </p:nvSpPr>
        <p:spPr bwMode="auto">
          <a:xfrm>
            <a:off x="2964515" y="3274080"/>
            <a:ext cx="62691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1M Ω=1000K Ω     1K Ω=1000 Ω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17412"/>
          <p:cNvSpPr txBox="1">
            <a:spLocks noChangeArrowheads="1"/>
          </p:cNvSpPr>
          <p:nvPr/>
        </p:nvSpPr>
        <p:spPr bwMode="auto">
          <a:xfrm>
            <a:off x="7944727" y="1583106"/>
            <a:ext cx="9976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本身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17412"/>
          <p:cNvSpPr txBox="1">
            <a:spLocks noChangeArrowheads="1"/>
          </p:cNvSpPr>
          <p:nvPr/>
        </p:nvSpPr>
        <p:spPr bwMode="auto">
          <a:xfrm>
            <a:off x="1571903" y="2174637"/>
            <a:ext cx="9976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性质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9" grpId="0"/>
      <p:bldP spid="30" grpId="0"/>
      <p:bldP spid="36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16"/>
          <p:cNvGraphicFramePr>
            <a:graphicFrameLocks noChangeAspect="1"/>
          </p:cNvGraphicFramePr>
          <p:nvPr/>
        </p:nvGraphicFramePr>
        <p:xfrm>
          <a:off x="5613400" y="2679700"/>
          <a:ext cx="914400" cy="198438"/>
        </p:xfrm>
        <a:graphic>
          <a:graphicData uri="http://schemas.openxmlformats.org/presentationml/2006/ole">
            <p:oleObj spid="_x0000_s1026" name="Equation" r:id="rId4" imgW="435285" imgH="677109" progId="">
              <p:embed/>
            </p:oleObj>
          </a:graphicData>
        </a:graphic>
      </p:graphicFrame>
      <p:cxnSp>
        <p:nvCxnSpPr>
          <p:cNvPr id="9" name="直接连接符 8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电阻</a:t>
            </a: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2" name="文本框 18433"/>
          <p:cNvSpPr txBox="1">
            <a:spLocks noChangeArrowheads="1"/>
          </p:cNvSpPr>
          <p:nvPr/>
        </p:nvSpPr>
        <p:spPr bwMode="auto">
          <a:xfrm>
            <a:off x="1113183" y="2051050"/>
            <a:ext cx="9144000" cy="1954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ea typeface="微软雅黑" panose="020B0503020204020204" pitchFamily="34" charset="-122"/>
              </a:rPr>
              <a:t>物理学中对于多因素（多变量）的问题，常常采用控制因素（变量）的办法，把多因素的问题变成单因素的问题，分别加以研究，最后在综合解决。</a:t>
            </a:r>
          </a:p>
        </p:txBody>
      </p:sp>
      <p:sp>
        <p:nvSpPr>
          <p:cNvPr id="13" name="文本框 18434"/>
          <p:cNvSpPr txBox="1">
            <a:spLocks noChangeArrowheads="1"/>
          </p:cNvSpPr>
          <p:nvPr/>
        </p:nvSpPr>
        <p:spPr bwMode="auto">
          <a:xfrm>
            <a:off x="4306094" y="1231604"/>
            <a:ext cx="3563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控制变量法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16"/>
          <p:cNvGraphicFramePr>
            <a:graphicFrameLocks noChangeAspect="1"/>
          </p:cNvGraphicFramePr>
          <p:nvPr/>
        </p:nvGraphicFramePr>
        <p:xfrm>
          <a:off x="5613400" y="2679700"/>
          <a:ext cx="914400" cy="198438"/>
        </p:xfrm>
        <a:graphic>
          <a:graphicData uri="http://schemas.openxmlformats.org/presentationml/2006/ole">
            <p:oleObj spid="_x0000_s2050" name="Equation" r:id="rId4" imgW="435285" imgH="677109" progId="">
              <p:embed/>
            </p:oleObj>
          </a:graphicData>
        </a:graphic>
      </p:graphicFrame>
      <p:cxnSp>
        <p:nvCxnSpPr>
          <p:cNvPr id="9" name="直接连接符 8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电阻</a:t>
            </a: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6" name="矩形 19458"/>
          <p:cNvSpPr>
            <a:spLocks noChangeArrowheads="1"/>
          </p:cNvSpPr>
          <p:nvPr/>
        </p:nvSpPr>
        <p:spPr bwMode="auto">
          <a:xfrm>
            <a:off x="1208314" y="5972616"/>
            <a:ext cx="80281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Arial" pitchFamily="34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Arial" pitchFamily="34" charset="0"/>
                <a:ea typeface="微软雅黑" panose="020B0503020204020204" pitchFamily="34" charset="-122"/>
              </a:rPr>
              <a:t>．导体电阻与长度的关系。</a:t>
            </a:r>
            <a:r>
              <a:rPr lang="zh-CN" altLang="en-US" sz="2000" dirty="0">
                <a:solidFill>
                  <a:srgbClr val="FF0000"/>
                </a:solidFill>
                <a:latin typeface="Arial" pitchFamily="34" charset="0"/>
                <a:ea typeface="微软雅黑" panose="020B0503020204020204" pitchFamily="34" charset="-122"/>
              </a:rPr>
              <a:t>你会选择哪两根导体做实验？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8809" y="1399076"/>
            <a:ext cx="6123809" cy="4190476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16"/>
          <p:cNvGraphicFramePr>
            <a:graphicFrameLocks noChangeAspect="1"/>
          </p:cNvGraphicFramePr>
          <p:nvPr/>
        </p:nvGraphicFramePr>
        <p:xfrm>
          <a:off x="5613400" y="2679700"/>
          <a:ext cx="914400" cy="198438"/>
        </p:xfrm>
        <a:graphic>
          <a:graphicData uri="http://schemas.openxmlformats.org/presentationml/2006/ole">
            <p:oleObj spid="_x0000_s3074" name="Equation" r:id="rId4" imgW="435285" imgH="677109" progId="">
              <p:embed/>
            </p:oleObj>
          </a:graphicData>
        </a:graphic>
      </p:graphicFrame>
      <p:cxnSp>
        <p:nvCxnSpPr>
          <p:cNvPr id="9" name="直接连接符 8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电阻</a:t>
            </a: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6" name="矩形 20482"/>
          <p:cNvSpPr>
            <a:spLocks noChangeArrowheads="1"/>
          </p:cNvSpPr>
          <p:nvPr/>
        </p:nvSpPr>
        <p:spPr bwMode="auto">
          <a:xfrm>
            <a:off x="609600" y="5943600"/>
            <a:ext cx="8534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Arial" pitchFamily="34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Arial" pitchFamily="34" charset="0"/>
                <a:ea typeface="微软雅黑" panose="020B0503020204020204" pitchFamily="34" charset="-122"/>
              </a:rPr>
              <a:t>、导体的电阻与粗细的关系  </a:t>
            </a:r>
            <a:r>
              <a:rPr lang="zh-CN" altLang="en-US" sz="2000" dirty="0">
                <a:solidFill>
                  <a:srgbClr val="FF0000"/>
                </a:solidFill>
                <a:latin typeface="Arial" pitchFamily="34" charset="0"/>
                <a:ea typeface="微软雅黑" panose="020B0503020204020204" pitchFamily="34" charset="-122"/>
              </a:rPr>
              <a:t>你会选择哪两根导体做实验？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8809" y="1399076"/>
            <a:ext cx="6123809" cy="4190476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电阻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0" name="矩形 21506"/>
          <p:cNvSpPr>
            <a:spLocks noChangeArrowheads="1"/>
          </p:cNvSpPr>
          <p:nvPr/>
        </p:nvSpPr>
        <p:spPr bwMode="auto">
          <a:xfrm>
            <a:off x="1426028" y="5725096"/>
            <a:ext cx="8458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Arial" pitchFamily="34" charset="0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Arial" pitchFamily="34" charset="0"/>
                <a:ea typeface="微软雅黑" panose="020B0503020204020204" pitchFamily="34" charset="-122"/>
              </a:rPr>
              <a:t>．导体电阻与材料的关系。</a:t>
            </a:r>
            <a:r>
              <a:rPr lang="zh-CN" altLang="en-US" sz="2000" dirty="0">
                <a:solidFill>
                  <a:srgbClr val="FF0000"/>
                </a:solidFill>
                <a:latin typeface="Arial" pitchFamily="34" charset="0"/>
                <a:ea typeface="微软雅黑" panose="020B0503020204020204" pitchFamily="34" charset="-122"/>
              </a:rPr>
              <a:t>你会选择哪两根导体做实验？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  <a:ea typeface="微软雅黑" panose="020B0503020204020204" pitchFamily="34" charset="-122"/>
              </a:rPr>
              <a:t> 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8809" y="1399076"/>
            <a:ext cx="6123809" cy="4190476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510748" y="1835906"/>
            <a:ext cx="8814837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5】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2018•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天津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探究影响导体电阻大小的因素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时，某实验小组想利用图所示的电路</a:t>
            </a:r>
          </a:p>
          <a:p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分别对导体电阻跟它的长度、橫截面积、材料有关的猜想进行实验验证：</a:t>
            </a:r>
          </a:p>
          <a:p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）为验证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导体电阻跟长度有关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，下表中可选用的三种导体是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（填导体代号）；</a:t>
            </a: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90496" y="3670915"/>
            <a:ext cx="16950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、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、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E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18"/>
            <a:ext cx="48542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决定电阻大小的影响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电阻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37889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0964" y="4303644"/>
            <a:ext cx="2961861" cy="192168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379305" y="755375"/>
          <a:ext cx="5327374" cy="3256809"/>
        </p:xfrm>
        <a:graphic>
          <a:graphicData uri="http://schemas.openxmlformats.org/drawingml/2006/table">
            <a:tbl>
              <a:tblPr/>
              <a:tblGrid>
                <a:gridCol w="1201554"/>
                <a:gridCol w="1100219"/>
                <a:gridCol w="1780617"/>
                <a:gridCol w="1244984"/>
              </a:tblGrid>
              <a:tr h="4333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导体代号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长度</a:t>
                      </a: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/m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横截面积</a:t>
                      </a: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/mm</a:t>
                      </a:r>
                      <a:r>
                        <a:rPr lang="en-US" sz="2000" kern="100" baseline="30000" dirty="0">
                          <a:latin typeface="+mn-ea"/>
                          <a:ea typeface="+mn-ea"/>
                          <a:cs typeface="Times New Roman"/>
                        </a:rPr>
                        <a:t>2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材料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A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1.0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0.2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锰铜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B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1.0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0.4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锰铜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C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1.0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0.6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锰铜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D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0.5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0.4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锰铜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E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1.5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0.4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锰铜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F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1.0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0.6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镍铬合金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G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1.0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+mn-ea"/>
                          <a:ea typeface="+mn-ea"/>
                          <a:cs typeface="Times New Roman"/>
                        </a:rPr>
                        <a:t>0.6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铁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580862" y="4408509"/>
            <a:ext cx="86858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）若实验中将电路中的电流表更换为小灯泡，通过观察</a:t>
            </a:r>
            <a:r>
              <a:rPr lang="zh-CN" altLang="zh-CN" sz="2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2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也可以判断导体电阻大小，但不足之处是</a:t>
            </a:r>
            <a:r>
              <a:rPr lang="zh-CN" altLang="zh-CN" sz="2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3287" y="4408509"/>
            <a:ext cx="19236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灯泡的亮度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23788" y="4916340"/>
            <a:ext cx="338167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当电路中电阻变化不大时，只凭灯泡的亮暗不易区分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变阻器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考点四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5" name="图片 26625"/>
          <p:cNvPicPr>
            <a:picLocks noChangeAspect="1" noChangeArrowheads="1"/>
          </p:cNvPicPr>
          <p:nvPr/>
        </p:nvPicPr>
        <p:blipFill>
          <a:blip r:embed="rId3" cstate="print">
            <a:lum contrast="24000"/>
          </a:blip>
          <a:srcRect l="5666" t="22000" r="54289" b="35333"/>
          <a:stretch>
            <a:fillRect/>
          </a:stretch>
        </p:blipFill>
        <p:spPr bwMode="auto">
          <a:xfrm>
            <a:off x="8474214" y="814870"/>
            <a:ext cx="349250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占位符 26626"/>
          <p:cNvSpPr txBox="1">
            <a:spLocks noChangeArrowheads="1"/>
          </p:cNvSpPr>
          <p:nvPr/>
        </p:nvSpPr>
        <p:spPr>
          <a:xfrm>
            <a:off x="1143000" y="1136443"/>
            <a:ext cx="7032171" cy="4114800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、什么是变阻器？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阻值可以改变的电阻叫做变阻器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、滑动变阻器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原理：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铭牌：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使用：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①滑动变阻器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____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在电路中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②接线的时候要遵循“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_______”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的原则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③闭合电路前，滑片要滑到电阻</a:t>
            </a:r>
            <a:r>
              <a:rPr kumimoji="0" lang="en-US" altLang="zh-CN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_____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的位置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1" name="图片 26628"/>
          <p:cNvPicPr>
            <a:picLocks noChangeAspect="1" noChangeArrowheads="1"/>
          </p:cNvPicPr>
          <p:nvPr/>
        </p:nvPicPr>
        <p:blipFill>
          <a:blip r:embed="rId4" cstate="print">
            <a:lum bright="-24000" contrast="54000"/>
          </a:blip>
          <a:srcRect l="3000" t="19333" r="17000" b="35156"/>
          <a:stretch>
            <a:fillRect/>
          </a:stretch>
        </p:blipFill>
        <p:spPr bwMode="auto">
          <a:xfrm>
            <a:off x="8447848" y="3548269"/>
            <a:ext cx="3349625" cy="247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26629"/>
          <p:cNvSpPr txBox="1">
            <a:spLocks noChangeArrowheads="1"/>
          </p:cNvSpPr>
          <p:nvPr/>
        </p:nvSpPr>
        <p:spPr bwMode="auto">
          <a:xfrm>
            <a:off x="2236581" y="2542070"/>
            <a:ext cx="73453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通过改变接入电路中电阻线的长度来改变电阻 </a:t>
            </a:r>
          </a:p>
        </p:txBody>
      </p:sp>
      <p:sp>
        <p:nvSpPr>
          <p:cNvPr id="13" name="文本框 26630"/>
          <p:cNvSpPr txBox="1">
            <a:spLocks noChangeArrowheads="1"/>
          </p:cNvSpPr>
          <p:nvPr/>
        </p:nvSpPr>
        <p:spPr bwMode="auto">
          <a:xfrm>
            <a:off x="2308019" y="3191358"/>
            <a:ext cx="45370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表示变阻器的最大阻值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200Ω 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允许通过的最大电流为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1.5A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26631"/>
          <p:cNvSpPr txBox="1">
            <a:spLocks noChangeArrowheads="1"/>
          </p:cNvSpPr>
          <p:nvPr/>
        </p:nvSpPr>
        <p:spPr bwMode="auto">
          <a:xfrm>
            <a:off x="4438651" y="4372111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串联</a:t>
            </a:r>
          </a:p>
        </p:txBody>
      </p:sp>
      <p:sp>
        <p:nvSpPr>
          <p:cNvPr id="15" name="文本框 26632"/>
          <p:cNvSpPr txBox="1">
            <a:spLocks noChangeArrowheads="1"/>
          </p:cNvSpPr>
          <p:nvPr/>
        </p:nvSpPr>
        <p:spPr bwMode="auto">
          <a:xfrm>
            <a:off x="4650517" y="4831205"/>
            <a:ext cx="15827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一上一下</a:t>
            </a:r>
          </a:p>
        </p:txBody>
      </p:sp>
      <p:sp>
        <p:nvSpPr>
          <p:cNvPr id="16" name="文本框 26633"/>
          <p:cNvSpPr txBox="1">
            <a:spLocks noChangeArrowheads="1"/>
          </p:cNvSpPr>
          <p:nvPr/>
        </p:nvSpPr>
        <p:spPr bwMode="auto">
          <a:xfrm>
            <a:off x="6102000" y="5271099"/>
            <a:ext cx="12239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最大值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变阻器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考点四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矩形 27649"/>
          <p:cNvSpPr>
            <a:spLocks noChangeArrowheads="1"/>
          </p:cNvSpPr>
          <p:nvPr/>
        </p:nvSpPr>
        <p:spPr bwMode="auto">
          <a:xfrm>
            <a:off x="547855" y="1005509"/>
            <a:ext cx="66246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000" dirty="0">
                <a:solidFill>
                  <a:srgbClr val="FF0000"/>
                </a:solidFill>
                <a:latin typeface="Comic Sans MS" pitchFamily="66" charset="0"/>
                <a:ea typeface="微软雅黑" panose="020B0503020204020204" pitchFamily="34" charset="-122"/>
              </a:rPr>
              <a:t>旋盘式变阻箱的读数</a:t>
            </a:r>
          </a:p>
        </p:txBody>
      </p:sp>
      <p:pic>
        <p:nvPicPr>
          <p:cNvPr id="6" name="图片 5" descr="msotw9_temp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6999" y="2148509"/>
            <a:ext cx="3092135" cy="3877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27651"/>
          <p:cNvSpPr txBox="1">
            <a:spLocks noChangeArrowheads="1"/>
          </p:cNvSpPr>
          <p:nvPr/>
        </p:nvSpPr>
        <p:spPr bwMode="auto">
          <a:xfrm>
            <a:off x="7171300" y="4875854"/>
            <a:ext cx="2743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ea typeface="微软雅黑" panose="020B0503020204020204" pitchFamily="34" charset="-122"/>
              </a:rPr>
              <a:t>阻值：</a:t>
            </a:r>
            <a:r>
              <a:rPr lang="en-US" altLang="zh-CN" sz="3200" dirty="0">
                <a:solidFill>
                  <a:srgbClr val="FF5050"/>
                </a:solidFill>
                <a:ea typeface="微软雅黑" panose="020B0503020204020204" pitchFamily="34" charset="-122"/>
              </a:rPr>
              <a:t>427</a:t>
            </a:r>
            <a:r>
              <a:rPr lang="zh-CN" altLang="en-US" sz="3200" dirty="0">
                <a:solidFill>
                  <a:srgbClr val="FF5050"/>
                </a:solidFill>
                <a:ea typeface="微软雅黑" panose="020B0503020204020204" pitchFamily="34" charset="-122"/>
              </a:rPr>
              <a:t>欧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371600" y="1414295"/>
            <a:ext cx="9263269" cy="2798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6】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2018•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嘉兴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）如图是未连接完整的电路，若要求闭合开关后，滑动变阻器的滑片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向左移动时，灯泡变亮。则下列接法符合要求的是（　　）</a:t>
            </a:r>
          </a:p>
          <a:p>
            <a:pPr>
              <a:lnSpc>
                <a:spcPts val="35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	B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	</a:t>
            </a:r>
          </a:p>
          <a:p>
            <a:pPr>
              <a:lnSpc>
                <a:spcPts val="35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	D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23556" y="2290323"/>
            <a:ext cx="73342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013492"/>
            <a:ext cx="46378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滑动变阻器的使用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变阻器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考点四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34817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0701" y="2558142"/>
            <a:ext cx="3397357" cy="1717103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1467267" y="3968198"/>
            <a:ext cx="8201024" cy="2418432"/>
            <a:chOff x="1467267" y="3968198"/>
            <a:chExt cx="8201024" cy="2418432"/>
          </a:xfrm>
        </p:grpSpPr>
        <p:sp>
          <p:nvSpPr>
            <p:cNvPr id="10" name="TextBox 5"/>
            <p:cNvSpPr>
              <a:spLocks noChangeArrowheads="1"/>
            </p:cNvSpPr>
            <p:nvPr/>
          </p:nvSpPr>
          <p:spPr bwMode="auto">
            <a:xfrm>
              <a:off x="1467267" y="4502012"/>
              <a:ext cx="8201024" cy="1884618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50000"/>
                </a:lnSpc>
                <a:defRPr/>
              </a:pP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）滑动变阻器的接线规则：一上一下．</a:t>
              </a:r>
              <a:b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</a:b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“一上”即把上面金属棒两端的任一接线柱连入电路中；“一下”即把下面线圈两端的任一接线柱连入电路中．</a:t>
              </a:r>
              <a:b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</a:b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）滑动变阻器串联在电路中</a:t>
              </a: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.</a:t>
              </a:r>
              <a:endParaRPr lang="zh-CN" altLang="en-US" sz="20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507055" y="3968198"/>
              <a:ext cx="1723549" cy="4996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方法点拨</a:t>
              </a:r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4" name="直接连接符 143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电压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22" name="矩形 6145"/>
          <p:cNvSpPr>
            <a:spLocks noChangeArrowheads="1"/>
          </p:cNvSpPr>
          <p:nvPr/>
        </p:nvSpPr>
        <p:spPr bwMode="auto">
          <a:xfrm>
            <a:off x="1461247" y="1145962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anchor="b"/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一、电压</a:t>
            </a:r>
          </a:p>
        </p:txBody>
      </p:sp>
      <p:sp>
        <p:nvSpPr>
          <p:cNvPr id="24" name="文本框 6148"/>
          <p:cNvSpPr txBox="1">
            <a:spLocks noChangeArrowheads="1"/>
          </p:cNvSpPr>
          <p:nvPr/>
        </p:nvSpPr>
        <p:spPr bwMode="auto">
          <a:xfrm>
            <a:off x="1461247" y="1577762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要在一段电路中形成电流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它的两端就要有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是提供电压的装置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25" name="文本框 6149"/>
          <p:cNvSpPr txBox="1">
            <a:spLocks noChangeArrowheads="1"/>
          </p:cNvSpPr>
          <p:nvPr/>
        </p:nvSpPr>
        <p:spPr bwMode="auto">
          <a:xfrm>
            <a:off x="1461247" y="229814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符号：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换算关系：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</a:t>
            </a:r>
          </a:p>
        </p:txBody>
      </p:sp>
      <p:sp>
        <p:nvSpPr>
          <p:cNvPr id="26" name="文本框 6150"/>
          <p:cNvSpPr txBox="1">
            <a:spLocks noChangeArrowheads="1"/>
          </p:cNvSpPr>
          <p:nvPr/>
        </p:nvSpPr>
        <p:spPr bwMode="auto">
          <a:xfrm>
            <a:off x="1461247" y="3480183"/>
            <a:ext cx="759618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常见的电压值：</a:t>
            </a:r>
          </a:p>
          <a:p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一节干电池的电压    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一节蓄电池的电压    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对人体安全的电压    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家庭电路的电压    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6151"/>
          <p:cNvSpPr txBox="1">
            <a:spLocks noChangeArrowheads="1"/>
          </p:cNvSpPr>
          <p:nvPr/>
        </p:nvSpPr>
        <p:spPr bwMode="auto">
          <a:xfrm>
            <a:off x="7817225" y="1539248"/>
            <a:ext cx="8651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电压</a:t>
            </a:r>
          </a:p>
        </p:txBody>
      </p:sp>
      <p:sp>
        <p:nvSpPr>
          <p:cNvPr id="28" name="文本框 6152"/>
          <p:cNvSpPr txBox="1">
            <a:spLocks noChangeArrowheads="1"/>
          </p:cNvSpPr>
          <p:nvPr/>
        </p:nvSpPr>
        <p:spPr bwMode="auto">
          <a:xfrm>
            <a:off x="8708792" y="1548414"/>
            <a:ext cx="9350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电源</a:t>
            </a:r>
          </a:p>
        </p:txBody>
      </p:sp>
      <p:sp>
        <p:nvSpPr>
          <p:cNvPr id="29" name="文本框 6153"/>
          <p:cNvSpPr txBox="1">
            <a:spLocks noChangeArrowheads="1"/>
          </p:cNvSpPr>
          <p:nvPr/>
        </p:nvSpPr>
        <p:spPr bwMode="auto">
          <a:xfrm>
            <a:off x="2577260" y="2298140"/>
            <a:ext cx="6477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6154"/>
          <p:cNvSpPr txBox="1">
            <a:spLocks noChangeArrowheads="1"/>
          </p:cNvSpPr>
          <p:nvPr/>
        </p:nvSpPr>
        <p:spPr bwMode="auto">
          <a:xfrm>
            <a:off x="4034131" y="2167293"/>
            <a:ext cx="54146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伏特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(V)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、千伏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(kV)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、毫伏（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mV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31" name="文本框 6155"/>
          <p:cNvSpPr txBox="1">
            <a:spLocks noChangeArrowheads="1"/>
          </p:cNvSpPr>
          <p:nvPr/>
        </p:nvSpPr>
        <p:spPr bwMode="auto">
          <a:xfrm>
            <a:off x="3109681" y="2805971"/>
            <a:ext cx="51401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1kV=1000V   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V=1000 mV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6156"/>
          <p:cNvSpPr txBox="1">
            <a:spLocks noChangeArrowheads="1"/>
          </p:cNvSpPr>
          <p:nvPr/>
        </p:nvSpPr>
        <p:spPr bwMode="auto">
          <a:xfrm>
            <a:off x="5242473" y="3809440"/>
            <a:ext cx="15623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 V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6157"/>
          <p:cNvSpPr txBox="1">
            <a:spLocks noChangeArrowheads="1"/>
          </p:cNvSpPr>
          <p:nvPr/>
        </p:nvSpPr>
        <p:spPr bwMode="auto">
          <a:xfrm>
            <a:off x="5556236" y="4187731"/>
            <a:ext cx="5934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2V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6158"/>
          <p:cNvSpPr txBox="1">
            <a:spLocks noChangeArrowheads="1"/>
          </p:cNvSpPr>
          <p:nvPr/>
        </p:nvSpPr>
        <p:spPr bwMode="auto">
          <a:xfrm>
            <a:off x="5060656" y="4574988"/>
            <a:ext cx="1873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不高于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36V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6159"/>
          <p:cNvSpPr txBox="1">
            <a:spLocks noChangeArrowheads="1"/>
          </p:cNvSpPr>
          <p:nvPr/>
        </p:nvSpPr>
        <p:spPr bwMode="auto">
          <a:xfrm>
            <a:off x="5546247" y="4935349"/>
            <a:ext cx="13684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220V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3609968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48549" y="2507186"/>
            <a:ext cx="24416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再见</a:t>
            </a:r>
            <a:endParaRPr lang="zh-CN" altLang="en-US" sz="8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637815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电压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矩形 7169"/>
          <p:cNvSpPr>
            <a:spLocks noChangeArrowheads="1"/>
          </p:cNvSpPr>
          <p:nvPr/>
        </p:nvSpPr>
        <p:spPr bwMode="auto">
          <a:xfrm>
            <a:off x="1567880" y="1016186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anchor="b"/>
          <a:lstStyle/>
          <a:p>
            <a:r>
              <a:rPr lang="zh-CN" altLang="en-US" sz="24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电压表的使用：</a:t>
            </a:r>
          </a:p>
        </p:txBody>
      </p:sp>
      <p:sp>
        <p:nvSpPr>
          <p:cNvPr id="6" name="文本框 7171"/>
          <p:cNvSpPr txBox="1">
            <a:spLocks noChangeArrowheads="1"/>
          </p:cNvSpPr>
          <p:nvPr/>
        </p:nvSpPr>
        <p:spPr bwMode="auto">
          <a:xfrm>
            <a:off x="1676400" y="1651186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①电压表要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在被测用电器的两端。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②使电流从</a:t>
            </a:r>
            <a:r>
              <a:rPr lang="en-US" altLang="zh-CN" sz="2400" b="1" u="sng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      __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流入，</a:t>
            </a:r>
            <a:r>
              <a:rPr lang="en-US" altLang="zh-CN" sz="2400" b="1" u="sng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      ___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流出。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③在预先不知道电压的情况下，应选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量程，并进行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矩形 7172"/>
          <p:cNvSpPr>
            <a:spLocks noChangeArrowheads="1"/>
          </p:cNvSpPr>
          <p:nvPr/>
        </p:nvSpPr>
        <p:spPr bwMode="auto">
          <a:xfrm>
            <a:off x="1524000" y="3514231"/>
            <a:ext cx="23391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电压表的读数：</a:t>
            </a:r>
          </a:p>
        </p:txBody>
      </p:sp>
      <p:sp>
        <p:nvSpPr>
          <p:cNvPr id="8" name="文本框 7173"/>
          <p:cNvSpPr txBox="1">
            <a:spLocks noChangeArrowheads="1"/>
          </p:cNvSpPr>
          <p:nvPr/>
        </p:nvSpPr>
        <p:spPr bwMode="auto">
          <a:xfrm>
            <a:off x="1595438" y="4042868"/>
            <a:ext cx="377983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①先看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②再明确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③读数</a:t>
            </a:r>
          </a:p>
        </p:txBody>
      </p:sp>
      <p:sp>
        <p:nvSpPr>
          <p:cNvPr id="9" name="文本框 7175"/>
          <p:cNvSpPr txBox="1">
            <a:spLocks noChangeArrowheads="1"/>
          </p:cNvSpPr>
          <p:nvPr/>
        </p:nvSpPr>
        <p:spPr bwMode="auto">
          <a:xfrm>
            <a:off x="3224213" y="1638486"/>
            <a:ext cx="863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并联</a:t>
            </a:r>
          </a:p>
        </p:txBody>
      </p:sp>
      <p:sp>
        <p:nvSpPr>
          <p:cNvPr id="10" name="文本框 7176"/>
          <p:cNvSpPr txBox="1">
            <a:spLocks noChangeArrowheads="1"/>
          </p:cNvSpPr>
          <p:nvPr/>
        </p:nvSpPr>
        <p:spPr bwMode="auto">
          <a:xfrm>
            <a:off x="3224213" y="2128328"/>
            <a:ext cx="15719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正接线柱</a:t>
            </a:r>
          </a:p>
        </p:txBody>
      </p:sp>
      <p:sp>
        <p:nvSpPr>
          <p:cNvPr id="11" name="文本框 7177"/>
          <p:cNvSpPr txBox="1">
            <a:spLocks noChangeArrowheads="1"/>
          </p:cNvSpPr>
          <p:nvPr/>
        </p:nvSpPr>
        <p:spPr bwMode="auto">
          <a:xfrm>
            <a:off x="5389516" y="2128327"/>
            <a:ext cx="17177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负接线柱</a:t>
            </a:r>
          </a:p>
        </p:txBody>
      </p:sp>
      <p:sp>
        <p:nvSpPr>
          <p:cNvPr id="12" name="文本框 7178"/>
          <p:cNvSpPr txBox="1">
            <a:spLocks noChangeArrowheads="1"/>
          </p:cNvSpPr>
          <p:nvPr/>
        </p:nvSpPr>
        <p:spPr bwMode="auto">
          <a:xfrm>
            <a:off x="6892287" y="2696243"/>
            <a:ext cx="11525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较大的</a:t>
            </a:r>
          </a:p>
        </p:txBody>
      </p:sp>
      <p:sp>
        <p:nvSpPr>
          <p:cNvPr id="13" name="文本框 7179"/>
          <p:cNvSpPr txBox="1">
            <a:spLocks noChangeArrowheads="1"/>
          </p:cNvSpPr>
          <p:nvPr/>
        </p:nvSpPr>
        <p:spPr bwMode="auto">
          <a:xfrm>
            <a:off x="9755387" y="2696243"/>
            <a:ext cx="863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试触</a:t>
            </a:r>
          </a:p>
        </p:txBody>
      </p:sp>
      <p:sp>
        <p:nvSpPr>
          <p:cNvPr id="14" name="文本框 7180"/>
          <p:cNvSpPr txBox="1">
            <a:spLocks noChangeArrowheads="1"/>
          </p:cNvSpPr>
          <p:nvPr/>
        </p:nvSpPr>
        <p:spPr bwMode="auto">
          <a:xfrm>
            <a:off x="2593883" y="4025221"/>
            <a:ext cx="10080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量程</a:t>
            </a:r>
          </a:p>
        </p:txBody>
      </p:sp>
      <p:sp>
        <p:nvSpPr>
          <p:cNvPr id="15" name="文本框 7181"/>
          <p:cNvSpPr txBox="1">
            <a:spLocks noChangeArrowheads="1"/>
          </p:cNvSpPr>
          <p:nvPr/>
        </p:nvSpPr>
        <p:spPr bwMode="auto">
          <a:xfrm>
            <a:off x="2855913" y="4547693"/>
            <a:ext cx="14398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分度值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714182" y="1674769"/>
            <a:ext cx="8747761" cy="2354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1】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2018•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株洲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）图示电路中各元件完好，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为接线柱，将电压表接在其中两个接线柱上后，开关闭合时，电压表示数为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；开关断开时，电压表有示数。则与电压表相连的两个接线柱可能是（　　）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	B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	C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	 D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zh-CN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dirty="0"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374930" y="2680955"/>
            <a:ext cx="4095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8199" name="Rectangle 1"/>
          <p:cNvSpPr>
            <a:spLocks noChangeArrowheads="1"/>
          </p:cNvSpPr>
          <p:nvPr/>
        </p:nvSpPr>
        <p:spPr bwMode="auto">
          <a:xfrm>
            <a:off x="1477169" y="1079763"/>
            <a:ext cx="41200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 电压表的使用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电压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4577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6539" y="3886200"/>
            <a:ext cx="3063045" cy="1616607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911213" y="1659780"/>
            <a:ext cx="8285163" cy="1606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2018•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昆明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）读数与作图：图中，电压表的示数是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  <a:defRPr/>
            </a:pPr>
            <a:endParaRPr lang="en-US" altLang="zh-CN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08836" y="2200705"/>
            <a:ext cx="77311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0247" name="Rectangle 1"/>
          <p:cNvSpPr>
            <a:spLocks noChangeArrowheads="1"/>
          </p:cNvSpPr>
          <p:nvPr/>
        </p:nvSpPr>
        <p:spPr bwMode="auto">
          <a:xfrm>
            <a:off x="1467616" y="1043666"/>
            <a:ext cx="40286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电压表的读数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电压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3553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5039" y="2408508"/>
            <a:ext cx="2973353" cy="2288840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1805227" y="4485032"/>
            <a:ext cx="8310324" cy="1481125"/>
            <a:chOff x="1805227" y="4485032"/>
            <a:chExt cx="8310324" cy="1481125"/>
          </a:xfrm>
        </p:grpSpPr>
        <p:sp>
          <p:nvSpPr>
            <p:cNvPr id="14" name="TextBox 5"/>
            <p:cNvSpPr>
              <a:spLocks noChangeArrowheads="1"/>
            </p:cNvSpPr>
            <p:nvPr/>
          </p:nvSpPr>
          <p:spPr bwMode="auto">
            <a:xfrm>
              <a:off x="1914527" y="5008907"/>
              <a:ext cx="8201024" cy="957250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 algn="just" eaLnBrk="0" hangingPunct="0">
                <a:lnSpc>
                  <a:spcPct val="150000"/>
                </a:lnSpc>
                <a:defRPr/>
              </a:pPr>
              <a:r>
                <a:rPr lang="zh-CN" altLang="zh-CN" sz="2000" dirty="0" smtClean="0">
                  <a:latin typeface="微软雅黑" pitchFamily="34" charset="-122"/>
                  <a:ea typeface="微软雅黑" pitchFamily="34" charset="-122"/>
                </a:rPr>
                <a:t>电压表的读数：先确定使用的量程，再确定每一个大格和每一个小格各代表多少，最后根据指针位置读数。</a:t>
              </a:r>
              <a:endParaRPr lang="zh-CN" altLang="en-US" sz="20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805227" y="4485032"/>
              <a:ext cx="1723549" cy="4996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方法点拨</a:t>
              </a:r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785900" y="284591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串、并联电路中的电压的规律</a:t>
            </a:r>
          </a:p>
        </p:txBody>
      </p:sp>
      <p:sp>
        <p:nvSpPr>
          <p:cNvPr id="13" name="矩形 12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4" name="文本占位符 10242"/>
          <p:cNvSpPr txBox="1">
            <a:spLocks noRot="1" noChangeArrowheads="1"/>
          </p:cNvSpPr>
          <p:nvPr/>
        </p:nvSpPr>
        <p:spPr>
          <a:xfrm>
            <a:off x="1322895" y="1708243"/>
            <a:ext cx="7353019" cy="3441514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、串联电路电压规律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在串联电路中，总电压等于各部分电压之和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        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U=U1+U2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、并联电路电压规律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在并联电路中，各支路电压相等，且等于干路电压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      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U=U1=U2</a:t>
            </a:r>
          </a:p>
        </p:txBody>
      </p:sp>
      <p:pic>
        <p:nvPicPr>
          <p:cNvPr id="16" name="图片 102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1394" y="1341438"/>
            <a:ext cx="2024062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024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19951" y="3669125"/>
            <a:ext cx="189865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874771" y="1645363"/>
            <a:ext cx="8621712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3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2018•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广西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）如图所示，在探究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串联电路电压的关系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时，闭合开关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后，电压表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en-US" altLang="zh-CN" sz="24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的示数是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2.5V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en-US" altLang="zh-CN" sz="24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的示数是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3.8V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，则电压表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en-US" altLang="zh-CN" sz="24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的示数是（　　）</a:t>
            </a:r>
          </a:p>
          <a:p>
            <a:pPr>
              <a:lnSpc>
                <a:spcPct val="150000"/>
              </a:lnSpc>
              <a:defRPr/>
            </a:pP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85900" y="1127126"/>
            <a:ext cx="59137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串并联电路的电压规律的应用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20" name="文本框 7"/>
          <p:cNvSpPr txBox="1">
            <a:spLocks noChangeArrowheads="1"/>
          </p:cNvSpPr>
          <p:nvPr/>
        </p:nvSpPr>
        <p:spPr bwMode="auto">
          <a:xfrm>
            <a:off x="6707671" y="2905780"/>
            <a:ext cx="8572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D</a:t>
            </a:r>
            <a:endParaRPr lang="zh-CN" altLang="en-US" sz="28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45790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串、并联电路中的电压的规律</a:t>
            </a:r>
          </a:p>
          <a:p>
            <a:pPr eaLnBrk="1" hangingPunct="1"/>
            <a:endPara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44095" y="3315685"/>
            <a:ext cx="2031325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1.3V	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2.5V	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3.8V	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6.3V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5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1713" y="3648569"/>
            <a:ext cx="2093360" cy="208169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827214" y="1066800"/>
            <a:ext cx="59137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探究串并联电路中的电压规律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191860" y="1943104"/>
            <a:ext cx="10085740" cy="373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4】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2018•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自贡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探究串联电路电压的特点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活动中。</a:t>
            </a: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）如图所示，连接电路时，至少需要</a:t>
            </a:r>
            <a:r>
              <a:rPr lang="zh-CN" altLang="zh-CN" sz="2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根导线；实验中应选择规格</a:t>
            </a:r>
            <a:r>
              <a:rPr lang="zh-CN" altLang="zh-CN" sz="2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（选填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）的小灯泡。</a:t>
            </a: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）在测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两端电压时，闭合开关，发现电压表示数为零，原因可能是</a:t>
            </a:r>
            <a:r>
              <a:rPr lang="zh-CN" altLang="zh-CN" sz="2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2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（填出一种即可）。</a:t>
            </a: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）小芳保持电压表的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连接点不动，只断开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连接点，并改接到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连接点上，测量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两端电压。她能否测出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2000" b="1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两端电压？</a:t>
            </a:r>
            <a:r>
              <a:rPr lang="zh-CN" altLang="zh-CN" sz="2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，理由是：</a:t>
            </a:r>
            <a:r>
              <a:rPr lang="zh-CN" altLang="zh-CN" sz="2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____                      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  <a:defRPr/>
            </a:pPr>
            <a:endParaRPr lang="zh-CN" altLang="en-US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71661" y="2367559"/>
            <a:ext cx="409575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6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串、并联电路中的电压的规律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63842" y="2367062"/>
            <a:ext cx="80030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不同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34294" y="3257136"/>
            <a:ext cx="285770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2000" b="1" baseline="-25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断路或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2000" b="1" baseline="-25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短路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96911" y="4657666"/>
            <a:ext cx="215865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不能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37408" y="4657666"/>
            <a:ext cx="401727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电压表的正负接线柱接反了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0" grpId="0"/>
      <p:bldP spid="11" grpId="0"/>
      <p:bldP spid="12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70384" y="1219345"/>
            <a:ext cx="9432234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）小明分别测出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AB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BC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AC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间的电压并记录在如下表格中，分析实验数据得出结论：串联电路总电压等于各部分电路两端电压之和。请对小明的做法进行评价：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_____________     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，改进方法是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b="1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0813948"/>
              </p:ext>
            </p:extLst>
          </p:nvPr>
        </p:nvGraphicFramePr>
        <p:xfrm>
          <a:off x="2047933" y="3964704"/>
          <a:ext cx="3528392" cy="882904"/>
        </p:xfrm>
        <a:graphic>
          <a:graphicData uri="http://schemas.openxmlformats.org/drawingml/2006/table">
            <a:tbl>
              <a:tblPr/>
              <a:tblGrid>
                <a:gridCol w="1247846"/>
                <a:gridCol w="1140273"/>
                <a:gridCol w="1140273"/>
              </a:tblGrid>
              <a:tr h="2341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U</a:t>
                      </a:r>
                      <a:r>
                        <a:rPr lang="en-US" sz="2000" b="1" kern="100" baseline="-25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AB</a:t>
                      </a:r>
                      <a:r>
                        <a:rPr lang="en-US" sz="2000" b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/V</a:t>
                      </a:r>
                      <a:endParaRPr lang="zh-CN" sz="1600" b="1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U</a:t>
                      </a:r>
                      <a:r>
                        <a:rPr lang="en-US" sz="2000" b="1" kern="100" baseline="-25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BC</a:t>
                      </a:r>
                      <a:r>
                        <a:rPr lang="en-US" sz="2000" b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/V</a:t>
                      </a:r>
                      <a:endParaRPr lang="zh-CN" sz="1600" b="1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U</a:t>
                      </a:r>
                      <a:r>
                        <a:rPr lang="en-US" sz="2000" b="1" kern="100" baseline="-25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AC</a:t>
                      </a:r>
                      <a:r>
                        <a:rPr lang="en-US" sz="2000" b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/V</a:t>
                      </a:r>
                      <a:endParaRPr lang="zh-CN" sz="1600" b="1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2.6</a:t>
                      </a:r>
                      <a:endParaRPr lang="zh-CN" sz="1600" b="1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1.8</a:t>
                      </a:r>
                      <a:endParaRPr lang="zh-CN" sz="1600" b="1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4.4</a:t>
                      </a:r>
                      <a:endParaRPr lang="zh-CN" sz="1600" b="1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2769" name="图片24" descr="菁优网：http://www.jyeoo.c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5549" y="3250411"/>
            <a:ext cx="2730634" cy="205765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61679" y="2045507"/>
            <a:ext cx="55777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根据一次实验得出的结论具有偶然性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14039" y="2518460"/>
            <a:ext cx="55777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应更换规格不同的灯泡进行多次实验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1650</TotalTime>
  <Pages>0</Pages>
  <Words>1627</Words>
  <Characters>0</Characters>
  <Application>Microsoft Office PowerPoint</Application>
  <DocSecurity>0</DocSecurity>
  <PresentationFormat>自定义</PresentationFormat>
  <Lines>0</Lines>
  <Paragraphs>194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主题1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2015-07-09T00:50:00Z</dcterms:created>
  <dcterms:modified xsi:type="dcterms:W3CDTF">2019-02-14T07:15:32Z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