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515" r:id="rId2"/>
    <p:sldId id="516" r:id="rId3"/>
    <p:sldId id="517" r:id="rId4"/>
    <p:sldId id="518" r:id="rId5"/>
    <p:sldId id="519" r:id="rId6"/>
    <p:sldId id="520" r:id="rId7"/>
    <p:sldId id="521" r:id="rId8"/>
    <p:sldId id="522" r:id="rId9"/>
    <p:sldId id="523" r:id="rId10"/>
    <p:sldId id="524" r:id="rId11"/>
    <p:sldId id="525" r:id="rId12"/>
    <p:sldId id="526" r:id="rId13"/>
    <p:sldId id="527" r:id="rId14"/>
    <p:sldId id="528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EE8640"/>
    <a:srgbClr val="FF9300"/>
    <a:srgbClr val="D2A000"/>
    <a:srgbClr val="0000FF"/>
    <a:srgbClr val="FA12CE"/>
    <a:srgbClr val="800080"/>
    <a:srgbClr val="CC0000"/>
    <a:srgbClr val="30D8DC"/>
    <a:srgbClr val="18898C"/>
    <a:srgbClr val="52BA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220" autoAdjust="0"/>
    <p:restoredTop sz="90760" autoAdjust="0"/>
  </p:normalViewPr>
  <p:slideViewPr>
    <p:cSldViewPr snapToGrid="0" showGuides="1">
      <p:cViewPr>
        <p:scale>
          <a:sx n="75" d="100"/>
          <a:sy n="75" d="100"/>
        </p:scale>
        <p:origin x="-888" y="-204"/>
      </p:cViewPr>
      <p:guideLst>
        <p:guide orient="horz" pos="2160"/>
        <p:guide pos="3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Char char="•"/>
              <a:defRPr sz="1200">
                <a:ea typeface="微软雅黑" panose="020B0503020204020204" pitchFamily="34" charset="-122"/>
              </a:defRPr>
            </a:lvl1pPr>
          </a:lstStyle>
          <a:p>
            <a:fld id="{5501D74B-35EC-4A16-83EE-064CD3683030}" type="slidenum">
              <a:rPr lang="zh-CN" altLang="en-US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1241579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>
            <a:spLocks noChangeArrowheads="1"/>
          </p:cNvSpPr>
          <p:nvPr/>
        </p:nvSpPr>
        <p:spPr bwMode="auto">
          <a:xfrm>
            <a:off x="2186782" y="2653256"/>
            <a:ext cx="7802562" cy="1200329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6000" b="1" dirty="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内能的利用</a:t>
            </a:r>
            <a:r>
              <a:rPr lang="zh-CN" altLang="en-US" sz="60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  <a:sym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7676" y="934272"/>
            <a:ext cx="37369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中考一轮复习 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454698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785900" y="28459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能量的转化和守恒</a:t>
            </a:r>
          </a:p>
        </p:txBody>
      </p:sp>
      <p:sp>
        <p:nvSpPr>
          <p:cNvPr id="19" name="矩形 1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20" name="矩形 8195"/>
          <p:cNvSpPr>
            <a:spLocks noChangeArrowheads="1"/>
          </p:cNvSpPr>
          <p:nvPr/>
        </p:nvSpPr>
        <p:spPr bwMode="auto">
          <a:xfrm>
            <a:off x="1466011" y="2847882"/>
            <a:ext cx="3296858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1"/>
          <p:cNvSpPr txBox="1">
            <a:spLocks noChangeArrowheads="1"/>
          </p:cNvSpPr>
          <p:nvPr/>
        </p:nvSpPr>
        <p:spPr bwMode="auto">
          <a:xfrm>
            <a:off x="1214696" y="1220578"/>
            <a:ext cx="37892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、能量的转化和转移</a:t>
            </a:r>
          </a:p>
        </p:txBody>
      </p:sp>
      <p:sp>
        <p:nvSpPr>
          <p:cNvPr id="25" name="文本框 2"/>
          <p:cNvSpPr txBox="1">
            <a:spLocks noChangeArrowheads="1"/>
          </p:cNvSpPr>
          <p:nvPr/>
        </p:nvSpPr>
        <p:spPr bwMode="auto">
          <a:xfrm>
            <a:off x="1086598" y="1871569"/>
            <a:ext cx="101948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）自然界中，在一定条件下，各种形式的能量可以相互转化或转移</a:t>
            </a:r>
          </a:p>
        </p:txBody>
      </p:sp>
      <p:sp>
        <p:nvSpPr>
          <p:cNvPr id="29" name="文本框 3"/>
          <p:cNvSpPr txBox="1">
            <a:spLocks noChangeArrowheads="1"/>
          </p:cNvSpPr>
          <p:nvPr/>
        </p:nvSpPr>
        <p:spPr bwMode="auto">
          <a:xfrm>
            <a:off x="1086598" y="2735169"/>
            <a:ext cx="102101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）能量的转移普遍存在，在转移过程中能量形式不变。</a:t>
            </a:r>
          </a:p>
        </p:txBody>
      </p:sp>
      <p:sp>
        <p:nvSpPr>
          <p:cNvPr id="30" name="文本框 4"/>
          <p:cNvSpPr txBox="1">
            <a:spLocks noChangeArrowheads="1"/>
          </p:cNvSpPr>
          <p:nvPr/>
        </p:nvSpPr>
        <p:spPr bwMode="auto">
          <a:xfrm>
            <a:off x="1015160" y="3598769"/>
            <a:ext cx="105526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）能量的转化也是普遍存在的，能量的转化过程中能量的形式发出改变。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能量的转化和守恒</a:t>
            </a: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2" name="矩形 9218"/>
          <p:cNvSpPr>
            <a:spLocks noChangeArrowheads="1"/>
          </p:cNvSpPr>
          <p:nvPr/>
        </p:nvSpPr>
        <p:spPr bwMode="auto">
          <a:xfrm>
            <a:off x="2039751" y="2925763"/>
            <a:ext cx="2735262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/>
        </p:nvSpPr>
        <p:spPr bwMode="auto">
          <a:xfrm>
            <a:off x="1876238" y="1339850"/>
            <a:ext cx="25106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、能量守恒定律</a:t>
            </a:r>
          </a:p>
        </p:txBody>
      </p:sp>
      <p:sp>
        <p:nvSpPr>
          <p:cNvPr id="14" name="文本框 2"/>
          <p:cNvSpPr txBox="1">
            <a:spLocks noChangeArrowheads="1"/>
          </p:cNvSpPr>
          <p:nvPr/>
        </p:nvSpPr>
        <p:spPr bwMode="auto">
          <a:xfrm>
            <a:off x="1660338" y="1916113"/>
            <a:ext cx="9255312" cy="1688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ea typeface="微软雅黑" panose="020B0503020204020204" pitchFamily="34" charset="-122"/>
                <a:sym typeface="宋体" pitchFamily="2" charset="-122"/>
              </a:rPr>
              <a:t>能量</a:t>
            </a:r>
            <a:r>
              <a:rPr lang="zh-CN" altLang="en-US" sz="2400" b="1" dirty="0">
                <a:ea typeface="微软雅黑" panose="020B0503020204020204" pitchFamily="34" charset="-122"/>
                <a:sym typeface="宋体" pitchFamily="2" charset="-122"/>
              </a:rPr>
              <a:t>既不会凭空消灭，也不会凭空产生，它只会从一种形式转化为其他形式，或者从一个物体转移到其他物体，而在转化和转移的过程中，能量的总量保持不变。</a:t>
            </a:r>
          </a:p>
        </p:txBody>
      </p:sp>
      <p:sp>
        <p:nvSpPr>
          <p:cNvPr id="15" name="文本框 3"/>
          <p:cNvSpPr txBox="1">
            <a:spLocks noChangeArrowheads="1"/>
          </p:cNvSpPr>
          <p:nvPr/>
        </p:nvSpPr>
        <p:spPr bwMode="auto">
          <a:xfrm>
            <a:off x="1258224" y="4211377"/>
            <a:ext cx="100595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ea typeface="微软雅黑" panose="020B0503020204020204" pitchFamily="34" charset="-122"/>
                <a:sym typeface="宋体" pitchFamily="2" charset="-122"/>
              </a:rPr>
              <a:t>      </a:t>
            </a:r>
            <a:r>
              <a:rPr lang="zh-CN" altLang="en-US" sz="2400" b="1" dirty="0">
                <a:ea typeface="微软雅黑" panose="020B0503020204020204" pitchFamily="34" charset="-122"/>
                <a:sym typeface="宋体" pitchFamily="2" charset="-122"/>
              </a:rPr>
              <a:t>能量守恒定律是自然界最普遍、最重要的基本定律之一。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648096" y="1634183"/>
            <a:ext cx="8865533" cy="4376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5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2018•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温州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）某智能百叶窗的叶片上贴有太阳能板，在光照时发电，给电动机供电以调节百叶窗的开合。该过程中发生的能量转换是（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．电能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机械能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光能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．光能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机械能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电能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．光能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电能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机械能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．机械能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电能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光能</a:t>
            </a:r>
          </a:p>
          <a:p>
            <a:pPr>
              <a:lnSpc>
                <a:spcPct val="150000"/>
              </a:lnSpc>
              <a:defRPr/>
            </a:pPr>
            <a:endParaRPr lang="en-US" altLang="zh-CN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54998" y="2844225"/>
            <a:ext cx="7334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172518"/>
            <a:ext cx="46442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能量的转化和转移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能量的转化和守恒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147482" y="1500270"/>
            <a:ext cx="9807389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6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各种形式的能量都不是孤立的，它们可以在一定条件下发生转化，且能量的转化是有方向的，下面几幅图按能量转化的顺序，排列正确的是（　　）</a:t>
            </a:r>
          </a:p>
          <a:p>
            <a:pPr indent="457200"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1450" y="2721562"/>
            <a:ext cx="773112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9461" name="Rectangle 1"/>
          <p:cNvSpPr>
            <a:spLocks noChangeArrowheads="1"/>
          </p:cNvSpPr>
          <p:nvPr/>
        </p:nvSpPr>
        <p:spPr bwMode="auto">
          <a:xfrm>
            <a:off x="1658939" y="1212206"/>
            <a:ext cx="71064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能量守恒定律及转化、转移的方向性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能量的转化和守恒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85987" y="5424989"/>
            <a:ext cx="98811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．①②③④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  B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．②③④①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  C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．②①③④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D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．①③④②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2226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8939" y="3208998"/>
            <a:ext cx="8192339" cy="199016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48549" y="2507186"/>
            <a:ext cx="244169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再见</a:t>
            </a:r>
            <a:endParaRPr lang="zh-CN" altLang="en-US" sz="8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637815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4" name="直接连接符 143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热机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0190" y="2403475"/>
            <a:ext cx="814705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89190" y="2401570"/>
            <a:ext cx="1071245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/>
        </p:nvSpPr>
        <p:spPr bwMode="auto">
          <a:xfrm>
            <a:off x="1800973" y="906695"/>
            <a:ext cx="14879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1</a:t>
            </a:r>
            <a:r>
              <a:rPr lang="zh-CN" altLang="en-US" sz="28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、热机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表格 13"/>
          <p:cNvGraphicFramePr/>
          <p:nvPr>
            <p:extLst>
              <p:ext uri="{D42A27DB-BD31-4B8C-83A1-F6EECF244321}">
                <p14:modId xmlns:p14="http://schemas.microsoft.com/office/powerpoint/2010/main" xmlns="" val="997422080"/>
              </p:ext>
            </p:extLst>
          </p:nvPr>
        </p:nvGraphicFramePr>
        <p:xfrm>
          <a:off x="2366655" y="1574239"/>
          <a:ext cx="8341247" cy="488696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830818"/>
                <a:gridCol w="7510429"/>
              </a:tblGrid>
              <a:tr h="46672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46609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>
                          <a:solidFill>
                            <a:schemeClr val="accent2"/>
                          </a:solidFill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46609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chemeClr val="accent2"/>
                        </a:solidFill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466090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48704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zh-CN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48704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zh-CN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767715">
                <a:tc rowSpan="3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613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zh-CN" dirty="0">
                        <a:ea typeface="微软雅黑" panose="020B0503020204020204" pitchFamily="34" charset="-122"/>
                      </a:endParaRPr>
                    </a:p>
                    <a:p>
                      <a:pPr>
                        <a:buNone/>
                      </a:pPr>
                      <a:endParaRPr lang="zh-CN" altLang="zh-CN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613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zh-CN" dirty="0">
                        <a:ea typeface="微软雅黑" panose="020B0503020204020204" pitchFamily="34" charset="-122"/>
                      </a:endParaRPr>
                    </a:p>
                    <a:p>
                      <a:pPr>
                        <a:buNone/>
                      </a:pPr>
                      <a:endParaRPr lang="zh-CN" altLang="zh-CN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15" name="直接箭头连接符 14"/>
          <p:cNvCxnSpPr/>
          <p:nvPr/>
        </p:nvCxnSpPr>
        <p:spPr>
          <a:xfrm>
            <a:off x="4377486" y="2437839"/>
            <a:ext cx="1008062" cy="0"/>
          </a:xfrm>
          <a:prstGeom prst="straightConnector1">
            <a:avLst/>
          </a:prstGeom>
          <a:ln w="31750">
            <a:solidFill>
              <a:srgbClr val="FF0000"/>
            </a:solidFill>
            <a:prstDash val="soli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6033248" y="2437839"/>
            <a:ext cx="1008063" cy="0"/>
          </a:xfrm>
          <a:prstGeom prst="straightConnector1">
            <a:avLst/>
          </a:prstGeom>
          <a:ln w="31750">
            <a:solidFill>
              <a:srgbClr val="FF0000"/>
            </a:solidFill>
            <a:prstDash val="soli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文本框 8"/>
          <p:cNvSpPr txBox="1">
            <a:spLocks noChangeArrowheads="1"/>
          </p:cNvSpPr>
          <p:nvPr/>
        </p:nvSpPr>
        <p:spPr bwMode="auto">
          <a:xfrm>
            <a:off x="2448409" y="1615812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定义</a:t>
            </a:r>
            <a:endParaRPr lang="zh-CN" altLang="en-US" sz="2400" dirty="0">
              <a:ea typeface="微软雅黑" panose="020B0503020204020204" pitchFamily="34" charset="-122"/>
            </a:endParaRPr>
          </a:p>
        </p:txBody>
      </p:sp>
      <p:sp>
        <p:nvSpPr>
          <p:cNvPr id="18" name="文本框 9"/>
          <p:cNvSpPr txBox="1">
            <a:spLocks noChangeArrowheads="1"/>
          </p:cNvSpPr>
          <p:nvPr/>
        </p:nvSpPr>
        <p:spPr bwMode="auto">
          <a:xfrm>
            <a:off x="3369423" y="1574239"/>
            <a:ext cx="38779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把内能转化为机械能的机器</a:t>
            </a:r>
          </a:p>
        </p:txBody>
      </p:sp>
      <p:sp>
        <p:nvSpPr>
          <p:cNvPr id="19" name="文本框 10"/>
          <p:cNvSpPr txBox="1">
            <a:spLocks noChangeArrowheads="1"/>
          </p:cNvSpPr>
          <p:nvPr/>
        </p:nvSpPr>
        <p:spPr bwMode="auto">
          <a:xfrm>
            <a:off x="2448409" y="2047612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原理</a:t>
            </a:r>
          </a:p>
        </p:txBody>
      </p:sp>
      <p:sp>
        <p:nvSpPr>
          <p:cNvPr id="20" name="文本框 11"/>
          <p:cNvSpPr txBox="1">
            <a:spLocks noChangeArrowheads="1"/>
          </p:cNvSpPr>
          <p:nvPr/>
        </p:nvSpPr>
        <p:spPr bwMode="auto">
          <a:xfrm>
            <a:off x="3296398" y="2077477"/>
            <a:ext cx="4797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39E5"/>
                </a:solidFill>
                <a:ea typeface="微软雅黑" panose="020B0503020204020204" pitchFamily="34" charset="-122"/>
                <a:sym typeface="Arial" pitchFamily="34" charset="0"/>
              </a:rPr>
              <a:t>化学能             内能</a:t>
            </a:r>
            <a:r>
              <a:rPr lang="zh-CN" altLang="en-US" sz="2400" dirty="0">
                <a:solidFill>
                  <a:schemeClr val="accent2"/>
                </a:solidFill>
                <a:ea typeface="微软雅黑" panose="020B0503020204020204" pitchFamily="34" charset="-122"/>
                <a:sym typeface="Arial" pitchFamily="34" charset="0"/>
              </a:rPr>
              <a:t>           </a:t>
            </a:r>
            <a:r>
              <a:rPr lang="zh-CN" altLang="en-US" sz="2400" dirty="0">
                <a:solidFill>
                  <a:srgbClr val="0039E5"/>
                </a:solidFill>
                <a:ea typeface="微软雅黑" panose="020B0503020204020204" pitchFamily="34" charset="-122"/>
                <a:sym typeface="Arial" pitchFamily="34" charset="0"/>
              </a:rPr>
              <a:t>机械能</a:t>
            </a:r>
            <a:r>
              <a:rPr lang="zh-CN" altLang="en-US" sz="2400" dirty="0">
                <a:solidFill>
                  <a:schemeClr val="accent2"/>
                </a:solidFill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zh-CN" altLang="en-US" dirty="0">
                <a:solidFill>
                  <a:schemeClr val="accent2"/>
                </a:solidFill>
                <a:ea typeface="微软雅黑" panose="020B0503020204020204" pitchFamily="34" charset="-122"/>
                <a:sym typeface="Arial" pitchFamily="34" charset="0"/>
              </a:rPr>
              <a:t> </a:t>
            </a: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文本框 12"/>
          <p:cNvSpPr txBox="1">
            <a:spLocks noChangeArrowheads="1"/>
          </p:cNvSpPr>
          <p:nvPr/>
        </p:nvSpPr>
        <p:spPr bwMode="auto">
          <a:xfrm>
            <a:off x="4377486" y="2077477"/>
            <a:ext cx="11079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6600"/>
                </a:solidFill>
                <a:ea typeface="微软雅黑" panose="020B0503020204020204" pitchFamily="34" charset="-122"/>
                <a:sym typeface="宋体" pitchFamily="2" charset="-122"/>
              </a:rPr>
              <a:t>燃料燃烧</a:t>
            </a: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" name="文本框 13"/>
          <p:cNvSpPr txBox="1">
            <a:spLocks noChangeArrowheads="1"/>
          </p:cNvSpPr>
          <p:nvPr/>
        </p:nvSpPr>
        <p:spPr bwMode="auto">
          <a:xfrm>
            <a:off x="6249148" y="2077477"/>
            <a:ext cx="641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6600"/>
                </a:solidFill>
                <a:ea typeface="微软雅黑" panose="020B0503020204020204" pitchFamily="34" charset="-122"/>
                <a:sym typeface="宋体" pitchFamily="2" charset="-122"/>
              </a:rPr>
              <a:t>做功</a:t>
            </a: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文本框 14"/>
          <p:cNvSpPr txBox="1">
            <a:spLocks noChangeArrowheads="1"/>
          </p:cNvSpPr>
          <p:nvPr/>
        </p:nvSpPr>
        <p:spPr bwMode="auto">
          <a:xfrm>
            <a:off x="2448409" y="2480999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应用</a:t>
            </a:r>
          </a:p>
        </p:txBody>
      </p:sp>
      <p:sp>
        <p:nvSpPr>
          <p:cNvPr id="24" name="文本框 15"/>
          <p:cNvSpPr txBox="1">
            <a:spLocks noChangeArrowheads="1"/>
          </p:cNvSpPr>
          <p:nvPr/>
        </p:nvSpPr>
        <p:spPr bwMode="auto">
          <a:xfrm>
            <a:off x="3440861" y="2582302"/>
            <a:ext cx="42624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ea typeface="微软雅黑" panose="020B0503020204020204" pitchFamily="34" charset="-122"/>
                <a:sym typeface="Arial" pitchFamily="34" charset="0"/>
              </a:rPr>
              <a:t>蒸汽机  内燃机   喷气式发动机</a:t>
            </a:r>
          </a:p>
        </p:txBody>
      </p:sp>
      <p:sp>
        <p:nvSpPr>
          <p:cNvPr id="25" name="文本框 16"/>
          <p:cNvSpPr txBox="1">
            <a:spLocks noChangeArrowheads="1"/>
          </p:cNvSpPr>
          <p:nvPr/>
        </p:nvSpPr>
        <p:spPr bwMode="auto">
          <a:xfrm>
            <a:off x="5215901" y="2972985"/>
            <a:ext cx="192873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认识</a:t>
            </a:r>
            <a:r>
              <a:rPr lang="en-US" altLang="zh-CN" sz="2400" dirty="0">
                <a:ea typeface="微软雅黑" panose="020B0503020204020204" pitchFamily="34" charset="-122"/>
                <a:sym typeface="Arial" pitchFamily="34" charset="0"/>
              </a:rPr>
              <a:t>“</a:t>
            </a:r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内燃机</a:t>
            </a:r>
            <a:r>
              <a:rPr lang="en-US" altLang="zh-CN" sz="2400" dirty="0">
                <a:ea typeface="微软雅黑" panose="020B0503020204020204" pitchFamily="34" charset="-122"/>
                <a:sym typeface="Arial" pitchFamily="34" charset="0"/>
              </a:rPr>
              <a:t>”</a:t>
            </a:r>
            <a:endParaRPr lang="zh-CN" altLang="en-US" sz="2400" dirty="0">
              <a:ea typeface="微软雅黑" panose="020B0503020204020204" pitchFamily="34" charset="-122"/>
            </a:endParaRPr>
          </a:p>
        </p:txBody>
      </p:sp>
      <p:sp>
        <p:nvSpPr>
          <p:cNvPr id="26" name="文本框 17"/>
          <p:cNvSpPr txBox="1">
            <a:spLocks noChangeArrowheads="1"/>
          </p:cNvSpPr>
          <p:nvPr/>
        </p:nvSpPr>
        <p:spPr bwMode="auto">
          <a:xfrm>
            <a:off x="2448409" y="3416037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定义</a:t>
            </a:r>
            <a:endParaRPr lang="zh-CN" altLang="en-US" sz="2400" dirty="0">
              <a:ea typeface="微软雅黑" panose="020B0503020204020204" pitchFamily="34" charset="-122"/>
            </a:endParaRPr>
          </a:p>
        </p:txBody>
      </p:sp>
      <p:sp>
        <p:nvSpPr>
          <p:cNvPr id="27" name="文本框 18"/>
          <p:cNvSpPr txBox="1">
            <a:spLocks noChangeArrowheads="1"/>
          </p:cNvSpPr>
          <p:nvPr/>
        </p:nvSpPr>
        <p:spPr bwMode="auto">
          <a:xfrm>
            <a:off x="3440861" y="3445902"/>
            <a:ext cx="35702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燃料在汽缸</a:t>
            </a:r>
            <a:r>
              <a:rPr lang="zh-CN" altLang="zh-CN" sz="2400" dirty="0">
                <a:ea typeface="微软雅黑" panose="020B0503020204020204" pitchFamily="34" charset="-122"/>
                <a:sym typeface="Arial" pitchFamily="34" charset="0"/>
              </a:rPr>
              <a:t>内燃烧的热机</a:t>
            </a:r>
            <a:endParaRPr lang="zh-CN" altLang="en-US" sz="2400" dirty="0">
              <a:ea typeface="微软雅黑" panose="020B0503020204020204" pitchFamily="34" charset="-122"/>
            </a:endParaRPr>
          </a:p>
        </p:txBody>
      </p:sp>
      <p:sp>
        <p:nvSpPr>
          <p:cNvPr id="28" name="文本框 19"/>
          <p:cNvSpPr txBox="1">
            <a:spLocks noChangeArrowheads="1"/>
          </p:cNvSpPr>
          <p:nvPr/>
        </p:nvSpPr>
        <p:spPr bwMode="auto">
          <a:xfrm>
            <a:off x="2448409" y="3920862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分类</a:t>
            </a:r>
            <a:endParaRPr lang="zh-CN" altLang="en-US" sz="2400" dirty="0">
              <a:ea typeface="微软雅黑" panose="020B0503020204020204" pitchFamily="34" charset="-122"/>
            </a:endParaRPr>
          </a:p>
        </p:txBody>
      </p:sp>
      <p:sp>
        <p:nvSpPr>
          <p:cNvPr id="29" name="文本框 20"/>
          <p:cNvSpPr txBox="1">
            <a:spLocks noChangeArrowheads="1"/>
          </p:cNvSpPr>
          <p:nvPr/>
        </p:nvSpPr>
        <p:spPr bwMode="auto">
          <a:xfrm>
            <a:off x="3440861" y="3950727"/>
            <a:ext cx="23391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400" dirty="0">
                <a:ea typeface="微软雅黑" panose="020B0503020204020204" pitchFamily="34" charset="-122"/>
                <a:sym typeface="Arial" pitchFamily="34" charset="0"/>
              </a:rPr>
              <a:t>汽油机和柴油机</a:t>
            </a:r>
          </a:p>
        </p:txBody>
      </p:sp>
      <p:sp>
        <p:nvSpPr>
          <p:cNvPr id="30" name="文本框 21"/>
          <p:cNvSpPr txBox="1">
            <a:spLocks noChangeArrowheads="1"/>
          </p:cNvSpPr>
          <p:nvPr/>
        </p:nvSpPr>
        <p:spPr bwMode="auto">
          <a:xfrm>
            <a:off x="2483393" y="4639999"/>
            <a:ext cx="7302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工作过程</a:t>
            </a:r>
            <a:endParaRPr lang="zh-CN" altLang="en-US" sz="2400" dirty="0">
              <a:ea typeface="微软雅黑" panose="020B0503020204020204" pitchFamily="34" charset="-122"/>
            </a:endParaRPr>
          </a:p>
        </p:txBody>
      </p:sp>
      <p:sp>
        <p:nvSpPr>
          <p:cNvPr id="31" name="文本框 22"/>
          <p:cNvSpPr txBox="1">
            <a:spLocks noChangeArrowheads="1"/>
          </p:cNvSpPr>
          <p:nvPr/>
        </p:nvSpPr>
        <p:spPr bwMode="auto">
          <a:xfrm>
            <a:off x="3296398" y="4453964"/>
            <a:ext cx="54832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000" dirty="0">
                <a:ea typeface="微软雅黑" panose="020B0503020204020204" pitchFamily="34" charset="-122"/>
                <a:sym typeface="Arial" pitchFamily="34" charset="0"/>
              </a:rPr>
              <a:t>一个工作循环四个冲程：吸气、压缩、做功、排气。飞轮的转动</a:t>
            </a:r>
            <a:r>
              <a:rPr lang="en-US" altLang="zh-CN" sz="2000" dirty="0">
                <a:ea typeface="微软雅黑" panose="020B0503020204020204" pitchFamily="34" charset="-122"/>
                <a:sym typeface="Arial" pitchFamily="34" charset="0"/>
              </a:rPr>
              <a:t>2</a:t>
            </a:r>
            <a:r>
              <a:rPr lang="zh-CN" altLang="en-US" sz="2000" dirty="0">
                <a:ea typeface="微软雅黑" panose="020B0503020204020204" pitchFamily="34" charset="-122"/>
                <a:sym typeface="Arial" pitchFamily="34" charset="0"/>
              </a:rPr>
              <a:t>周，活塞往复</a:t>
            </a:r>
            <a:r>
              <a:rPr lang="en-US" altLang="zh-CN" sz="2000" dirty="0">
                <a:ea typeface="微软雅黑" panose="020B0503020204020204" pitchFamily="34" charset="-122"/>
                <a:sym typeface="Arial" pitchFamily="34" charset="0"/>
              </a:rPr>
              <a:t>2</a:t>
            </a:r>
            <a:r>
              <a:rPr lang="zh-CN" altLang="en-US" sz="2000" dirty="0">
                <a:ea typeface="微软雅黑" panose="020B0503020204020204" pitchFamily="34" charset="-122"/>
                <a:sym typeface="Arial" pitchFamily="34" charset="0"/>
              </a:rPr>
              <a:t>次，做功</a:t>
            </a:r>
            <a:r>
              <a:rPr lang="en-US" altLang="zh-CN" sz="2000" dirty="0">
                <a:ea typeface="微软雅黑" panose="020B0503020204020204" pitchFamily="34" charset="-122"/>
                <a:sym typeface="Arial" pitchFamily="34" charset="0"/>
              </a:rPr>
              <a:t>1</a:t>
            </a:r>
            <a:r>
              <a:rPr lang="zh-CN" altLang="en-US" sz="2000" dirty="0">
                <a:ea typeface="微软雅黑" panose="020B0503020204020204" pitchFamily="34" charset="-122"/>
                <a:sym typeface="Arial" pitchFamily="34" charset="0"/>
              </a:rPr>
              <a:t>次</a:t>
            </a:r>
            <a:endParaRPr lang="zh-CN" altLang="en-US" sz="2000" dirty="0">
              <a:ea typeface="微软雅黑" panose="020B0503020204020204" pitchFamily="34" charset="-122"/>
            </a:endParaRPr>
          </a:p>
        </p:txBody>
      </p:sp>
      <p:sp>
        <p:nvSpPr>
          <p:cNvPr id="32" name="文本框 23"/>
          <p:cNvSpPr txBox="1">
            <a:spLocks noChangeArrowheads="1"/>
          </p:cNvSpPr>
          <p:nvPr/>
        </p:nvSpPr>
        <p:spPr bwMode="auto">
          <a:xfrm>
            <a:off x="3296398" y="5174689"/>
            <a:ext cx="6715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000" dirty="0">
                <a:ea typeface="微软雅黑" panose="020B0503020204020204" pitchFamily="34" charset="-122"/>
                <a:sym typeface="宋体" pitchFamily="2" charset="-122"/>
              </a:rPr>
              <a:t>吸气、压缩、排气冲程靠飞轮的惯性完成，做功冲程是内燃机唯一对外做功的冲程。</a:t>
            </a:r>
            <a:endParaRPr lang="zh-CN" altLang="en-US" sz="2000" dirty="0">
              <a:ea typeface="微软雅黑" panose="020B0503020204020204" pitchFamily="34" charset="-122"/>
            </a:endParaRPr>
          </a:p>
        </p:txBody>
      </p:sp>
      <p:sp>
        <p:nvSpPr>
          <p:cNvPr id="33" name="文本框 24"/>
          <p:cNvSpPr txBox="1">
            <a:spLocks noChangeArrowheads="1"/>
          </p:cNvSpPr>
          <p:nvPr/>
        </p:nvSpPr>
        <p:spPr bwMode="auto">
          <a:xfrm>
            <a:off x="3304336" y="5893827"/>
            <a:ext cx="71884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2000" dirty="0">
                <a:ea typeface="微软雅黑" panose="020B0503020204020204" pitchFamily="34" charset="-122"/>
                <a:sym typeface="Arial" pitchFamily="34" charset="0"/>
              </a:rPr>
              <a:t>做功冲程把内能转化为机械能，压缩冲程把机械能转化为内能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3609968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7" grpId="0"/>
      <p:bldP spid="29" grpId="0"/>
      <p:bldP spid="30" grpId="0"/>
      <p:bldP spid="31" grpId="0"/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热机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graphicFrame>
        <p:nvGraphicFramePr>
          <p:cNvPr id="5" name="表格 4"/>
          <p:cNvGraphicFramePr/>
          <p:nvPr>
            <p:extLst>
              <p:ext uri="{D42A27DB-BD31-4B8C-83A1-F6EECF244321}">
                <p14:modId xmlns:p14="http://schemas.microsoft.com/office/powerpoint/2010/main" xmlns="" val="1922986139"/>
              </p:ext>
            </p:extLst>
          </p:nvPr>
        </p:nvGraphicFramePr>
        <p:xfrm>
          <a:off x="1471011" y="1609390"/>
          <a:ext cx="8297545" cy="506157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665480"/>
                <a:gridCol w="1283970"/>
                <a:gridCol w="2703830"/>
                <a:gridCol w="3644265"/>
              </a:tblGrid>
              <a:tr h="377749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77749">
                <a:tc rowSpan="6"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  <a:p>
                      <a:pPr marL="0" indent="0" algn="ctr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  <a:p>
                      <a:pPr marL="0" indent="0" algn="ctr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2400" u="none" dirty="0"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7774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75549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7774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7774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16283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  <a:p>
                      <a:pPr marL="0" indent="0" algn="l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788943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zh-CN" altLang="en-US" sz="2400" u="none" dirty="0">
                        <a:ea typeface="微软雅黑" panose="020B0503020204020204" pitchFamily="34" charset="-122"/>
                      </a:endParaRPr>
                    </a:p>
                  </a:txBody>
                  <a:tcPr marL="0" marR="0" marT="0" marB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6" name="文本框 4"/>
          <p:cNvSpPr txBox="1">
            <a:spLocks noChangeArrowheads="1"/>
          </p:cNvSpPr>
          <p:nvPr/>
        </p:nvSpPr>
        <p:spPr bwMode="auto">
          <a:xfrm>
            <a:off x="1888565" y="1609390"/>
            <a:ext cx="950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类型</a:t>
            </a:r>
          </a:p>
        </p:txBody>
      </p:sp>
      <p:sp>
        <p:nvSpPr>
          <p:cNvPr id="7" name="文本框 8"/>
          <p:cNvSpPr txBox="1">
            <a:spLocks noChangeArrowheads="1"/>
          </p:cNvSpPr>
          <p:nvPr/>
        </p:nvSpPr>
        <p:spPr bwMode="auto">
          <a:xfrm>
            <a:off x="7190569" y="1598639"/>
            <a:ext cx="1101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ea typeface="微软雅黑" panose="020B0503020204020204" pitchFamily="34" charset="-122"/>
                <a:sym typeface="宋体" pitchFamily="2" charset="-122"/>
              </a:rPr>
              <a:t>柴油机</a:t>
            </a: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1455178" y="3122277"/>
            <a:ext cx="8715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不</a:t>
            </a:r>
          </a:p>
          <a:p>
            <a:pPr algn="ctr" eaLnBrk="0" hangingPunct="0"/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同</a:t>
            </a:r>
          </a:p>
          <a:p>
            <a:pPr algn="ctr" eaLnBrk="0" hangingPunct="0"/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点</a:t>
            </a:r>
          </a:p>
        </p:txBody>
      </p:sp>
      <p:sp>
        <p:nvSpPr>
          <p:cNvPr id="9" name="文本框 11"/>
          <p:cNvSpPr txBox="1">
            <a:spLocks noChangeArrowheads="1"/>
          </p:cNvSpPr>
          <p:nvPr/>
        </p:nvSpPr>
        <p:spPr bwMode="auto">
          <a:xfrm>
            <a:off x="2452108" y="2000678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  <a:sym typeface="宋体" pitchFamily="2" charset="-122"/>
              </a:rPr>
              <a:t>燃料</a:t>
            </a:r>
          </a:p>
        </p:txBody>
      </p:sp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4226316" y="1951864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汽油</a:t>
            </a:r>
          </a:p>
        </p:txBody>
      </p:sp>
      <p:sp>
        <p:nvSpPr>
          <p:cNvPr id="11" name="文本框 13"/>
          <p:cNvSpPr txBox="1">
            <a:spLocks noChangeArrowheads="1"/>
          </p:cNvSpPr>
          <p:nvPr/>
        </p:nvSpPr>
        <p:spPr bwMode="auto">
          <a:xfrm>
            <a:off x="7433703" y="1972609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柴油</a:t>
            </a:r>
          </a:p>
        </p:txBody>
      </p:sp>
      <p:sp>
        <p:nvSpPr>
          <p:cNvPr id="12" name="文本框 14"/>
          <p:cNvSpPr txBox="1">
            <a:spLocks noChangeArrowheads="1"/>
          </p:cNvSpPr>
          <p:nvPr/>
        </p:nvSpPr>
        <p:spPr bwMode="auto">
          <a:xfrm>
            <a:off x="2475782" y="2361040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构造</a:t>
            </a: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" name="文本框 15"/>
          <p:cNvSpPr txBox="1">
            <a:spLocks noChangeArrowheads="1"/>
          </p:cNvSpPr>
          <p:nvPr/>
        </p:nvSpPr>
        <p:spPr bwMode="auto">
          <a:xfrm>
            <a:off x="3565437" y="2332972"/>
            <a:ext cx="26468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顶部有一个火花塞</a:t>
            </a: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" name="文本框 16"/>
          <p:cNvSpPr txBox="1">
            <a:spLocks noChangeArrowheads="1"/>
          </p:cNvSpPr>
          <p:nvPr/>
        </p:nvSpPr>
        <p:spPr bwMode="auto">
          <a:xfrm>
            <a:off x="6157825" y="2332972"/>
            <a:ext cx="26468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顶部有一个喷油嘴</a:t>
            </a: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" name="文本框 17"/>
          <p:cNvSpPr txBox="1">
            <a:spLocks noChangeArrowheads="1"/>
          </p:cNvSpPr>
          <p:nvPr/>
        </p:nvSpPr>
        <p:spPr bwMode="auto">
          <a:xfrm>
            <a:off x="2164771" y="2937303"/>
            <a:ext cx="14157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吸气冲程</a:t>
            </a:r>
          </a:p>
        </p:txBody>
      </p:sp>
      <p:sp>
        <p:nvSpPr>
          <p:cNvPr id="16" name="文本框 18"/>
          <p:cNvSpPr txBox="1">
            <a:spLocks noChangeArrowheads="1"/>
          </p:cNvSpPr>
          <p:nvPr/>
        </p:nvSpPr>
        <p:spPr bwMode="auto">
          <a:xfrm>
            <a:off x="3555650" y="2751735"/>
            <a:ext cx="25463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吸入汽油与空气的混合物</a:t>
            </a:r>
          </a:p>
        </p:txBody>
      </p:sp>
      <p:sp>
        <p:nvSpPr>
          <p:cNvPr id="17" name="文本框 19"/>
          <p:cNvSpPr txBox="1">
            <a:spLocks noChangeArrowheads="1"/>
          </p:cNvSpPr>
          <p:nvPr/>
        </p:nvSpPr>
        <p:spPr bwMode="auto">
          <a:xfrm>
            <a:off x="7033545" y="2865094"/>
            <a:ext cx="14157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吸入空气</a:t>
            </a:r>
          </a:p>
        </p:txBody>
      </p:sp>
      <p:sp>
        <p:nvSpPr>
          <p:cNvPr id="18" name="文本框 20"/>
          <p:cNvSpPr txBox="1">
            <a:spLocks noChangeArrowheads="1"/>
          </p:cNvSpPr>
          <p:nvPr/>
        </p:nvSpPr>
        <p:spPr bwMode="auto">
          <a:xfrm>
            <a:off x="2120640" y="3452537"/>
            <a:ext cx="14157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点燃方式</a:t>
            </a: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" name="文本框 21"/>
          <p:cNvSpPr txBox="1">
            <a:spLocks noChangeArrowheads="1"/>
          </p:cNvSpPr>
          <p:nvPr/>
        </p:nvSpPr>
        <p:spPr bwMode="auto">
          <a:xfrm>
            <a:off x="4263465" y="3481052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点燃式</a:t>
            </a: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" name="文本框 22"/>
          <p:cNvSpPr txBox="1">
            <a:spLocks noChangeArrowheads="1"/>
          </p:cNvSpPr>
          <p:nvPr/>
        </p:nvSpPr>
        <p:spPr bwMode="auto">
          <a:xfrm>
            <a:off x="7000315" y="3481052"/>
            <a:ext cx="11079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压燃式</a:t>
            </a: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文本框 23"/>
          <p:cNvSpPr txBox="1">
            <a:spLocks noChangeArrowheads="1"/>
          </p:cNvSpPr>
          <p:nvPr/>
        </p:nvSpPr>
        <p:spPr bwMode="auto">
          <a:xfrm>
            <a:off x="2495148" y="3824276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效率</a:t>
            </a:r>
          </a:p>
        </p:txBody>
      </p:sp>
      <p:sp>
        <p:nvSpPr>
          <p:cNvPr id="22" name="文本框 24"/>
          <p:cNvSpPr txBox="1">
            <a:spLocks noChangeArrowheads="1"/>
          </p:cNvSpPr>
          <p:nvPr/>
        </p:nvSpPr>
        <p:spPr bwMode="auto">
          <a:xfrm>
            <a:off x="3544328" y="3841415"/>
            <a:ext cx="25218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低（</a:t>
            </a:r>
            <a:r>
              <a:rPr lang="en-US" altLang="zh-CN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20%~30%</a:t>
            </a:r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）</a:t>
            </a:r>
          </a:p>
        </p:txBody>
      </p:sp>
      <p:sp>
        <p:nvSpPr>
          <p:cNvPr id="23" name="文本框 25"/>
          <p:cNvSpPr txBox="1">
            <a:spLocks noChangeArrowheads="1"/>
          </p:cNvSpPr>
          <p:nvPr/>
        </p:nvSpPr>
        <p:spPr bwMode="auto">
          <a:xfrm>
            <a:off x="6208153" y="3841415"/>
            <a:ext cx="25218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高（</a:t>
            </a:r>
            <a:r>
              <a:rPr lang="en-US" altLang="zh-CN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30%~45%</a:t>
            </a:r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）</a:t>
            </a:r>
          </a:p>
        </p:txBody>
      </p:sp>
      <p:sp>
        <p:nvSpPr>
          <p:cNvPr id="24" name="文本框 26"/>
          <p:cNvSpPr txBox="1">
            <a:spLocks noChangeArrowheads="1"/>
          </p:cNvSpPr>
          <p:nvPr/>
        </p:nvSpPr>
        <p:spPr bwMode="auto">
          <a:xfrm>
            <a:off x="2477169" y="4417677"/>
            <a:ext cx="81819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特点 应用</a:t>
            </a: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文本框 27"/>
          <p:cNvSpPr txBox="1">
            <a:spLocks noChangeArrowheads="1"/>
          </p:cNvSpPr>
          <p:nvPr/>
        </p:nvSpPr>
        <p:spPr bwMode="auto">
          <a:xfrm>
            <a:off x="3463800" y="4270303"/>
            <a:ext cx="274435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轻巧、振动小</a:t>
            </a:r>
            <a:r>
              <a:rPr lang="zh-CN" altLang="en-US" sz="2400" dirty="0" smtClean="0">
                <a:ea typeface="微软雅黑" panose="020B0503020204020204" pitchFamily="34" charset="-122"/>
                <a:sym typeface="Arial" pitchFamily="34" charset="0"/>
              </a:rPr>
              <a:t>、</a:t>
            </a:r>
            <a:endParaRPr lang="en-US" altLang="zh-CN" sz="2400" dirty="0" smtClean="0">
              <a:ea typeface="微软雅黑" panose="020B0503020204020204" pitchFamily="34" charset="-122"/>
              <a:sym typeface="Arial" pitchFamily="34" charset="0"/>
            </a:endParaRPr>
          </a:p>
          <a:p>
            <a:pPr eaLnBrk="0" hangingPunct="0"/>
            <a:r>
              <a:rPr lang="zh-CN" altLang="en-US" sz="2400" dirty="0" smtClean="0">
                <a:ea typeface="微软雅黑" panose="020B0503020204020204" pitchFamily="34" charset="-122"/>
                <a:sym typeface="Arial" pitchFamily="34" charset="0"/>
              </a:rPr>
              <a:t>噪声</a:t>
            </a:r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小 小型汽车、摩托车、飞机</a:t>
            </a:r>
            <a:r>
              <a:rPr lang="zh-CN" altLang="en-US" sz="2400" dirty="0" smtClean="0">
                <a:ea typeface="微软雅黑" panose="020B0503020204020204" pitchFamily="34" charset="-122"/>
                <a:sym typeface="Arial" pitchFamily="34" charset="0"/>
              </a:rPr>
              <a:t>、</a:t>
            </a:r>
            <a:endParaRPr lang="en-US" altLang="zh-CN" sz="2400" dirty="0" smtClean="0">
              <a:ea typeface="微软雅黑" panose="020B0503020204020204" pitchFamily="34" charset="-122"/>
              <a:sym typeface="Arial" pitchFamily="34" charset="0"/>
            </a:endParaRPr>
          </a:p>
          <a:p>
            <a:pPr eaLnBrk="0" hangingPunct="0"/>
            <a:r>
              <a:rPr lang="zh-CN" altLang="en-US" sz="2400" dirty="0" smtClean="0">
                <a:ea typeface="微软雅黑" panose="020B0503020204020204" pitchFamily="34" charset="-122"/>
                <a:sym typeface="Arial" pitchFamily="34" charset="0"/>
              </a:rPr>
              <a:t>小型</a:t>
            </a:r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农业机械</a:t>
            </a: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6" name="文本框 28"/>
          <p:cNvSpPr txBox="1">
            <a:spLocks noChangeArrowheads="1"/>
          </p:cNvSpPr>
          <p:nvPr/>
        </p:nvSpPr>
        <p:spPr bwMode="auto">
          <a:xfrm>
            <a:off x="6424053" y="4417677"/>
            <a:ext cx="309245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笨重、振动大、噪声大 载重汽车、拖拉机、坦克、轮船</a:t>
            </a: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" name="文本框 29"/>
          <p:cNvSpPr txBox="1">
            <a:spLocks noChangeArrowheads="1"/>
          </p:cNvSpPr>
          <p:nvPr/>
        </p:nvSpPr>
        <p:spPr bwMode="auto">
          <a:xfrm>
            <a:off x="1417078" y="5879494"/>
            <a:ext cx="9096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相同</a:t>
            </a:r>
          </a:p>
          <a:p>
            <a:pPr algn="ctr" eaLnBrk="0" hangingPunct="0"/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点</a:t>
            </a:r>
          </a:p>
        </p:txBody>
      </p:sp>
      <p:sp>
        <p:nvSpPr>
          <p:cNvPr id="28" name="文本框 30"/>
          <p:cNvSpPr txBox="1">
            <a:spLocks noChangeArrowheads="1"/>
          </p:cNvSpPr>
          <p:nvPr/>
        </p:nvSpPr>
        <p:spPr bwMode="auto">
          <a:xfrm>
            <a:off x="2848983" y="5879495"/>
            <a:ext cx="612229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都是内燃机，一个工作循环都是四个冲程：由吸气、压缩、做功、排气四个冲程组成。</a:t>
            </a:r>
          </a:p>
        </p:txBody>
      </p:sp>
      <p:sp>
        <p:nvSpPr>
          <p:cNvPr id="29" name="文本框 99"/>
          <p:cNvSpPr txBox="1">
            <a:spLocks noChangeArrowheads="1"/>
          </p:cNvSpPr>
          <p:nvPr/>
        </p:nvSpPr>
        <p:spPr bwMode="auto">
          <a:xfrm>
            <a:off x="1455178" y="721099"/>
            <a:ext cx="80613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、汽油机和柴油机在结构和工作原理中的异同表</a:t>
            </a:r>
          </a:p>
        </p:txBody>
      </p:sp>
      <p:sp>
        <p:nvSpPr>
          <p:cNvPr id="30" name="文本框 8"/>
          <p:cNvSpPr txBox="1">
            <a:spLocks noChangeArrowheads="1"/>
          </p:cNvSpPr>
          <p:nvPr/>
        </p:nvSpPr>
        <p:spPr bwMode="auto">
          <a:xfrm>
            <a:off x="4115356" y="1588030"/>
            <a:ext cx="11128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ea typeface="微软雅黑" panose="020B0503020204020204" pitchFamily="34" charset="-122"/>
                <a:sym typeface="宋体" pitchFamily="2" charset="-122"/>
              </a:rPr>
              <a:t>汽油</a:t>
            </a:r>
            <a:r>
              <a:rPr lang="zh-CN" altLang="en-US" sz="2400" b="1" dirty="0">
                <a:ea typeface="微软雅黑" panose="020B0503020204020204" pitchFamily="34" charset="-122"/>
                <a:sym typeface="宋体" pitchFamily="2" charset="-122"/>
              </a:rPr>
              <a:t>机</a:t>
            </a:r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29" grpId="1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648096" y="1611448"/>
            <a:ext cx="8285163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1】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2018•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滨州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）如图所示是内燃机工作循环中的一个冲程，它是（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．压缩冲程，将化学能转化成内能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．压缩冲程，将机械能转化成内能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．做功冲程，将内能转化成机械能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．做功冲程，将机械能转化成内能</a:t>
            </a:r>
            <a:endParaRPr lang="zh-CN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000" dirty="0"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13033" y="2395337"/>
            <a:ext cx="4095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8199" name="Rectangle 1"/>
          <p:cNvSpPr>
            <a:spLocks noChangeArrowheads="1"/>
          </p:cNvSpPr>
          <p:nvPr/>
        </p:nvSpPr>
        <p:spPr bwMode="auto">
          <a:xfrm>
            <a:off x="1477169" y="1079763"/>
            <a:ext cx="64908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判断热机的四个冲程及能量转化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热机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33793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8634" y="2402540"/>
            <a:ext cx="1488141" cy="251330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785900" y="1617763"/>
            <a:ext cx="8285163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内燃机的一个工作循环有四个冲程，如图表示的是其中的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冲程。如果该机飞轮转速是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1800r/min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，则它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秒钟，活塞完成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个冲程，对外做功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次。</a:t>
            </a: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60759" y="2257504"/>
            <a:ext cx="11822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做功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0247" name="Rectangle 1"/>
          <p:cNvSpPr>
            <a:spLocks noChangeArrowheads="1"/>
          </p:cNvSpPr>
          <p:nvPr/>
        </p:nvSpPr>
        <p:spPr bwMode="auto">
          <a:xfrm>
            <a:off x="1467616" y="1043666"/>
            <a:ext cx="58753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根据飞轮转速判断做功次数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热机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32769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1316" y="3833754"/>
            <a:ext cx="1694329" cy="2029011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4484758" y="2804350"/>
            <a:ext cx="77311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600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37558" y="2795385"/>
            <a:ext cx="77311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150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热机的效率</a:t>
            </a:r>
          </a:p>
        </p:txBody>
      </p:sp>
      <p:sp>
        <p:nvSpPr>
          <p:cNvPr id="13" name="矩形 12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720643" y="961007"/>
            <a:ext cx="14462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</a:rPr>
              <a:t>、热值</a:t>
            </a:r>
          </a:p>
        </p:txBody>
      </p:sp>
      <p:graphicFrame>
        <p:nvGraphicFramePr>
          <p:cNvPr id="28" name="表格 27"/>
          <p:cNvGraphicFramePr/>
          <p:nvPr>
            <p:extLst>
              <p:ext uri="{D42A27DB-BD31-4B8C-83A1-F6EECF244321}">
                <p14:modId xmlns:p14="http://schemas.microsoft.com/office/powerpoint/2010/main" xmlns="" val="1991610015"/>
              </p:ext>
            </p:extLst>
          </p:nvPr>
        </p:nvGraphicFramePr>
        <p:xfrm>
          <a:off x="1720643" y="1539323"/>
          <a:ext cx="9686497" cy="472440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352030"/>
                <a:gridCol w="8334467"/>
              </a:tblGrid>
              <a:tr h="9448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dirty="0"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dirty="0"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dirty="0"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800" dirty="0"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zh-CN" sz="2800" dirty="0"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800" dirty="0"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zh-CN" sz="2800" dirty="0"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zh-CN" sz="2800" dirty="0">
                        <a:ea typeface="微软雅黑" panose="020B0503020204020204" pitchFamily="34" charset="-122"/>
                      </a:endParaRPr>
                    </a:p>
                    <a:p>
                      <a:pPr>
                        <a:buNone/>
                      </a:pPr>
                      <a:endParaRPr lang="zh-CN" altLang="zh-CN" sz="2800" dirty="0"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zh-CN" sz="2800" dirty="0"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zh-CN" sz="2800" dirty="0">
                        <a:ea typeface="微软雅黑" panose="020B0503020204020204" pitchFamily="34" charset="-122"/>
                      </a:endParaRPr>
                    </a:p>
                    <a:p>
                      <a:pPr>
                        <a:buNone/>
                      </a:pPr>
                      <a:endParaRPr lang="zh-CN" altLang="zh-CN" sz="2800" dirty="0">
                        <a:ea typeface="微软雅黑" panose="020B0503020204020204" pitchFamily="34" charset="-122"/>
                      </a:endParaRPr>
                    </a:p>
                    <a:p>
                      <a:pPr>
                        <a:buNone/>
                      </a:pPr>
                      <a:endParaRPr lang="zh-CN" altLang="zh-CN" sz="2800" dirty="0">
                        <a:ea typeface="微软雅黑" panose="020B0503020204020204" pitchFamily="34" charset="-122"/>
                      </a:endParaRPr>
                    </a:p>
                    <a:p>
                      <a:pPr>
                        <a:buNone/>
                      </a:pPr>
                      <a:endParaRPr lang="zh-CN" altLang="zh-CN" sz="2800" dirty="0"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文本框 2"/>
          <p:cNvSpPr txBox="1">
            <a:spLocks noChangeArrowheads="1"/>
          </p:cNvSpPr>
          <p:nvPr/>
        </p:nvSpPr>
        <p:spPr bwMode="auto">
          <a:xfrm>
            <a:off x="1837745" y="1751425"/>
            <a:ext cx="1051367" cy="57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b="1" dirty="0">
                <a:ea typeface="微软雅黑" panose="020B0503020204020204" pitchFamily="34" charset="-122"/>
                <a:sym typeface="Arial" pitchFamily="34" charset="0"/>
              </a:rPr>
              <a:t>定义</a:t>
            </a:r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30" name="文本框 3"/>
          <p:cNvSpPr txBox="1">
            <a:spLocks noChangeArrowheads="1"/>
          </p:cNvSpPr>
          <p:nvPr/>
        </p:nvSpPr>
        <p:spPr bwMode="auto">
          <a:xfrm>
            <a:off x="3231943" y="1610761"/>
            <a:ext cx="6741509" cy="57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b="1" dirty="0">
                <a:ea typeface="微软雅黑" panose="020B0503020204020204" pitchFamily="34" charset="-122"/>
                <a:sym typeface="Arial" pitchFamily="34" charset="0"/>
              </a:rPr>
              <a:t>某种燃料完全燃烧放出的热量与其质量的比值</a:t>
            </a:r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31" name="文本框 4"/>
          <p:cNvSpPr txBox="1">
            <a:spLocks noChangeArrowheads="1"/>
          </p:cNvSpPr>
          <p:nvPr/>
        </p:nvSpPr>
        <p:spPr bwMode="auto">
          <a:xfrm>
            <a:off x="1837745" y="2472150"/>
            <a:ext cx="1051367" cy="52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单位</a:t>
            </a:r>
          </a:p>
        </p:txBody>
      </p:sp>
      <p:sp>
        <p:nvSpPr>
          <p:cNvPr id="32" name="文本框 5"/>
          <p:cNvSpPr txBox="1">
            <a:spLocks noChangeArrowheads="1"/>
          </p:cNvSpPr>
          <p:nvPr/>
        </p:nvSpPr>
        <p:spPr bwMode="auto">
          <a:xfrm>
            <a:off x="3520868" y="2475948"/>
            <a:ext cx="3664353" cy="57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焦耳每千克   符号  </a:t>
            </a:r>
            <a:r>
              <a:rPr lang="en-US" altLang="zh-CN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J/kg</a:t>
            </a:r>
          </a:p>
        </p:txBody>
      </p:sp>
      <p:sp>
        <p:nvSpPr>
          <p:cNvPr id="33" name="文本框 6"/>
          <p:cNvSpPr txBox="1">
            <a:spLocks noChangeArrowheads="1"/>
          </p:cNvSpPr>
          <p:nvPr/>
        </p:nvSpPr>
        <p:spPr bwMode="auto">
          <a:xfrm>
            <a:off x="1837745" y="3046825"/>
            <a:ext cx="1051367" cy="52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zh-CN" sz="2400" b="1" dirty="0">
                <a:ea typeface="微软雅黑" panose="020B0503020204020204" pitchFamily="34" charset="-122"/>
                <a:sym typeface="Arial" pitchFamily="34" charset="0"/>
              </a:rPr>
              <a:t>公式</a:t>
            </a:r>
            <a:endParaRPr lang="zh-CN" altLang="en-US" sz="1600" b="1" dirty="0">
              <a:ea typeface="微软雅黑" panose="020B0503020204020204" pitchFamily="34" charset="-122"/>
            </a:endParaRPr>
          </a:p>
        </p:txBody>
      </p:sp>
      <p:sp>
        <p:nvSpPr>
          <p:cNvPr id="34" name="文本框 7"/>
          <p:cNvSpPr txBox="1">
            <a:spLocks noChangeArrowheads="1"/>
          </p:cNvSpPr>
          <p:nvPr/>
        </p:nvSpPr>
        <p:spPr bwMode="auto">
          <a:xfrm>
            <a:off x="4816268" y="2979186"/>
            <a:ext cx="1135204" cy="57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400" dirty="0">
                <a:ea typeface="微软雅黑" panose="020B0503020204020204" pitchFamily="34" charset="-122"/>
                <a:sym typeface="Arial" pitchFamily="34" charset="0"/>
              </a:rPr>
              <a:t>Q=</a:t>
            </a:r>
            <a:r>
              <a:rPr lang="en-US" altLang="zh-CN" sz="2400" dirty="0" err="1">
                <a:ea typeface="微软雅黑" panose="020B0503020204020204" pitchFamily="34" charset="-122"/>
                <a:sym typeface="Arial" pitchFamily="34" charset="0"/>
              </a:rPr>
              <a:t>mq</a:t>
            </a:r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35" name="文本框 8"/>
          <p:cNvSpPr txBox="1">
            <a:spLocks noChangeArrowheads="1"/>
          </p:cNvSpPr>
          <p:nvPr/>
        </p:nvSpPr>
        <p:spPr bwMode="auto">
          <a:xfrm>
            <a:off x="1746901" y="3736759"/>
            <a:ext cx="1485042" cy="52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zh-CN" sz="2400" b="1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物理意义</a:t>
            </a:r>
          </a:p>
        </p:txBody>
      </p:sp>
      <p:sp>
        <p:nvSpPr>
          <p:cNvPr id="36" name="文本框 9"/>
          <p:cNvSpPr txBox="1">
            <a:spLocks noChangeArrowheads="1"/>
          </p:cNvSpPr>
          <p:nvPr/>
        </p:nvSpPr>
        <p:spPr bwMode="auto">
          <a:xfrm>
            <a:off x="3166873" y="3698805"/>
            <a:ext cx="7282899" cy="57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热值在数值上等于</a:t>
            </a:r>
            <a:r>
              <a:rPr lang="en-US" altLang="zh-CN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1kg</a:t>
            </a:r>
            <a:r>
              <a:rPr lang="zh-CN" altLang="zh-CN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某种燃料完全燃烧放出的热量</a:t>
            </a:r>
          </a:p>
        </p:txBody>
      </p:sp>
      <p:sp>
        <p:nvSpPr>
          <p:cNvPr id="37" name="文本框 11"/>
          <p:cNvSpPr txBox="1">
            <a:spLocks noChangeArrowheads="1"/>
          </p:cNvSpPr>
          <p:nvPr/>
        </p:nvSpPr>
        <p:spPr bwMode="auto">
          <a:xfrm>
            <a:off x="1837745" y="5062950"/>
            <a:ext cx="1051367" cy="52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zh-CN" sz="2400" b="1" dirty="0">
                <a:ea typeface="微软雅黑" panose="020B0503020204020204" pitchFamily="34" charset="-122"/>
                <a:sym typeface="Arial" pitchFamily="34" charset="0"/>
              </a:rPr>
              <a:t>理解</a:t>
            </a:r>
            <a:endParaRPr lang="zh-CN" altLang="en-US" sz="1600" b="1" dirty="0">
              <a:ea typeface="微软雅黑" panose="020B0503020204020204" pitchFamily="34" charset="-122"/>
            </a:endParaRPr>
          </a:p>
        </p:txBody>
      </p:sp>
      <p:sp>
        <p:nvSpPr>
          <p:cNvPr id="38" name="文本框 12"/>
          <p:cNvSpPr txBox="1">
            <a:spLocks noChangeArrowheads="1"/>
          </p:cNvSpPr>
          <p:nvPr/>
        </p:nvSpPr>
        <p:spPr bwMode="auto">
          <a:xfrm>
            <a:off x="3303378" y="4492073"/>
            <a:ext cx="7475111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ea typeface="微软雅黑" panose="020B0503020204020204" pitchFamily="34" charset="-122"/>
                <a:sym typeface="Arial" pitchFamily="34" charset="0"/>
              </a:rPr>
              <a:t>热值反映的是某种燃料的燃烧特性，同时反映出不同燃料燃烧过程中化学能转化成内能的本领大小，只与燃料的种类有关，与燃料的形态、质量、体积无关</a:t>
            </a:r>
            <a:endParaRPr lang="zh-CN" altLang="en-US" sz="1600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热机的效率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050498" y="912996"/>
            <a:ext cx="188545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</a:rPr>
              <a:t>、热机效率</a:t>
            </a:r>
          </a:p>
        </p:txBody>
      </p:sp>
      <p:graphicFrame>
        <p:nvGraphicFramePr>
          <p:cNvPr id="6" name="表格 5"/>
          <p:cNvGraphicFramePr/>
          <p:nvPr>
            <p:extLst>
              <p:ext uri="{D42A27DB-BD31-4B8C-83A1-F6EECF244321}">
                <p14:modId xmlns:p14="http://schemas.microsoft.com/office/powerpoint/2010/main" xmlns="" val="231400121"/>
              </p:ext>
            </p:extLst>
          </p:nvPr>
        </p:nvGraphicFramePr>
        <p:xfrm>
          <a:off x="2250840" y="1501617"/>
          <a:ext cx="8447639" cy="463296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279222"/>
                <a:gridCol w="7168417"/>
              </a:tblGrid>
              <a:tr h="9448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dirty="0">
                        <a:ea typeface="微软雅黑" panose="020B0503020204020204" pitchFamily="34" charset="-122"/>
                      </a:endParaRPr>
                    </a:p>
                    <a:p>
                      <a:pPr>
                        <a:buNone/>
                      </a:pPr>
                      <a:endParaRPr lang="zh-CN" altLang="en-US" sz="280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dirty="0">
                        <a:ea typeface="微软雅黑" panose="020B0503020204020204" pitchFamily="34" charset="-122"/>
                      </a:endParaRPr>
                    </a:p>
                    <a:p>
                      <a:pPr>
                        <a:buNone/>
                      </a:pPr>
                      <a:endParaRPr lang="zh-CN" altLang="en-US" sz="280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dirty="0">
                        <a:ea typeface="微软雅黑" panose="020B0503020204020204" pitchFamily="34" charset="-122"/>
                      </a:endParaRPr>
                    </a:p>
                    <a:p>
                      <a:pPr algn="ctr">
                        <a:buNone/>
                      </a:pPr>
                      <a:endParaRPr lang="zh-CN" altLang="en-US" sz="280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dirty="0">
                        <a:ea typeface="微软雅黑" panose="020B0503020204020204" pitchFamily="34" charset="-122"/>
                      </a:endParaRPr>
                    </a:p>
                    <a:p>
                      <a:pPr>
                        <a:buNone/>
                      </a:pPr>
                      <a:endParaRPr lang="zh-CN" altLang="en-US" sz="2800" dirty="0">
                        <a:ea typeface="微软雅黑" panose="020B0503020204020204" pitchFamily="34" charset="-122"/>
                      </a:endParaRPr>
                    </a:p>
                    <a:p>
                      <a:pPr>
                        <a:buNone/>
                      </a:pPr>
                      <a:endParaRPr lang="zh-CN" altLang="en-US" sz="2800" dirty="0">
                        <a:ea typeface="微软雅黑" panose="020B0503020204020204" pitchFamily="34" charset="-122"/>
                      </a:endParaRPr>
                    </a:p>
                    <a:p>
                      <a:pPr>
                        <a:buNone/>
                      </a:pPr>
                      <a:endParaRPr lang="zh-CN" altLang="en-US" sz="280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对象 6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0631554"/>
              </p:ext>
            </p:extLst>
          </p:nvPr>
        </p:nvGraphicFramePr>
        <p:xfrm>
          <a:off x="4698766" y="2509680"/>
          <a:ext cx="1441450" cy="836612"/>
        </p:xfrm>
        <a:graphic>
          <a:graphicData uri="http://schemas.openxmlformats.org/presentationml/2006/ole">
            <p:oleObj spid="_x0000_s1026" r:id="rId4" imgW="521832" imgH="458194" progId="Equation.3">
              <p:embed/>
            </p:oleObj>
          </a:graphicData>
        </a:graphic>
      </p:graphicFrame>
      <p:sp>
        <p:nvSpPr>
          <p:cNvPr id="8" name="文本框 4"/>
          <p:cNvSpPr txBox="1">
            <a:spLocks noChangeArrowheads="1"/>
          </p:cNvSpPr>
          <p:nvPr/>
        </p:nvSpPr>
        <p:spPr bwMode="auto">
          <a:xfrm>
            <a:off x="2392367" y="1717517"/>
            <a:ext cx="9028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800" b="1" dirty="0">
                <a:ea typeface="微软雅黑" panose="020B0503020204020204" pitchFamily="34" charset="-122"/>
                <a:sym typeface="Arial" pitchFamily="34" charset="0"/>
              </a:rPr>
              <a:t>定义</a:t>
            </a: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文本框 5"/>
          <p:cNvSpPr txBox="1">
            <a:spLocks noChangeArrowheads="1"/>
          </p:cNvSpPr>
          <p:nvPr/>
        </p:nvSpPr>
        <p:spPr bwMode="auto">
          <a:xfrm>
            <a:off x="3522233" y="1482970"/>
            <a:ext cx="7068102" cy="105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热机用来做有用功的那部分能量与燃料完全燃烧放出的能量的比值</a:t>
            </a:r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0" name="文本框 6"/>
          <p:cNvSpPr txBox="1">
            <a:spLocks noChangeArrowheads="1"/>
          </p:cNvSpPr>
          <p:nvPr/>
        </p:nvSpPr>
        <p:spPr bwMode="auto">
          <a:xfrm>
            <a:off x="2390779" y="2654142"/>
            <a:ext cx="9028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公式</a:t>
            </a: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2322278" y="3373280"/>
            <a:ext cx="1016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ea typeface="微软雅黑" panose="020B0503020204020204" pitchFamily="34" charset="-122"/>
                <a:sym typeface="Arial" pitchFamily="34" charset="0"/>
              </a:rPr>
              <a:t>提高效率</a:t>
            </a:r>
            <a:endParaRPr lang="zh-CN" altLang="en-US" b="1" dirty="0">
              <a:ea typeface="微软雅黑" panose="020B0503020204020204" pitchFamily="34" charset="-122"/>
            </a:endParaRPr>
          </a:p>
        </p:txBody>
      </p:sp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3775931" y="3345233"/>
            <a:ext cx="5970587" cy="1005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ea typeface="微软雅黑" panose="020B0503020204020204" pitchFamily="34" charset="-122"/>
                <a:sym typeface="Arial" pitchFamily="34" charset="0"/>
              </a:rPr>
              <a:t>使燃料充分燃烧；尽量减小各种热损失；机件间保持良好的润滑。</a:t>
            </a:r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3" name="文本框 9"/>
          <p:cNvSpPr txBox="1">
            <a:spLocks noChangeArrowheads="1"/>
          </p:cNvSpPr>
          <p:nvPr/>
        </p:nvSpPr>
        <p:spPr bwMode="auto">
          <a:xfrm>
            <a:off x="2395303" y="4886167"/>
            <a:ext cx="9028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理解</a:t>
            </a:r>
          </a:p>
        </p:txBody>
      </p:sp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3633217" y="4381413"/>
            <a:ext cx="6860774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热机效率总小于</a:t>
            </a:r>
            <a:r>
              <a:rPr lang="en-US" altLang="zh-CN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  <a:sym typeface="Arial" pitchFamily="34" charset="0"/>
              </a:rPr>
              <a:t>主要是由于燃料不能完全燃烧、废气带走一部分热量、克服摩擦做功、热传递损失能量等原因，没有将全部能量都利用起来。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717304" y="1527862"/>
            <a:ext cx="862171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3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2018•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益阳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）关于热机的效率，下列说法正确的是（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．一般情况下柴油机的效率比汽油机的高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．热机的效率越高，在做功同样多的情况下消耗的能量越多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．热机的效率越高说明做功越快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．热机损失的能量中，废气带走的能量较少，主要是由于机械摩擦损失的</a:t>
            </a: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85900" y="1127126"/>
            <a:ext cx="31438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热机效率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20" name="文本框 7"/>
          <p:cNvSpPr txBox="1">
            <a:spLocks noChangeArrowheads="1"/>
          </p:cNvSpPr>
          <p:nvPr/>
        </p:nvSpPr>
        <p:spPr bwMode="auto">
          <a:xfrm>
            <a:off x="2550896" y="2157237"/>
            <a:ext cx="8572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热机的效率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827214" y="1066800"/>
            <a:ext cx="49904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关于热值的理解与计算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610194" y="1704556"/>
            <a:ext cx="8682037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4】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一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辆氢气动力试验汽车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10min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内在平直路面上匀速行驶了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400" b="1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，消耗了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0.15kg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的氢气。此过程中汽车发动机产生的牵引力为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1.0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400" b="1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（氢气的热值取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1.4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400" b="1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J/kg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）。则：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0.15kg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氢气完全燃烧产生的热量；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）汽车牵引力做的功；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）汽车发动机的效率。</a:t>
            </a:r>
          </a:p>
          <a:p>
            <a:pPr>
              <a:lnSpc>
                <a:spcPct val="150000"/>
              </a:lnSpc>
              <a:defRPr/>
            </a:pP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热机的效率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1651</TotalTime>
  <Pages>0</Pages>
  <Words>1351</Words>
  <Characters>0</Characters>
  <Application>Microsoft Office PowerPoint</Application>
  <DocSecurity>0</DocSecurity>
  <PresentationFormat>自定义</PresentationFormat>
  <Lines>0</Lines>
  <Paragraphs>143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主题1</vt:lpstr>
      <vt:lpstr>Microsoft 公式 3.0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2015-07-09T00:50:00Z</dcterms:created>
  <dcterms:modified xsi:type="dcterms:W3CDTF">2019-02-14T07:15:45Z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