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502" r:id="rId2"/>
    <p:sldId id="507" r:id="rId3"/>
    <p:sldId id="504" r:id="rId4"/>
    <p:sldId id="468" r:id="rId5"/>
    <p:sldId id="511" r:id="rId6"/>
    <p:sldId id="474" r:id="rId7"/>
    <p:sldId id="421" r:id="rId8"/>
    <p:sldId id="495" r:id="rId9"/>
    <p:sldId id="512" r:id="rId10"/>
    <p:sldId id="508" r:id="rId11"/>
    <p:sldId id="509" r:id="rId12"/>
    <p:sldId id="513" r:id="rId13"/>
    <p:sldId id="501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EE8640"/>
    <a:srgbClr val="FF9300"/>
    <a:srgbClr val="D2A000"/>
    <a:srgbClr val="0000FF"/>
    <a:srgbClr val="FA12CE"/>
    <a:srgbClr val="800080"/>
    <a:srgbClr val="CC0000"/>
    <a:srgbClr val="30D8DC"/>
    <a:srgbClr val="18898C"/>
    <a:srgbClr val="52BA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1731" autoAdjust="0"/>
    <p:restoredTop sz="86405" autoAdjust="0"/>
  </p:normalViewPr>
  <p:slideViewPr>
    <p:cSldViewPr snapToGrid="0" showGuides="1">
      <p:cViewPr>
        <p:scale>
          <a:sx n="66" d="100"/>
          <a:sy n="66" d="100"/>
        </p:scale>
        <p:origin x="-1650" y="-594"/>
      </p:cViewPr>
      <p:guideLst>
        <p:guide orient="horz" pos="2160"/>
        <p:guide pos="38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Char char="•"/>
              <a:defRPr sz="1200">
                <a:ea typeface="微软雅黑" panose="020B0503020204020204" pitchFamily="34" charset="-122"/>
              </a:defRPr>
            </a:lvl1pPr>
          </a:lstStyle>
          <a:p>
            <a:fld id="{5501D74B-35EC-4A16-83EE-064CD3683030}" type="slidenum">
              <a:rPr lang="zh-CN" altLang="en-US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1241579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>
            <a:spLocks noChangeArrowheads="1"/>
          </p:cNvSpPr>
          <p:nvPr/>
        </p:nvSpPr>
        <p:spPr bwMode="auto">
          <a:xfrm>
            <a:off x="2186782" y="2653256"/>
            <a:ext cx="7802562" cy="1200329"/>
          </a:xfrm>
          <a:prstGeom prst="rect">
            <a:avLst/>
          </a:prstGeom>
          <a:noFill/>
          <a:ln>
            <a:noFill/>
          </a:ln>
        </p:spPr>
        <p:txBody>
          <a:bodyPr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能源与可持续发展</a:t>
            </a:r>
            <a:r>
              <a:rPr lang="zh-CN" altLang="en-US" sz="6000" b="1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　　　</a:t>
            </a:r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　　　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  <a:sym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07676" y="934272"/>
            <a:ext cx="373692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中考一轮复习 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4546983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16"/>
          <p:cNvGraphicFramePr>
            <a:graphicFrameLocks noChangeAspect="1"/>
          </p:cNvGraphicFramePr>
          <p:nvPr/>
        </p:nvGraphicFramePr>
        <p:xfrm>
          <a:off x="5613400" y="2679700"/>
          <a:ext cx="914400" cy="198438"/>
        </p:xfrm>
        <a:graphic>
          <a:graphicData uri="http://schemas.openxmlformats.org/presentationml/2006/ole">
            <p:oleObj spid="_x0000_s30725" name="Equation" r:id="rId4" imgW="435285" imgH="677109" progId="">
              <p:embed/>
            </p:oleObj>
          </a:graphicData>
        </a:graphic>
      </p:graphicFrame>
      <p:cxnSp>
        <p:nvCxnSpPr>
          <p:cNvPr id="9" name="直接连接符 8"/>
          <p:cNvCxnSpPr/>
          <p:nvPr>
            <p:custDataLst>
              <p:tags r:id="rId2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785900" y="28459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能源与可持续发展</a:t>
            </a:r>
          </a:p>
        </p:txBody>
      </p:sp>
      <p:sp>
        <p:nvSpPr>
          <p:cNvPr id="11" name="矩形 10"/>
          <p:cNvSpPr/>
          <p:nvPr/>
        </p:nvSpPr>
        <p:spPr>
          <a:xfrm>
            <a:off x="381403" y="2230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考点四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564341" y="1208741"/>
            <a:ext cx="8610600" cy="373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charset="0"/>
              <a:buNone/>
            </a:pPr>
            <a:r>
              <a:rPr lang="en-US" altLang="zh-CN" sz="2600" b="1" dirty="0">
                <a:latin typeface="Times New Roman" pitchFamily="18" charset="0"/>
              </a:rPr>
              <a:t>1</a:t>
            </a:r>
            <a:r>
              <a:rPr lang="zh-CN" altLang="en-US" sz="2600" b="1" dirty="0">
                <a:latin typeface="Times New Roman" pitchFamily="18" charset="0"/>
              </a:rPr>
              <a:t>．能量的转化、能量的转移，都</a:t>
            </a:r>
            <a:r>
              <a:rPr lang="zh-CN" altLang="en-US" sz="2600" b="1" dirty="0" smtClean="0">
                <a:latin typeface="Times New Roman" pitchFamily="18" charset="0"/>
              </a:rPr>
              <a:t>是</a:t>
            </a:r>
            <a:r>
              <a:rPr lang="en-US" altLang="zh-CN" sz="2600" b="1" dirty="0" smtClean="0">
                <a:latin typeface="Times New Roman" pitchFamily="18" charset="0"/>
              </a:rPr>
              <a:t>________(</a:t>
            </a:r>
            <a:r>
              <a:rPr lang="zh-CN" altLang="en-US" sz="2600" b="1" dirty="0">
                <a:latin typeface="Times New Roman" pitchFamily="18" charset="0"/>
              </a:rPr>
              <a:t>选填“有”或“没有”</a:t>
            </a:r>
            <a:r>
              <a:rPr lang="en-US" altLang="zh-CN" sz="2600" b="1" dirty="0">
                <a:latin typeface="Times New Roman" pitchFamily="18" charset="0"/>
              </a:rPr>
              <a:t>)</a:t>
            </a:r>
            <a:r>
              <a:rPr lang="zh-CN" altLang="en-US" sz="2600" b="1" dirty="0">
                <a:latin typeface="Times New Roman" pitchFamily="18" charset="0"/>
              </a:rPr>
              <a:t>方向性的．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en-US" altLang="zh-CN" sz="2600" b="1" dirty="0">
                <a:latin typeface="Times New Roman" pitchFamily="18" charset="0"/>
              </a:rPr>
              <a:t>2</a:t>
            </a:r>
            <a:r>
              <a:rPr lang="zh-CN" altLang="en-US" sz="2600" b="1" dirty="0">
                <a:latin typeface="Times New Roman" pitchFamily="18" charset="0"/>
              </a:rPr>
              <a:t>．</a:t>
            </a:r>
            <a:r>
              <a:rPr lang="zh-CN" altLang="en-US" sz="2600" b="1" dirty="0">
                <a:latin typeface="Times New Roman" pitchFamily="18" charset="0"/>
                <a:ea typeface="黑体" pitchFamily="49" charset="-122"/>
              </a:rPr>
              <a:t>未来理想能源</a:t>
            </a:r>
            <a:r>
              <a:rPr lang="zh-CN" altLang="en-US" sz="2600" b="1" dirty="0">
                <a:latin typeface="Times New Roman" pitchFamily="18" charset="0"/>
              </a:rPr>
              <a:t>：必须足够便宜，可以保证大多数人用得起；相关的技术必须成熟，可以保证大规模使用；必须足够安全、清洁，可以保证不会严重影响环境．以风能、水能</a:t>
            </a:r>
            <a:r>
              <a:rPr lang="zh-CN" altLang="en-US" sz="2600" b="1" dirty="0" smtClean="0">
                <a:latin typeface="Times New Roman" pitchFamily="18" charset="0"/>
              </a:rPr>
              <a:t>、</a:t>
            </a:r>
            <a:r>
              <a:rPr lang="en-US" altLang="zh-CN" sz="2600" b="1" dirty="0" smtClean="0">
                <a:latin typeface="Times New Roman" pitchFamily="18" charset="0"/>
              </a:rPr>
              <a:t>________</a:t>
            </a:r>
            <a:r>
              <a:rPr lang="zh-CN" altLang="en-US" sz="2600" b="1" dirty="0">
                <a:latin typeface="Times New Roman" pitchFamily="18" charset="0"/>
              </a:rPr>
              <a:t>为代表的可再生能源是未来理想能源的一个重要发展方向．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7113491" y="1235636"/>
            <a:ext cx="515938" cy="6524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itchFamily="18" charset="0"/>
              </a:rPr>
              <a:t>有</a:t>
            </a: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2716303" y="3814484"/>
            <a:ext cx="1179513" cy="6524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itchFamily="18" charset="0"/>
              </a:rPr>
              <a:t>太阳能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883149" y="1708341"/>
            <a:ext cx="8285163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+mn-ea"/>
                <a:ea typeface="+mn-ea"/>
                <a:cs typeface="Times New Roman" pitchFamily="18" charset="0"/>
              </a:rPr>
              <a:t>【</a:t>
            </a:r>
            <a:r>
              <a:rPr lang="zh-CN" altLang="en-US" sz="2800" b="1" dirty="0" smtClean="0">
                <a:latin typeface="+mn-ea"/>
                <a:ea typeface="+mn-ea"/>
                <a:cs typeface="Times New Roman" pitchFamily="18" charset="0"/>
              </a:rPr>
              <a:t>例</a:t>
            </a:r>
            <a:r>
              <a:rPr lang="en-US" altLang="zh-CN" sz="2800" b="1" dirty="0" smtClean="0">
                <a:latin typeface="+mn-ea"/>
                <a:ea typeface="+mn-ea"/>
                <a:cs typeface="Times New Roman" pitchFamily="18" charset="0"/>
              </a:rPr>
              <a:t>4】</a:t>
            </a:r>
            <a:r>
              <a:rPr lang="zh-CN" altLang="zh-CN" sz="2800" b="1" dirty="0" smtClean="0">
                <a:latin typeface="+mn-ea"/>
                <a:ea typeface="+mn-ea"/>
              </a:rPr>
              <a:t>（</a:t>
            </a:r>
            <a:r>
              <a:rPr lang="en-US" altLang="zh-CN" sz="2800" b="1" dirty="0" smtClean="0">
                <a:latin typeface="+mn-ea"/>
                <a:ea typeface="+mn-ea"/>
              </a:rPr>
              <a:t>2018•</a:t>
            </a:r>
            <a:r>
              <a:rPr lang="zh-CN" altLang="zh-CN" sz="2800" b="1" dirty="0" smtClean="0">
                <a:latin typeface="+mn-ea"/>
                <a:ea typeface="+mn-ea"/>
              </a:rPr>
              <a:t>淮安</a:t>
            </a:r>
            <a:r>
              <a:rPr lang="zh-CN" altLang="en-US" sz="2800" b="1" dirty="0" smtClean="0">
                <a:latin typeface="+mn-ea"/>
                <a:ea typeface="+mn-ea"/>
              </a:rPr>
              <a:t>中考</a:t>
            </a:r>
            <a:r>
              <a:rPr lang="zh-CN" altLang="zh-CN" sz="2800" b="1" dirty="0" smtClean="0">
                <a:latin typeface="+mn-ea"/>
                <a:ea typeface="+mn-ea"/>
              </a:rPr>
              <a:t>）下列能源的大量使用，会造成空气污染加剧的是（　　）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+mn-ea"/>
                <a:ea typeface="+mn-ea"/>
              </a:rPr>
              <a:t>A</a:t>
            </a:r>
            <a:r>
              <a:rPr lang="zh-CN" altLang="zh-CN" sz="2800" b="1" dirty="0" smtClean="0">
                <a:latin typeface="+mn-ea"/>
                <a:ea typeface="+mn-ea"/>
              </a:rPr>
              <a:t>．天然气</a:t>
            </a:r>
            <a:r>
              <a:rPr lang="en-US" altLang="zh-CN" sz="2800" b="1" dirty="0" smtClean="0">
                <a:latin typeface="+mn-ea"/>
                <a:ea typeface="+mn-ea"/>
              </a:rPr>
              <a:t>	           B</a:t>
            </a:r>
            <a:r>
              <a:rPr lang="zh-CN" altLang="zh-CN" sz="2800" b="1" dirty="0" smtClean="0">
                <a:latin typeface="+mn-ea"/>
                <a:ea typeface="+mn-ea"/>
              </a:rPr>
              <a:t>．地热能</a:t>
            </a:r>
            <a:r>
              <a:rPr lang="en-US" altLang="zh-CN" sz="2800" b="1" dirty="0" smtClean="0">
                <a:latin typeface="+mn-ea"/>
                <a:ea typeface="+mn-ea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+mn-ea"/>
                <a:ea typeface="+mn-ea"/>
              </a:rPr>
              <a:t>C</a:t>
            </a:r>
            <a:r>
              <a:rPr lang="zh-CN" altLang="zh-CN" sz="2800" b="1" dirty="0" smtClean="0">
                <a:latin typeface="+mn-ea"/>
                <a:ea typeface="+mn-ea"/>
              </a:rPr>
              <a:t>．太阳能</a:t>
            </a:r>
            <a:r>
              <a:rPr lang="en-US" altLang="zh-CN" sz="2800" b="1" dirty="0" smtClean="0">
                <a:latin typeface="+mn-ea"/>
                <a:ea typeface="+mn-ea"/>
              </a:rPr>
              <a:t>	           D</a:t>
            </a:r>
            <a:r>
              <a:rPr lang="zh-CN" altLang="zh-CN" sz="2800" b="1" dirty="0" smtClean="0">
                <a:latin typeface="+mn-ea"/>
                <a:ea typeface="+mn-ea"/>
              </a:rPr>
              <a:t>．风能</a:t>
            </a:r>
          </a:p>
          <a:p>
            <a:pPr>
              <a:lnSpc>
                <a:spcPct val="150000"/>
              </a:lnSpc>
              <a:defRPr/>
            </a:pP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86394" y="2467864"/>
            <a:ext cx="73342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7415" name="Rectangle 1"/>
          <p:cNvSpPr>
            <a:spLocks noChangeArrowheads="1"/>
          </p:cNvSpPr>
          <p:nvPr/>
        </p:nvSpPr>
        <p:spPr bwMode="auto">
          <a:xfrm>
            <a:off x="1658939" y="1172518"/>
            <a:ext cx="57502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度</a:t>
            </a:r>
            <a:r>
              <a:rPr lang="en-US" altLang="zh-CN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1  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能源的消耗对环境的影响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能源与可持续发展</a:t>
            </a: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考点四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883149" y="1920676"/>
            <a:ext cx="8285163" cy="2714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zh-CN" sz="2400" b="1" dirty="0">
                <a:latin typeface="宋体" pitchFamily="2" charset="-122"/>
                <a:cs typeface="Times New Roman" pitchFamily="18" charset="0"/>
              </a:rPr>
              <a:t>【</a:t>
            </a:r>
            <a:r>
              <a:rPr lang="zh-CN" altLang="en-US" sz="2400" b="1" dirty="0" smtClean="0">
                <a:latin typeface="宋体" pitchFamily="2" charset="-122"/>
                <a:cs typeface="Times New Roman" pitchFamily="18" charset="0"/>
              </a:rPr>
              <a:t>例</a:t>
            </a:r>
            <a:r>
              <a:rPr lang="en-US" altLang="zh-CN" sz="2400" b="1" dirty="0" smtClean="0">
                <a:latin typeface="宋体" pitchFamily="2" charset="-122"/>
                <a:cs typeface="Times New Roman" pitchFamily="18" charset="0"/>
              </a:rPr>
              <a:t>5】</a:t>
            </a:r>
            <a:r>
              <a:rPr lang="zh-CN" altLang="zh-CN" sz="2400" b="1" dirty="0" smtClean="0">
                <a:latin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</a:rPr>
              <a:t>2018•</a:t>
            </a:r>
            <a:r>
              <a:rPr lang="zh-CN" altLang="zh-CN" sz="2400" b="1" dirty="0" smtClean="0">
                <a:latin typeface="宋体" pitchFamily="2" charset="-122"/>
              </a:rPr>
              <a:t>广州</a:t>
            </a:r>
            <a:r>
              <a:rPr lang="zh-CN" altLang="en-US" sz="2400" b="1" dirty="0" smtClean="0">
                <a:latin typeface="宋体" pitchFamily="2" charset="-122"/>
              </a:rPr>
              <a:t>中考</a:t>
            </a:r>
            <a:r>
              <a:rPr lang="zh-CN" altLang="zh-CN" sz="2400" b="1" dirty="0" smtClean="0">
                <a:latin typeface="宋体" pitchFamily="2" charset="-122"/>
              </a:rPr>
              <a:t>）对比如图中我国</a:t>
            </a:r>
            <a:r>
              <a:rPr lang="en-US" altLang="zh-CN" sz="2400" b="1" dirty="0" smtClean="0">
                <a:latin typeface="宋体" pitchFamily="2" charset="-122"/>
              </a:rPr>
              <a:t>2017</a:t>
            </a:r>
            <a:r>
              <a:rPr lang="zh-CN" altLang="zh-CN" sz="2400" b="1" dirty="0" smtClean="0">
                <a:latin typeface="宋体" pitchFamily="2" charset="-122"/>
              </a:rPr>
              <a:t>年发电量和</a:t>
            </a:r>
            <a:r>
              <a:rPr lang="en-US" altLang="zh-CN" sz="2400" b="1" dirty="0" smtClean="0">
                <a:latin typeface="宋体" pitchFamily="2" charset="-122"/>
              </a:rPr>
              <a:t>2030</a:t>
            </a:r>
            <a:r>
              <a:rPr lang="zh-CN" altLang="zh-CN" sz="2400" b="1" dirty="0" smtClean="0">
                <a:latin typeface="宋体" pitchFamily="2" charset="-122"/>
              </a:rPr>
              <a:t>年预测发电量，预测（　　）</a:t>
            </a:r>
          </a:p>
          <a:p>
            <a:r>
              <a:rPr lang="en-US" altLang="zh-CN" sz="2400" b="1" dirty="0" smtClean="0">
                <a:latin typeface="宋体" pitchFamily="2" charset="-122"/>
              </a:rPr>
              <a:t>A</a:t>
            </a:r>
            <a:r>
              <a:rPr lang="zh-CN" altLang="zh-CN" sz="2400" b="1" dirty="0" smtClean="0">
                <a:latin typeface="宋体" pitchFamily="2" charset="-122"/>
              </a:rPr>
              <a:t>．火电发电量将减少</a:t>
            </a:r>
          </a:p>
          <a:p>
            <a:r>
              <a:rPr lang="en-US" altLang="zh-CN" sz="2400" b="1" dirty="0" smtClean="0">
                <a:latin typeface="宋体" pitchFamily="2" charset="-122"/>
              </a:rPr>
              <a:t>B</a:t>
            </a:r>
            <a:r>
              <a:rPr lang="zh-CN" altLang="zh-CN" sz="2400" b="1" dirty="0" smtClean="0">
                <a:latin typeface="宋体" pitchFamily="2" charset="-122"/>
              </a:rPr>
              <a:t>．水电发电量将增加</a:t>
            </a:r>
          </a:p>
          <a:p>
            <a:r>
              <a:rPr lang="en-US" altLang="zh-CN" sz="2400" b="1" dirty="0" smtClean="0">
                <a:latin typeface="宋体" pitchFamily="2" charset="-122"/>
              </a:rPr>
              <a:t>C</a:t>
            </a:r>
            <a:r>
              <a:rPr lang="zh-CN" altLang="zh-CN" sz="2400" b="1" dirty="0" smtClean="0">
                <a:latin typeface="宋体" pitchFamily="2" charset="-122"/>
              </a:rPr>
              <a:t>．我国将以核能发电为主</a:t>
            </a:r>
          </a:p>
          <a:p>
            <a:r>
              <a:rPr lang="en-US" altLang="zh-CN" sz="2400" b="1" dirty="0" smtClean="0">
                <a:latin typeface="宋体" pitchFamily="2" charset="-122"/>
              </a:rPr>
              <a:t>D</a:t>
            </a:r>
            <a:r>
              <a:rPr lang="zh-CN" altLang="zh-CN" sz="2400" b="1" dirty="0" smtClean="0">
                <a:latin typeface="宋体" pitchFamily="2" charset="-122"/>
              </a:rPr>
              <a:t>．风电发电量占总发电量的比例将减小</a:t>
            </a:r>
          </a:p>
          <a:p>
            <a:pPr>
              <a:lnSpc>
                <a:spcPct val="150000"/>
              </a:lnSpc>
            </a:pP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40934" y="2297535"/>
            <a:ext cx="73342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7415" name="Rectangle 1"/>
          <p:cNvSpPr>
            <a:spLocks noChangeArrowheads="1"/>
          </p:cNvSpPr>
          <p:nvPr/>
        </p:nvSpPr>
        <p:spPr bwMode="auto">
          <a:xfrm>
            <a:off x="1658939" y="1172518"/>
            <a:ext cx="69813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度</a:t>
            </a:r>
            <a:r>
              <a:rPr lang="en-US" altLang="zh-CN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2  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能源与人类生存和社会发展的关系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能源与可持续发展</a:t>
            </a: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考点四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31746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52163" y="4285129"/>
            <a:ext cx="6498193" cy="1990166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48549" y="2507186"/>
            <a:ext cx="244169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>
                <a:latin typeface="华文行楷" panose="02010800040101010101" pitchFamily="2" charset="-122"/>
                <a:ea typeface="华文行楷" panose="02010800040101010101" pitchFamily="2" charset="-122"/>
                <a:cs typeface="Times New Roman" panose="02020603050405020304" pitchFamily="18" charset="0"/>
              </a:rPr>
              <a:t>再见</a:t>
            </a:r>
            <a:endParaRPr lang="zh-CN" altLang="en-US" sz="8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6378158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接连接符 31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能源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graphicFrame>
        <p:nvGraphicFramePr>
          <p:cNvPr id="5" name="Group 6"/>
          <p:cNvGraphicFramePr>
            <a:graphicFrameLocks noGrp="1"/>
          </p:cNvGraphicFramePr>
          <p:nvPr/>
        </p:nvGraphicFramePr>
        <p:xfrm>
          <a:off x="1869141" y="1489635"/>
          <a:ext cx="8839200" cy="3688080"/>
        </p:xfrm>
        <a:graphic>
          <a:graphicData uri="http://schemas.openxmlformats.org/drawingml/2006/table">
            <a:tbl>
              <a:tblPr/>
              <a:tblGrid>
                <a:gridCol w="1066800"/>
                <a:gridCol w="990600"/>
                <a:gridCol w="3505200"/>
                <a:gridCol w="3276600"/>
              </a:tblGrid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宋体" pitchFamily="2" charset="-122"/>
                        </a:rPr>
                        <a:t>分类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宋体" pitchFamily="2" charset="-122"/>
                        </a:rPr>
                        <a:t>标准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宋体" pitchFamily="2" charset="-122"/>
                        </a:rPr>
                        <a:t>类型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宋体" pitchFamily="2" charset="-122"/>
                        </a:rPr>
                        <a:t>定义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宋体" pitchFamily="2" charset="-122"/>
                        </a:rPr>
                        <a:t>实例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宋体" pitchFamily="2" charset="-122"/>
                        </a:rPr>
                        <a:t>来源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宋体" pitchFamily="2" charset="-122"/>
                        </a:rPr>
                        <a:t>一次能源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宋体" pitchFamily="2" charset="-122"/>
                        </a:rPr>
                        <a:t>可以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宋体" pitchFamily="2" charset="-122"/>
                        </a:rPr>
                        <a:t>________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宋体" pitchFamily="2" charset="-122"/>
                        </a:rPr>
                        <a:t>从自然界获得的能源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宋体" pitchFamily="2" charset="-122"/>
                        </a:rPr>
                        <a:t>风能、水能、太阳能、地热能、潮汐能、化石能源以及核能等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宋体" pitchFamily="2" charset="-122"/>
                        </a:rPr>
                        <a:t>二次能源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宋体" pitchFamily="2" charset="-122"/>
                        </a:rPr>
                        <a:t>通过消耗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宋体" pitchFamily="2" charset="-122"/>
                        </a:rPr>
                        <a:t>_________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宋体" pitchFamily="2" charset="-122"/>
                        </a:rPr>
                        <a:t>才能得到的能源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宋体" pitchFamily="2" charset="-122"/>
                        </a:rPr>
                        <a:t>电能、汽油、煤油等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Rectangle 27"/>
          <p:cNvSpPr>
            <a:spLocks noChangeArrowheads="1"/>
          </p:cNvSpPr>
          <p:nvPr/>
        </p:nvSpPr>
        <p:spPr bwMode="auto">
          <a:xfrm>
            <a:off x="5042646" y="2837330"/>
            <a:ext cx="906017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直接</a:t>
            </a:r>
          </a:p>
        </p:txBody>
      </p:sp>
      <p:sp>
        <p:nvSpPr>
          <p:cNvPr id="7" name="Rectangle 28"/>
          <p:cNvSpPr>
            <a:spLocks noChangeArrowheads="1"/>
          </p:cNvSpPr>
          <p:nvPr/>
        </p:nvSpPr>
        <p:spPr bwMode="auto">
          <a:xfrm>
            <a:off x="5526733" y="4226860"/>
            <a:ext cx="1627369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一次能源</a:t>
            </a:r>
          </a:p>
        </p:txBody>
      </p:sp>
    </p:spTree>
    <p:extLst>
      <p:ext uri="{BB962C8B-B14F-4D97-AF65-F5344CB8AC3E}">
        <p14:creationId xmlns:p14="http://schemas.microsoft.com/office/powerpoint/2010/main" xmlns="" val="1741003644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4" name="直接连接符 143"/>
          <p:cNvCxnSpPr/>
          <p:nvPr>
            <p:custDataLst>
              <p:tags r:id="rId2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能源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graphicFrame>
        <p:nvGraphicFramePr>
          <p:cNvPr id="6" name="Group 2"/>
          <p:cNvGraphicFramePr>
            <a:graphicFrameLocks noGrp="1"/>
          </p:cNvGraphicFramePr>
          <p:nvPr/>
        </p:nvGraphicFramePr>
        <p:xfrm>
          <a:off x="1770530" y="1667434"/>
          <a:ext cx="8686800" cy="3732849"/>
        </p:xfrm>
        <a:graphic>
          <a:graphicData uri="http://schemas.openxmlformats.org/drawingml/2006/table">
            <a:tbl>
              <a:tblPr/>
              <a:tblGrid>
                <a:gridCol w="1752600"/>
                <a:gridCol w="1649505"/>
                <a:gridCol w="2389095"/>
                <a:gridCol w="2895600"/>
              </a:tblGrid>
              <a:tr h="8630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宋体" pitchFamily="2" charset="-122"/>
                        </a:rPr>
                        <a:t>分类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宋体" pitchFamily="2" charset="-122"/>
                        </a:rPr>
                        <a:t>标准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宋体" pitchFamily="2" charset="-122"/>
                        </a:rPr>
                        <a:t>类型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宋体" pitchFamily="2" charset="-122"/>
                        </a:rPr>
                        <a:t>定义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宋体" pitchFamily="2" charset="-122"/>
                        </a:rPr>
                        <a:t>实例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2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宋体" pitchFamily="2" charset="-122"/>
                        </a:rPr>
                        <a:t>可否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宋体" pitchFamily="2" charset="-122"/>
                        </a:rPr>
                        <a:t>再生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宋体" pitchFamily="2" charset="-122"/>
                        </a:rPr>
                        <a:t>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宋体" pitchFamily="2" charset="-122"/>
                        </a:rPr>
                        <a:t>可再生能源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宋体" pitchFamily="2" charset="-122"/>
                        </a:rPr>
                        <a:t>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宋体" pitchFamily="2" charset="-122"/>
                        </a:rPr>
                        <a:t>可以在自然界里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________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宋体" pitchFamily="2" charset="-122"/>
                        </a:rPr>
                        <a:t>得到的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楷体_GB2312" pitchFamily="49" charset="-122"/>
                        <a:cs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宋体" pitchFamily="2" charset="-122"/>
                        </a:rPr>
                        <a:t>能源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宋体" pitchFamily="2" charset="-122"/>
                        </a:rPr>
                        <a:t>风能、水能、太阳能、潮汐能、地热能等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宋体" pitchFamily="2" charset="-122"/>
                        </a:rPr>
                        <a:t>不可再生能源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宋体" pitchFamily="2" charset="-122"/>
                        </a:rPr>
                        <a:t>不能在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____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宋体" pitchFamily="2" charset="-122"/>
                        </a:rPr>
                        <a:t>内从自然界得到补充的能源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宋体" pitchFamily="2" charset="-122"/>
                        </a:rPr>
                        <a:t>煤炭等化石能源、核能等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Rectangle 23"/>
          <p:cNvSpPr>
            <a:spLocks noChangeArrowheads="1"/>
          </p:cNvSpPr>
          <p:nvPr/>
        </p:nvSpPr>
        <p:spPr bwMode="auto">
          <a:xfrm>
            <a:off x="5091946" y="3065935"/>
            <a:ext cx="1511300" cy="6524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源源不断</a:t>
            </a:r>
          </a:p>
        </p:txBody>
      </p:sp>
      <p:sp>
        <p:nvSpPr>
          <p:cNvPr id="10" name="Rectangle 24"/>
          <p:cNvSpPr>
            <a:spLocks noChangeArrowheads="1"/>
          </p:cNvSpPr>
          <p:nvPr/>
        </p:nvSpPr>
        <p:spPr bwMode="auto">
          <a:xfrm>
            <a:off x="6091512" y="4043084"/>
            <a:ext cx="847725" cy="6524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短期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536099680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710849" y="1801708"/>
            <a:ext cx="8285163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+mn-ea"/>
                <a:ea typeface="+mn-ea"/>
                <a:cs typeface="Times New Roman" pitchFamily="18" charset="0"/>
              </a:rPr>
              <a:t>【</a:t>
            </a:r>
            <a:r>
              <a:rPr lang="zh-CN" altLang="en-US" sz="2800" b="1" dirty="0">
                <a:latin typeface="+mn-ea"/>
                <a:ea typeface="+mn-ea"/>
                <a:cs typeface="Times New Roman" pitchFamily="18" charset="0"/>
              </a:rPr>
              <a:t>例</a:t>
            </a:r>
            <a:r>
              <a:rPr lang="en-US" altLang="zh-CN" sz="2800" b="1" dirty="0" smtClean="0">
                <a:latin typeface="+mn-ea"/>
                <a:ea typeface="+mn-ea"/>
                <a:cs typeface="Times New Roman" pitchFamily="18" charset="0"/>
              </a:rPr>
              <a:t>1】</a:t>
            </a:r>
            <a:r>
              <a:rPr lang="zh-CN" altLang="zh-CN" sz="2800" b="1" dirty="0" smtClean="0">
                <a:latin typeface="+mn-ea"/>
                <a:ea typeface="+mn-ea"/>
              </a:rPr>
              <a:t>（</a:t>
            </a:r>
            <a:r>
              <a:rPr lang="en-US" altLang="zh-CN" sz="2800" b="1" dirty="0" smtClean="0">
                <a:latin typeface="+mn-ea"/>
                <a:ea typeface="+mn-ea"/>
              </a:rPr>
              <a:t>2018•</a:t>
            </a:r>
            <a:r>
              <a:rPr lang="zh-CN" altLang="zh-CN" sz="2800" b="1" dirty="0" smtClean="0">
                <a:latin typeface="+mn-ea"/>
                <a:ea typeface="+mn-ea"/>
              </a:rPr>
              <a:t>青海</a:t>
            </a:r>
            <a:r>
              <a:rPr lang="zh-CN" altLang="en-US" sz="2800" b="1" dirty="0" smtClean="0">
                <a:latin typeface="+mn-ea"/>
                <a:ea typeface="+mn-ea"/>
              </a:rPr>
              <a:t>中考</a:t>
            </a:r>
            <a:r>
              <a:rPr lang="zh-CN" altLang="zh-CN" sz="2800" b="1" dirty="0" smtClean="0">
                <a:latin typeface="+mn-ea"/>
                <a:ea typeface="+mn-ea"/>
              </a:rPr>
              <a:t>）下列能源属于二次能源的是（　　）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+mn-ea"/>
                <a:ea typeface="+mn-ea"/>
              </a:rPr>
              <a:t>A</a:t>
            </a:r>
            <a:r>
              <a:rPr lang="zh-CN" altLang="zh-CN" sz="2800" b="1" dirty="0" smtClean="0">
                <a:latin typeface="+mn-ea"/>
                <a:ea typeface="+mn-ea"/>
              </a:rPr>
              <a:t>．风能</a:t>
            </a:r>
            <a:r>
              <a:rPr lang="en-US" altLang="zh-CN" sz="2800" b="1" dirty="0" smtClean="0">
                <a:latin typeface="+mn-ea"/>
                <a:ea typeface="+mn-ea"/>
              </a:rPr>
              <a:t>			B</a:t>
            </a:r>
            <a:r>
              <a:rPr lang="zh-CN" altLang="zh-CN" sz="2800" b="1" dirty="0" smtClean="0">
                <a:latin typeface="+mn-ea"/>
                <a:ea typeface="+mn-ea"/>
              </a:rPr>
              <a:t>．电能</a:t>
            </a:r>
            <a:r>
              <a:rPr lang="en-US" altLang="zh-CN" sz="2800" b="1" dirty="0" smtClean="0">
                <a:latin typeface="+mn-ea"/>
                <a:ea typeface="+mn-ea"/>
              </a:rPr>
              <a:t>	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+mn-ea"/>
                <a:ea typeface="+mn-ea"/>
              </a:rPr>
              <a:t>C</a:t>
            </a:r>
            <a:r>
              <a:rPr lang="zh-CN" altLang="zh-CN" sz="2800" b="1" dirty="0" smtClean="0">
                <a:latin typeface="+mn-ea"/>
                <a:ea typeface="+mn-ea"/>
              </a:rPr>
              <a:t>．太阳能</a:t>
            </a:r>
            <a:r>
              <a:rPr lang="en-US" altLang="zh-CN" sz="2800" b="1" dirty="0" smtClean="0">
                <a:latin typeface="+mn-ea"/>
                <a:ea typeface="+mn-ea"/>
              </a:rPr>
              <a:t>		     D</a:t>
            </a:r>
            <a:r>
              <a:rPr lang="zh-CN" altLang="zh-CN" sz="2800" b="1" dirty="0" smtClean="0">
                <a:latin typeface="+mn-ea"/>
                <a:ea typeface="+mn-ea"/>
              </a:rPr>
              <a:t>．水能</a:t>
            </a:r>
          </a:p>
          <a:p>
            <a:pPr>
              <a:lnSpc>
                <a:spcPct val="150000"/>
              </a:lnSpc>
            </a:pPr>
            <a:endParaRPr lang="zh-CN" altLang="zh-CN" sz="2000" dirty="0"/>
          </a:p>
        </p:txBody>
      </p:sp>
      <p:sp>
        <p:nvSpPr>
          <p:cNvPr id="15" name="TextBox 14"/>
          <p:cNvSpPr txBox="1"/>
          <p:nvPr/>
        </p:nvSpPr>
        <p:spPr>
          <a:xfrm>
            <a:off x="3015088" y="2567256"/>
            <a:ext cx="40957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dirty="0">
                <a:solidFill>
                  <a:srgbClr val="FF0000"/>
                </a:solidFill>
              </a:rPr>
              <a:t>B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8199" name="Rectangle 1"/>
          <p:cNvSpPr>
            <a:spLocks noChangeArrowheads="1"/>
          </p:cNvSpPr>
          <p:nvPr/>
        </p:nvSpPr>
        <p:spPr bwMode="auto">
          <a:xfrm>
            <a:off x="1477169" y="1079763"/>
            <a:ext cx="36231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考查角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度</a:t>
            </a:r>
            <a:r>
              <a:rPr lang="en-US" altLang="zh-CN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能源的分类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能源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1618130" y="1271495"/>
            <a:ext cx="8610600" cy="34532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2600" b="1" dirty="0">
                <a:latin typeface="Times New Roman" pitchFamily="18" charset="0"/>
              </a:rPr>
              <a:t>1</a:t>
            </a:r>
            <a:r>
              <a:rPr lang="zh-CN" altLang="en-US" sz="2600" b="1" dirty="0">
                <a:latin typeface="Times New Roman" pitchFamily="18" charset="0"/>
              </a:rPr>
              <a:t>．</a:t>
            </a:r>
            <a:r>
              <a:rPr lang="zh-CN" altLang="en-US" sz="2600" b="1" dirty="0">
                <a:latin typeface="Times New Roman" pitchFamily="18" charset="0"/>
                <a:ea typeface="黑体" pitchFamily="49" charset="-122"/>
              </a:rPr>
              <a:t>核能</a:t>
            </a:r>
            <a:r>
              <a:rPr lang="zh-CN" altLang="en-US" sz="2600" b="1" dirty="0">
                <a:latin typeface="Times New Roman" pitchFamily="18" charset="0"/>
              </a:rPr>
              <a:t>：一旦质量较大的原子核发</a:t>
            </a:r>
            <a:r>
              <a:rPr lang="zh-CN" altLang="en-US" sz="2600" b="1" dirty="0" smtClean="0">
                <a:latin typeface="Times New Roman" pitchFamily="18" charset="0"/>
              </a:rPr>
              <a:t>生</a:t>
            </a:r>
            <a:r>
              <a:rPr lang="en-US" altLang="zh-CN" sz="2600" b="1" dirty="0" smtClean="0">
                <a:latin typeface="Times New Roman" pitchFamily="18" charset="0"/>
              </a:rPr>
              <a:t>________</a:t>
            </a:r>
            <a:r>
              <a:rPr lang="zh-CN" altLang="en-US" sz="2600" b="1" dirty="0">
                <a:latin typeface="Times New Roman" pitchFamily="18" charset="0"/>
              </a:rPr>
              <a:t>或者质量较小的原子核发</a:t>
            </a:r>
            <a:r>
              <a:rPr lang="zh-CN" altLang="en-US" sz="2600" b="1" dirty="0" smtClean="0">
                <a:latin typeface="Times New Roman" pitchFamily="18" charset="0"/>
              </a:rPr>
              <a:t>生</a:t>
            </a:r>
            <a:r>
              <a:rPr lang="en-US" altLang="zh-CN" sz="2600" b="1" dirty="0" smtClean="0">
                <a:latin typeface="Times New Roman" pitchFamily="18" charset="0"/>
              </a:rPr>
              <a:t>________</a:t>
            </a:r>
            <a:r>
              <a:rPr lang="zh-CN" altLang="en-US" sz="2600" b="1" dirty="0" smtClean="0">
                <a:latin typeface="Times New Roman" pitchFamily="18" charset="0"/>
              </a:rPr>
              <a:t>，</a:t>
            </a:r>
            <a:r>
              <a:rPr lang="zh-CN" altLang="en-US" sz="2600" b="1" dirty="0">
                <a:latin typeface="Times New Roman" pitchFamily="18" charset="0"/>
              </a:rPr>
              <a:t>就有可能释放出惊人的能量，这就是核能．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2600" b="1" dirty="0">
                <a:latin typeface="Times New Roman" pitchFamily="18" charset="0"/>
              </a:rPr>
              <a:t>2</a:t>
            </a:r>
            <a:r>
              <a:rPr lang="zh-CN" altLang="en-US" sz="2600" b="1" dirty="0">
                <a:latin typeface="Times New Roman" pitchFamily="18" charset="0"/>
              </a:rPr>
              <a:t>．</a:t>
            </a:r>
            <a:r>
              <a:rPr lang="zh-CN" altLang="en-US" sz="2600" b="1" dirty="0">
                <a:latin typeface="Times New Roman" pitchFamily="18" charset="0"/>
                <a:ea typeface="黑体" pitchFamily="49" charset="-122"/>
              </a:rPr>
              <a:t>获得核能的两种途径</a:t>
            </a:r>
            <a:r>
              <a:rPr lang="zh-CN" altLang="en-US" sz="2600" b="1" dirty="0" smtClean="0">
                <a:latin typeface="Times New Roman" pitchFamily="18" charset="0"/>
              </a:rPr>
              <a:t>：</a:t>
            </a:r>
            <a:r>
              <a:rPr lang="en-US" altLang="zh-CN" sz="2600" b="1" dirty="0" smtClean="0">
                <a:latin typeface="Times New Roman" pitchFamily="18" charset="0"/>
              </a:rPr>
              <a:t>________</a:t>
            </a:r>
            <a:r>
              <a:rPr lang="zh-CN" altLang="en-US" sz="2600" b="1" dirty="0" smtClean="0">
                <a:latin typeface="Times New Roman" pitchFamily="18" charset="0"/>
              </a:rPr>
              <a:t>和</a:t>
            </a:r>
            <a:r>
              <a:rPr lang="en-US" altLang="zh-CN" sz="2600" b="1" dirty="0" smtClean="0">
                <a:latin typeface="Times New Roman" pitchFamily="18" charset="0"/>
              </a:rPr>
              <a:t>________</a:t>
            </a:r>
            <a:r>
              <a:rPr lang="zh-CN" altLang="en-US" sz="2600" b="1" dirty="0">
                <a:latin typeface="Times New Roman" pitchFamily="18" charset="0"/>
              </a:rPr>
              <a:t>．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2600" b="1" dirty="0">
                <a:latin typeface="Times New Roman" pitchFamily="18" charset="0"/>
              </a:rPr>
              <a:t>3</a:t>
            </a:r>
            <a:r>
              <a:rPr lang="zh-CN" altLang="en-US" sz="2600" b="1" dirty="0">
                <a:latin typeface="Times New Roman" pitchFamily="18" charset="0"/>
              </a:rPr>
              <a:t>．</a:t>
            </a:r>
            <a:r>
              <a:rPr lang="zh-CN" altLang="en-US" sz="2600" b="1" dirty="0">
                <a:latin typeface="Times New Roman" pitchFamily="18" charset="0"/>
                <a:ea typeface="黑体" pitchFamily="49" charset="-122"/>
              </a:rPr>
              <a:t>核电站中的能量转化</a:t>
            </a:r>
            <a:r>
              <a:rPr lang="zh-CN" altLang="en-US" sz="2600" b="1" dirty="0">
                <a:latin typeface="Times New Roman" pitchFamily="18" charset="0"/>
              </a:rPr>
              <a:t>：核能</a:t>
            </a:r>
            <a:r>
              <a:rPr lang="zh-CN" altLang="en-US" sz="2600" b="1" dirty="0" smtClean="0">
                <a:latin typeface="Times New Roman" pitchFamily="18" charset="0"/>
              </a:rPr>
              <a:t>→</a:t>
            </a:r>
            <a:r>
              <a:rPr lang="en-US" altLang="zh-CN" sz="2600" b="1" dirty="0" smtClean="0">
                <a:latin typeface="Times New Roman" pitchFamily="18" charset="0"/>
              </a:rPr>
              <a:t>________→________</a:t>
            </a:r>
            <a:r>
              <a:rPr lang="en-US" altLang="zh-CN" sz="2600" b="1" dirty="0">
                <a:latin typeface="Times New Roman" pitchFamily="18" charset="0"/>
              </a:rPr>
              <a:t>→</a:t>
            </a:r>
            <a:r>
              <a:rPr lang="zh-CN" altLang="en-US" sz="2600" b="1" dirty="0">
                <a:latin typeface="Times New Roman" pitchFamily="18" charset="0"/>
              </a:rPr>
              <a:t>电能，核电站是利</a:t>
            </a:r>
            <a:r>
              <a:rPr lang="zh-CN" altLang="en-US" sz="2600" b="1" dirty="0" smtClean="0">
                <a:latin typeface="Times New Roman" pitchFamily="18" charset="0"/>
              </a:rPr>
              <a:t>用</a:t>
            </a:r>
            <a:r>
              <a:rPr lang="en-US" altLang="zh-CN" sz="2600" b="1" dirty="0" smtClean="0">
                <a:latin typeface="Times New Roman" pitchFamily="18" charset="0"/>
              </a:rPr>
              <a:t>________</a:t>
            </a:r>
            <a:r>
              <a:rPr lang="zh-CN" altLang="en-US" sz="2600" b="1" dirty="0">
                <a:latin typeface="Times New Roman" pitchFamily="18" charset="0"/>
              </a:rPr>
              <a:t>的链式反应发电的，其链式反应</a:t>
            </a:r>
            <a:r>
              <a:rPr lang="zh-CN" altLang="en-US" sz="2600" b="1" dirty="0" smtClean="0">
                <a:latin typeface="Times New Roman" pitchFamily="18" charset="0"/>
              </a:rPr>
              <a:t>是</a:t>
            </a:r>
            <a:r>
              <a:rPr lang="en-US" altLang="zh-CN" sz="2600" b="1" dirty="0" smtClean="0">
                <a:latin typeface="Times New Roman" pitchFamily="18" charset="0"/>
              </a:rPr>
              <a:t>________</a:t>
            </a:r>
            <a:r>
              <a:rPr lang="zh-CN" altLang="en-US" sz="2600" b="1" dirty="0">
                <a:latin typeface="Times New Roman" pitchFamily="18" charset="0"/>
              </a:rPr>
              <a:t>控制的． </a:t>
            </a: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7391400" y="1307355"/>
            <a:ext cx="847725" cy="6524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itchFamily="18" charset="0"/>
              </a:rPr>
              <a:t>裂变</a:t>
            </a:r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4572000" y="1794435"/>
            <a:ext cx="847725" cy="6524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itchFamily="18" charset="0"/>
              </a:rPr>
              <a:t>聚变</a:t>
            </a: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5728448" y="2744697"/>
            <a:ext cx="847725" cy="6524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itchFamily="18" charset="0"/>
              </a:rPr>
              <a:t>裂变</a:t>
            </a: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7463118" y="2753659"/>
            <a:ext cx="847725" cy="6524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itchFamily="18" charset="0"/>
              </a:rPr>
              <a:t>聚变</a:t>
            </a:r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6736977" y="3201898"/>
            <a:ext cx="847725" cy="6524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itchFamily="18" charset="0"/>
              </a:rPr>
              <a:t>内能</a:t>
            </a: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8278906" y="3210864"/>
            <a:ext cx="1179513" cy="6524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itchFamily="18" charset="0"/>
              </a:rPr>
              <a:t>机械能</a:t>
            </a: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5042648" y="3677026"/>
            <a:ext cx="847725" cy="6524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itchFamily="18" charset="0"/>
              </a:rPr>
              <a:t>裂变</a:t>
            </a: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3016622" y="4161119"/>
            <a:ext cx="847725" cy="6524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itchFamily="18" charset="0"/>
              </a:rPr>
              <a:t>可以</a:t>
            </a:r>
          </a:p>
        </p:txBody>
      </p:sp>
      <p:cxnSp>
        <p:nvCxnSpPr>
          <p:cNvPr id="11" name="直接连接符 10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核能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1403" y="2230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582832" y="1242806"/>
            <a:ext cx="9201709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+mn-ea"/>
                <a:ea typeface="+mn-ea"/>
                <a:cs typeface="Times New Roman" pitchFamily="18" charset="0"/>
              </a:rPr>
              <a:t>【</a:t>
            </a:r>
            <a:r>
              <a:rPr lang="zh-CN" altLang="en-US" sz="2800" b="1" dirty="0" smtClean="0">
                <a:latin typeface="+mn-ea"/>
                <a:ea typeface="+mn-ea"/>
                <a:cs typeface="Times New Roman" pitchFamily="18" charset="0"/>
              </a:rPr>
              <a:t>例</a:t>
            </a:r>
            <a:r>
              <a:rPr lang="en-US" altLang="zh-CN" sz="2800" b="1" dirty="0" smtClean="0">
                <a:latin typeface="+mn-ea"/>
                <a:ea typeface="+mn-ea"/>
                <a:cs typeface="Times New Roman" pitchFamily="18" charset="0"/>
              </a:rPr>
              <a:t>2】</a:t>
            </a:r>
            <a:r>
              <a:rPr lang="zh-CN" altLang="zh-CN" sz="2800" b="1" dirty="0" smtClean="0">
                <a:latin typeface="+mn-ea"/>
                <a:ea typeface="+mn-ea"/>
              </a:rPr>
              <a:t>（</a:t>
            </a:r>
            <a:r>
              <a:rPr lang="en-US" altLang="zh-CN" sz="2800" b="1" dirty="0" smtClean="0">
                <a:latin typeface="+mn-ea"/>
                <a:ea typeface="+mn-ea"/>
              </a:rPr>
              <a:t>2018•</a:t>
            </a:r>
            <a:r>
              <a:rPr lang="zh-CN" altLang="zh-CN" sz="2800" b="1" dirty="0" smtClean="0">
                <a:latin typeface="+mn-ea"/>
                <a:ea typeface="+mn-ea"/>
              </a:rPr>
              <a:t>益阳</a:t>
            </a:r>
            <a:r>
              <a:rPr lang="zh-CN" altLang="en-US" sz="2800" b="1" dirty="0" smtClean="0">
                <a:latin typeface="+mn-ea"/>
                <a:ea typeface="+mn-ea"/>
              </a:rPr>
              <a:t>中考</a:t>
            </a:r>
            <a:r>
              <a:rPr lang="zh-CN" altLang="zh-CN" sz="2800" b="1" dirty="0" smtClean="0">
                <a:latin typeface="+mn-ea"/>
                <a:ea typeface="+mn-ea"/>
              </a:rPr>
              <a:t>）下列关于核能说法正确的是（　　）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+mn-ea"/>
                <a:ea typeface="+mn-ea"/>
              </a:rPr>
              <a:t>A</a:t>
            </a:r>
            <a:r>
              <a:rPr lang="zh-CN" altLang="zh-CN" sz="2800" b="1" dirty="0" smtClean="0">
                <a:latin typeface="+mn-ea"/>
                <a:ea typeface="+mn-ea"/>
              </a:rPr>
              <a:t>．核反应堆中发生的链式反应是不可控制的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+mn-ea"/>
                <a:ea typeface="+mn-ea"/>
              </a:rPr>
              <a:t>B</a:t>
            </a:r>
            <a:r>
              <a:rPr lang="zh-CN" altLang="zh-CN" sz="2800" b="1" dirty="0" smtClean="0">
                <a:latin typeface="+mn-ea"/>
                <a:ea typeface="+mn-ea"/>
              </a:rPr>
              <a:t>．核电站产生的核废料仍具有放射性，一般深埋在人烟稀少的地方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+mn-ea"/>
                <a:ea typeface="+mn-ea"/>
              </a:rPr>
              <a:t>C</a:t>
            </a:r>
            <a:r>
              <a:rPr lang="zh-CN" altLang="zh-CN" sz="2800" b="1" dirty="0" smtClean="0">
                <a:latin typeface="+mn-ea"/>
                <a:ea typeface="+mn-ea"/>
              </a:rPr>
              <a:t>．核反应堆可将核能直接转化成电能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+mn-ea"/>
                <a:ea typeface="+mn-ea"/>
              </a:rPr>
              <a:t>D</a:t>
            </a:r>
            <a:r>
              <a:rPr lang="zh-CN" altLang="zh-CN" sz="2800" b="1" dirty="0" smtClean="0">
                <a:latin typeface="+mn-ea"/>
                <a:ea typeface="+mn-ea"/>
              </a:rPr>
              <a:t>．我国已建成可控核聚变反应堆</a:t>
            </a:r>
          </a:p>
          <a:p>
            <a:pPr>
              <a:lnSpc>
                <a:spcPct val="150000"/>
              </a:lnSpc>
              <a:defRPr/>
            </a:pPr>
            <a:endParaRPr lang="zh-CN" altLang="en-US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85900" y="1127126"/>
            <a:ext cx="24304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度</a:t>
            </a:r>
            <a:r>
              <a:rPr lang="en-US" altLang="zh-CN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核能</a:t>
            </a:r>
            <a:endParaRPr lang="zh-CN" altLang="en-US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sp>
        <p:nvSpPr>
          <p:cNvPr id="20" name="文本框 7"/>
          <p:cNvSpPr txBox="1">
            <a:spLocks noChangeArrowheads="1"/>
          </p:cNvSpPr>
          <p:nvPr/>
        </p:nvSpPr>
        <p:spPr bwMode="auto">
          <a:xfrm>
            <a:off x="2210237" y="2067590"/>
            <a:ext cx="8572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B</a:t>
            </a:r>
            <a:endParaRPr lang="zh-CN" altLang="en-US" sz="28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核能</a:t>
            </a:r>
          </a:p>
        </p:txBody>
      </p:sp>
      <p:sp>
        <p:nvSpPr>
          <p:cNvPr id="10" name="矩形 9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1785900" y="284591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太阳能</a:t>
            </a:r>
          </a:p>
        </p:txBody>
      </p:sp>
      <p:sp>
        <p:nvSpPr>
          <p:cNvPr id="19" name="矩形 1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1394012" y="1373561"/>
            <a:ext cx="9076764" cy="2893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buFont typeface="Arial" charset="0"/>
              <a:buNone/>
            </a:pPr>
            <a:r>
              <a:rPr lang="en-US" altLang="zh-CN" sz="2600" b="1" dirty="0">
                <a:latin typeface="Times New Roman" pitchFamily="18" charset="0"/>
              </a:rPr>
              <a:t>1</a:t>
            </a:r>
            <a:r>
              <a:rPr lang="zh-CN" altLang="en-US" sz="2600" b="1" dirty="0">
                <a:latin typeface="Times New Roman" pitchFamily="18" charset="0"/>
              </a:rPr>
              <a:t>．</a:t>
            </a:r>
            <a:r>
              <a:rPr lang="zh-CN" altLang="en-US" sz="2600" b="1" dirty="0">
                <a:latin typeface="Times New Roman" pitchFamily="18" charset="0"/>
                <a:ea typeface="黑体" pitchFamily="49" charset="-122"/>
              </a:rPr>
              <a:t>来源</a:t>
            </a:r>
            <a:r>
              <a:rPr lang="zh-CN" altLang="en-US" sz="2600" b="1" dirty="0">
                <a:latin typeface="Times New Roman" pitchFamily="18" charset="0"/>
              </a:rPr>
              <a:t>：在太阳内部，氢原子核在超高温下发</a:t>
            </a:r>
            <a:r>
              <a:rPr lang="zh-CN" altLang="en-US" sz="2600" b="1" dirty="0" smtClean="0">
                <a:latin typeface="Times New Roman" pitchFamily="18" charset="0"/>
              </a:rPr>
              <a:t>生</a:t>
            </a:r>
            <a:r>
              <a:rPr lang="en-US" altLang="zh-CN" sz="2600" b="1" dirty="0" smtClean="0">
                <a:latin typeface="Times New Roman" pitchFamily="18" charset="0"/>
              </a:rPr>
              <a:t>________</a:t>
            </a:r>
            <a:r>
              <a:rPr lang="zh-CN" altLang="en-US" sz="2600" b="1" dirty="0">
                <a:latin typeface="Times New Roman" pitchFamily="18" charset="0"/>
              </a:rPr>
              <a:t>，释放出巨大的核能．</a:t>
            </a:r>
          </a:p>
          <a:p>
            <a:pPr>
              <a:lnSpc>
                <a:spcPct val="140000"/>
              </a:lnSpc>
              <a:buFont typeface="Arial" charset="0"/>
              <a:buNone/>
            </a:pPr>
            <a:r>
              <a:rPr lang="en-US" altLang="zh-CN" sz="2600" b="1" dirty="0">
                <a:latin typeface="Times New Roman" pitchFamily="18" charset="0"/>
              </a:rPr>
              <a:t>2</a:t>
            </a:r>
            <a:r>
              <a:rPr lang="zh-CN" altLang="en-US" sz="2600" b="1" dirty="0">
                <a:latin typeface="Times New Roman" pitchFamily="18" charset="0"/>
              </a:rPr>
              <a:t>．</a:t>
            </a:r>
            <a:r>
              <a:rPr lang="zh-CN" altLang="en-US" sz="2600" b="1" dirty="0">
                <a:latin typeface="Times New Roman" pitchFamily="18" charset="0"/>
                <a:ea typeface="黑体" pitchFamily="49" charset="-122"/>
              </a:rPr>
              <a:t>太阳能的利用</a:t>
            </a:r>
            <a:r>
              <a:rPr lang="zh-CN" altLang="en-US" sz="2600" b="1" dirty="0">
                <a:latin typeface="Times New Roman" pitchFamily="18" charset="0"/>
              </a:rPr>
              <a:t>：目前直接利用太阳能的方式主要有两种，一种是</a:t>
            </a:r>
            <a:r>
              <a:rPr lang="zh-CN" altLang="en-US" sz="2600" b="1" dirty="0" smtClean="0">
                <a:latin typeface="Times New Roman" pitchFamily="18" charset="0"/>
              </a:rPr>
              <a:t>用</a:t>
            </a:r>
            <a:r>
              <a:rPr lang="en-US" altLang="zh-CN" sz="2600" dirty="0" smtClean="0">
                <a:latin typeface="Times New Roman" pitchFamily="18" charset="0"/>
              </a:rPr>
              <a:t>______</a:t>
            </a:r>
            <a:r>
              <a:rPr lang="zh-CN" altLang="en-US" sz="2600" b="1" dirty="0">
                <a:latin typeface="Times New Roman" pitchFamily="18" charset="0"/>
              </a:rPr>
              <a:t>把水等物质加热，另一种是</a:t>
            </a:r>
            <a:r>
              <a:rPr lang="zh-CN" altLang="en-US" sz="2600" b="1" dirty="0" smtClean="0">
                <a:latin typeface="Times New Roman" pitchFamily="18" charset="0"/>
              </a:rPr>
              <a:t>用</a:t>
            </a:r>
            <a:r>
              <a:rPr lang="en-US" altLang="zh-CN" sz="2600" b="1" dirty="0" smtClean="0">
                <a:latin typeface="Times New Roman" pitchFamily="18" charset="0"/>
              </a:rPr>
              <a:t>__________</a:t>
            </a:r>
            <a:r>
              <a:rPr lang="zh-CN" altLang="en-US" sz="2600" b="1" dirty="0">
                <a:latin typeface="Times New Roman" pitchFamily="18" charset="0"/>
              </a:rPr>
              <a:t>把太阳能转化成电能． </a:t>
            </a:r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8906436" y="1474694"/>
            <a:ext cx="893619" cy="4924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itchFamily="18" charset="0"/>
              </a:rPr>
              <a:t>聚变</a:t>
            </a:r>
          </a:p>
        </p:txBody>
      </p:sp>
      <p:sp>
        <p:nvSpPr>
          <p:cNvPr id="25" name="Rectangle 8"/>
          <p:cNvSpPr>
            <a:spLocks noChangeArrowheads="1"/>
          </p:cNvSpPr>
          <p:nvPr/>
        </p:nvSpPr>
        <p:spPr bwMode="auto">
          <a:xfrm>
            <a:off x="2743196" y="3130175"/>
            <a:ext cx="1243370" cy="4924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itchFamily="18" charset="0"/>
              </a:rPr>
              <a:t>集热器</a:t>
            </a:r>
          </a:p>
        </p:txBody>
      </p:sp>
      <p:sp>
        <p:nvSpPr>
          <p:cNvPr id="29" name="Rectangle 9"/>
          <p:cNvSpPr>
            <a:spLocks noChangeArrowheads="1"/>
          </p:cNvSpPr>
          <p:nvPr/>
        </p:nvSpPr>
        <p:spPr bwMode="auto">
          <a:xfrm>
            <a:off x="8027891" y="3106269"/>
            <a:ext cx="1942870" cy="4924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itchFamily="18" charset="0"/>
              </a:rPr>
              <a:t>太阳能电池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838326" y="1615102"/>
            <a:ext cx="8285163" cy="276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zh-CN" sz="2400" b="1" dirty="0">
                <a:latin typeface="+mn-ea"/>
                <a:ea typeface="+mn-ea"/>
                <a:cs typeface="Times New Roman" pitchFamily="18" charset="0"/>
              </a:rPr>
              <a:t>【</a:t>
            </a:r>
            <a:r>
              <a:rPr lang="zh-CN" altLang="en-US" sz="2400" b="1" dirty="0" smtClean="0">
                <a:latin typeface="+mn-ea"/>
                <a:ea typeface="+mn-ea"/>
                <a:cs typeface="Times New Roman" pitchFamily="18" charset="0"/>
              </a:rPr>
              <a:t>例</a:t>
            </a:r>
            <a:r>
              <a:rPr lang="en-US" altLang="zh-CN" sz="2400" b="1" dirty="0" smtClean="0">
                <a:latin typeface="+mn-ea"/>
                <a:ea typeface="+mn-ea"/>
                <a:cs typeface="Times New Roman" pitchFamily="18" charset="0"/>
              </a:rPr>
              <a:t>3】</a:t>
            </a:r>
            <a:r>
              <a:rPr lang="zh-CN" altLang="zh-CN" sz="2400" b="1" dirty="0" smtClean="0">
                <a:latin typeface="+mn-ea"/>
                <a:ea typeface="+mn-ea"/>
              </a:rPr>
              <a:t>（</a:t>
            </a:r>
            <a:r>
              <a:rPr lang="en-US" altLang="zh-CN" sz="2400" b="1" dirty="0" smtClean="0">
                <a:latin typeface="+mn-ea"/>
                <a:ea typeface="+mn-ea"/>
              </a:rPr>
              <a:t>2018•</a:t>
            </a:r>
            <a:r>
              <a:rPr lang="zh-CN" altLang="zh-CN" sz="2400" b="1" dirty="0" smtClean="0">
                <a:latin typeface="+mn-ea"/>
                <a:ea typeface="+mn-ea"/>
              </a:rPr>
              <a:t>乌鲁木齐</a:t>
            </a:r>
            <a:r>
              <a:rPr lang="zh-CN" altLang="en-US" sz="2400" b="1" dirty="0" smtClean="0">
                <a:latin typeface="+mn-ea"/>
                <a:ea typeface="+mn-ea"/>
              </a:rPr>
              <a:t>中考</a:t>
            </a:r>
            <a:r>
              <a:rPr lang="zh-CN" altLang="zh-CN" sz="2400" b="1" dirty="0" smtClean="0">
                <a:latin typeface="+mn-ea"/>
                <a:ea typeface="+mn-ea"/>
              </a:rPr>
              <a:t>）早期的风光互补发电巧妙利用太阳光强时风速小，光弱时风速大的自然特点，使风能、光能互补，从而基本保证发电功率稳定。</a:t>
            </a:r>
          </a:p>
          <a:p>
            <a:r>
              <a:rPr lang="zh-CN" altLang="zh-CN" sz="2400" b="1" dirty="0" smtClean="0">
                <a:latin typeface="+mn-ea"/>
                <a:ea typeface="+mn-ea"/>
              </a:rPr>
              <a:t>（</a:t>
            </a:r>
            <a:r>
              <a:rPr lang="en-US" altLang="zh-CN" sz="2400" b="1" dirty="0" smtClean="0">
                <a:latin typeface="+mn-ea"/>
                <a:ea typeface="+mn-ea"/>
              </a:rPr>
              <a:t>1</a:t>
            </a:r>
            <a:r>
              <a:rPr lang="zh-CN" altLang="zh-CN" sz="2400" b="1" dirty="0" smtClean="0">
                <a:latin typeface="+mn-ea"/>
                <a:ea typeface="+mn-ea"/>
              </a:rPr>
              <a:t>）风能和光能都来源于</a:t>
            </a:r>
            <a:r>
              <a:rPr lang="zh-CN" altLang="zh-CN" sz="2400" b="1" u="sng" dirty="0" smtClean="0">
                <a:latin typeface="+mn-ea"/>
                <a:ea typeface="+mn-ea"/>
              </a:rPr>
              <a:t>　</a:t>
            </a:r>
            <a:r>
              <a:rPr lang="en-US" altLang="zh-CN" sz="2400" b="1" u="sng" dirty="0" smtClean="0">
                <a:latin typeface="+mn-ea"/>
                <a:ea typeface="+mn-ea"/>
              </a:rPr>
              <a:t>    </a:t>
            </a:r>
            <a:r>
              <a:rPr lang="zh-CN" altLang="zh-CN" sz="2400" b="1" u="sng" dirty="0" smtClean="0">
                <a:latin typeface="+mn-ea"/>
                <a:ea typeface="+mn-ea"/>
              </a:rPr>
              <a:t>　</a:t>
            </a:r>
            <a:r>
              <a:rPr lang="zh-CN" altLang="zh-CN" sz="2400" b="1" dirty="0" smtClean="0">
                <a:latin typeface="+mn-ea"/>
                <a:ea typeface="+mn-ea"/>
              </a:rPr>
              <a:t>，属于</a:t>
            </a:r>
            <a:r>
              <a:rPr lang="zh-CN" altLang="zh-CN" sz="2400" b="1" u="sng" dirty="0" smtClean="0">
                <a:latin typeface="+mn-ea"/>
                <a:ea typeface="+mn-ea"/>
              </a:rPr>
              <a:t>　</a:t>
            </a:r>
            <a:r>
              <a:rPr lang="en-US" altLang="zh-CN" sz="2400" b="1" u="sng" dirty="0" smtClean="0">
                <a:latin typeface="+mn-ea"/>
                <a:ea typeface="+mn-ea"/>
              </a:rPr>
              <a:t>         </a:t>
            </a:r>
            <a:r>
              <a:rPr lang="zh-CN" altLang="zh-CN" sz="2400" b="1" u="sng" dirty="0" smtClean="0">
                <a:latin typeface="+mn-ea"/>
                <a:ea typeface="+mn-ea"/>
              </a:rPr>
              <a:t>　</a:t>
            </a:r>
            <a:r>
              <a:rPr lang="zh-CN" altLang="zh-CN" sz="2400" b="1" dirty="0" smtClean="0">
                <a:latin typeface="+mn-ea"/>
                <a:ea typeface="+mn-ea"/>
              </a:rPr>
              <a:t>能源。若太阳光弱的时候风速小，</a:t>
            </a:r>
            <a:r>
              <a:rPr lang="zh-CN" altLang="zh-CN" sz="2400" b="1" u="sng" dirty="0" smtClean="0">
                <a:latin typeface="+mn-ea"/>
                <a:ea typeface="+mn-ea"/>
              </a:rPr>
              <a:t>　</a:t>
            </a:r>
            <a:r>
              <a:rPr lang="en-US" altLang="zh-CN" sz="2400" b="1" u="sng" dirty="0" smtClean="0">
                <a:latin typeface="+mn-ea"/>
                <a:ea typeface="+mn-ea"/>
              </a:rPr>
              <a:t>   </a:t>
            </a:r>
            <a:r>
              <a:rPr lang="zh-CN" altLang="zh-CN" sz="2400" b="1" u="sng" dirty="0" smtClean="0">
                <a:latin typeface="+mn-ea"/>
                <a:ea typeface="+mn-ea"/>
              </a:rPr>
              <a:t>　</a:t>
            </a:r>
            <a:r>
              <a:rPr lang="zh-CN" altLang="zh-CN" sz="2400" b="1" dirty="0" smtClean="0">
                <a:latin typeface="+mn-ea"/>
                <a:ea typeface="+mn-ea"/>
              </a:rPr>
              <a:t>（选填</a:t>
            </a:r>
            <a:r>
              <a:rPr lang="en-US" altLang="zh-CN" sz="2400" b="1" dirty="0" smtClean="0">
                <a:latin typeface="+mn-ea"/>
                <a:ea typeface="+mn-ea"/>
              </a:rPr>
              <a:t>“</a:t>
            </a:r>
            <a:r>
              <a:rPr lang="zh-CN" altLang="zh-CN" sz="2400" b="1" dirty="0" smtClean="0">
                <a:latin typeface="+mn-ea"/>
                <a:ea typeface="+mn-ea"/>
              </a:rPr>
              <a:t>能</a:t>
            </a:r>
            <a:r>
              <a:rPr lang="en-US" altLang="zh-CN" sz="2400" b="1" dirty="0" smtClean="0">
                <a:latin typeface="+mn-ea"/>
                <a:ea typeface="+mn-ea"/>
              </a:rPr>
              <a:t>”</a:t>
            </a:r>
            <a:r>
              <a:rPr lang="zh-CN" altLang="zh-CN" sz="2400" b="1" dirty="0" smtClean="0">
                <a:latin typeface="+mn-ea"/>
                <a:ea typeface="+mn-ea"/>
              </a:rPr>
              <a:t>或</a:t>
            </a:r>
            <a:r>
              <a:rPr lang="en-US" altLang="zh-CN" sz="2400" b="1" dirty="0" smtClean="0">
                <a:latin typeface="+mn-ea"/>
                <a:ea typeface="+mn-ea"/>
              </a:rPr>
              <a:t>“</a:t>
            </a:r>
            <a:r>
              <a:rPr lang="zh-CN" altLang="zh-CN" sz="2400" b="1" dirty="0" smtClean="0">
                <a:latin typeface="+mn-ea"/>
                <a:ea typeface="+mn-ea"/>
              </a:rPr>
              <a:t>不能</a:t>
            </a:r>
            <a:r>
              <a:rPr lang="en-US" altLang="zh-CN" sz="2400" b="1" dirty="0" smtClean="0">
                <a:latin typeface="+mn-ea"/>
                <a:ea typeface="+mn-ea"/>
              </a:rPr>
              <a:t>”</a:t>
            </a:r>
            <a:r>
              <a:rPr lang="zh-CN" altLang="zh-CN" sz="2400" b="1" dirty="0" smtClean="0">
                <a:latin typeface="+mn-ea"/>
                <a:ea typeface="+mn-ea"/>
              </a:rPr>
              <a:t>）实现风光互补发电。</a:t>
            </a:r>
          </a:p>
          <a:p>
            <a:pPr>
              <a:lnSpc>
                <a:spcPct val="150000"/>
              </a:lnSpc>
              <a:defRPr/>
            </a:pP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669221" y="2709913"/>
            <a:ext cx="10363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cs typeface="Times New Roman" pitchFamily="18" charset="0"/>
              </a:rPr>
              <a:t>太阳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cs typeface="Times New Roman" pitchFamily="18" charset="0"/>
            </a:endParaRPr>
          </a:p>
        </p:txBody>
      </p:sp>
      <p:sp>
        <p:nvSpPr>
          <p:cNvPr id="17415" name="Rectangle 1"/>
          <p:cNvSpPr>
            <a:spLocks noChangeArrowheads="1"/>
          </p:cNvSpPr>
          <p:nvPr/>
        </p:nvSpPr>
        <p:spPr bwMode="auto">
          <a:xfrm>
            <a:off x="1658939" y="1172518"/>
            <a:ext cx="42386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度</a:t>
            </a:r>
            <a:r>
              <a:rPr lang="en-US" altLang="zh-CN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太阳能及其应用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太阳能</a:t>
            </a: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28673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9669" y="3908611"/>
            <a:ext cx="4383741" cy="2338976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7498019" y="2752163"/>
            <a:ext cx="22555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 smtClean="0">
                <a:solidFill>
                  <a:srgbClr val="FF0000"/>
                </a:solidFill>
                <a:latin typeface="+mn-ea"/>
              </a:rPr>
              <a:t>一次（可再生）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41573" y="3104358"/>
            <a:ext cx="10363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cs typeface="Times New Roman" pitchFamily="18" charset="0"/>
              </a:rPr>
              <a:t>不能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95718" y="491768"/>
            <a:ext cx="92964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+mn-ea"/>
                <a:ea typeface="+mn-ea"/>
              </a:rPr>
              <a:t>（</a:t>
            </a:r>
            <a:r>
              <a:rPr lang="en-US" altLang="zh-CN" sz="2400" b="1" dirty="0" smtClean="0">
                <a:latin typeface="+mn-ea"/>
                <a:ea typeface="+mn-ea"/>
              </a:rPr>
              <a:t>2</a:t>
            </a:r>
            <a:r>
              <a:rPr lang="zh-CN" altLang="zh-CN" sz="2400" b="1" dirty="0" smtClean="0">
                <a:latin typeface="+mn-ea"/>
                <a:ea typeface="+mn-ea"/>
              </a:rPr>
              <a:t>）风机功率和风速的三次方成正比，风速加倍，其功率增加到原来的</a:t>
            </a:r>
            <a:r>
              <a:rPr lang="zh-CN" altLang="zh-CN" sz="2400" b="1" u="sng" dirty="0" smtClean="0">
                <a:latin typeface="+mn-ea"/>
                <a:ea typeface="+mn-ea"/>
              </a:rPr>
              <a:t>　</a:t>
            </a:r>
            <a:r>
              <a:rPr lang="en-US" altLang="zh-CN" sz="2400" b="1" u="sng" dirty="0" smtClean="0">
                <a:latin typeface="+mn-ea"/>
                <a:ea typeface="+mn-ea"/>
              </a:rPr>
              <a:t> </a:t>
            </a:r>
            <a:r>
              <a:rPr lang="zh-CN" altLang="zh-CN" sz="2400" b="1" u="sng" dirty="0" smtClean="0">
                <a:latin typeface="+mn-ea"/>
                <a:ea typeface="+mn-ea"/>
              </a:rPr>
              <a:t>　</a:t>
            </a:r>
            <a:r>
              <a:rPr lang="zh-CN" altLang="zh-CN" sz="2400" b="1" dirty="0" smtClean="0">
                <a:latin typeface="+mn-ea"/>
                <a:ea typeface="+mn-ea"/>
              </a:rPr>
              <a:t>倍。光伏功率和光的辐射量有关，单位面积光能的功率叫光的辐射量，其单位是</a:t>
            </a:r>
            <a:r>
              <a:rPr lang="zh-CN" altLang="zh-CN" sz="2400" b="1" u="sng" dirty="0" smtClean="0">
                <a:latin typeface="+mn-ea"/>
                <a:ea typeface="+mn-ea"/>
              </a:rPr>
              <a:t>　</a:t>
            </a:r>
            <a:r>
              <a:rPr lang="en-US" altLang="zh-CN" sz="2400" b="1" u="sng" dirty="0" smtClean="0">
                <a:latin typeface="+mn-ea"/>
                <a:ea typeface="+mn-ea"/>
              </a:rPr>
              <a:t>   </a:t>
            </a:r>
            <a:r>
              <a:rPr lang="zh-CN" altLang="zh-CN" sz="2400" b="1" u="sng" dirty="0" smtClean="0">
                <a:latin typeface="+mn-ea"/>
                <a:ea typeface="+mn-ea"/>
              </a:rPr>
              <a:t>　</a:t>
            </a:r>
            <a:r>
              <a:rPr lang="zh-CN" altLang="zh-CN" sz="2400" b="1" dirty="0" smtClean="0">
                <a:latin typeface="+mn-ea"/>
                <a:ea typeface="+mn-ea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+mn-ea"/>
                <a:ea typeface="+mn-ea"/>
              </a:rPr>
              <a:t>（</a:t>
            </a:r>
            <a:r>
              <a:rPr lang="en-US" altLang="zh-CN" sz="2400" b="1" dirty="0" smtClean="0">
                <a:latin typeface="+mn-ea"/>
                <a:ea typeface="+mn-ea"/>
              </a:rPr>
              <a:t>3</a:t>
            </a:r>
            <a:r>
              <a:rPr lang="zh-CN" altLang="zh-CN" sz="2400" b="1" dirty="0" smtClean="0">
                <a:latin typeface="+mn-ea"/>
                <a:ea typeface="+mn-ea"/>
              </a:rPr>
              <a:t>）用风光互补发的电对额定功率</a:t>
            </a:r>
            <a:r>
              <a:rPr lang="en-US" altLang="zh-CN" sz="2400" b="1" dirty="0" smtClean="0">
                <a:latin typeface="+mn-ea"/>
                <a:ea typeface="+mn-ea"/>
              </a:rPr>
              <a:t>P</a:t>
            </a:r>
            <a:r>
              <a:rPr lang="zh-CN" altLang="zh-CN" sz="2400" b="1" dirty="0" smtClean="0">
                <a:latin typeface="+mn-ea"/>
                <a:ea typeface="+mn-ea"/>
              </a:rPr>
              <a:t>的用电器供电，风机功率为</a:t>
            </a:r>
            <a:r>
              <a:rPr lang="en-US" altLang="zh-CN" sz="2400" b="1" dirty="0" smtClean="0">
                <a:latin typeface="+mn-ea"/>
                <a:ea typeface="+mn-ea"/>
              </a:rPr>
              <a:t>P</a:t>
            </a:r>
            <a:r>
              <a:rPr lang="en-US" altLang="zh-CN" sz="2400" b="1" baseline="-25000" dirty="0" smtClean="0">
                <a:latin typeface="+mn-ea"/>
                <a:ea typeface="+mn-ea"/>
              </a:rPr>
              <a:t>1</a:t>
            </a:r>
            <a:r>
              <a:rPr lang="zh-CN" altLang="zh-CN" sz="2400" b="1" dirty="0" smtClean="0">
                <a:latin typeface="+mn-ea"/>
                <a:ea typeface="+mn-ea"/>
              </a:rPr>
              <a:t>，光伏功率为</a:t>
            </a:r>
            <a:r>
              <a:rPr lang="en-US" altLang="zh-CN" sz="2400" b="1" dirty="0" smtClean="0">
                <a:latin typeface="+mn-ea"/>
                <a:ea typeface="+mn-ea"/>
              </a:rPr>
              <a:t>P</a:t>
            </a:r>
            <a:r>
              <a:rPr lang="en-US" altLang="zh-CN" sz="2400" b="1" baseline="-25000" dirty="0" smtClean="0">
                <a:latin typeface="+mn-ea"/>
                <a:ea typeface="+mn-ea"/>
              </a:rPr>
              <a:t>2</a:t>
            </a:r>
            <a:r>
              <a:rPr lang="zh-CN" altLang="zh-CN" sz="2400" b="1" dirty="0" smtClean="0">
                <a:latin typeface="+mn-ea"/>
                <a:ea typeface="+mn-ea"/>
              </a:rPr>
              <a:t>，当</a:t>
            </a:r>
            <a:r>
              <a:rPr lang="en-US" altLang="zh-CN" sz="2400" b="1" dirty="0" smtClean="0">
                <a:latin typeface="+mn-ea"/>
                <a:ea typeface="+mn-ea"/>
              </a:rPr>
              <a:t>P</a:t>
            </a:r>
            <a:r>
              <a:rPr lang="en-US" altLang="zh-CN" sz="2400" b="1" baseline="-25000" dirty="0" smtClean="0">
                <a:latin typeface="+mn-ea"/>
                <a:ea typeface="+mn-ea"/>
              </a:rPr>
              <a:t>1</a:t>
            </a:r>
            <a:r>
              <a:rPr lang="en-US" altLang="zh-CN" sz="2400" b="1" dirty="0" smtClean="0">
                <a:latin typeface="+mn-ea"/>
                <a:ea typeface="+mn-ea"/>
              </a:rPr>
              <a:t>+P</a:t>
            </a:r>
            <a:r>
              <a:rPr lang="en-US" altLang="zh-CN" sz="2400" b="1" baseline="-25000" dirty="0" smtClean="0">
                <a:latin typeface="+mn-ea"/>
                <a:ea typeface="+mn-ea"/>
              </a:rPr>
              <a:t>2</a:t>
            </a:r>
            <a:r>
              <a:rPr lang="en-US" altLang="zh-CN" sz="2400" b="1" dirty="0" smtClean="0">
                <a:latin typeface="+mn-ea"/>
                <a:ea typeface="+mn-ea"/>
              </a:rPr>
              <a:t>=</a:t>
            </a:r>
            <a:r>
              <a:rPr lang="zh-CN" altLang="zh-CN" sz="2400" b="1" u="sng" dirty="0" smtClean="0">
                <a:latin typeface="+mn-ea"/>
                <a:ea typeface="+mn-ea"/>
              </a:rPr>
              <a:t>　</a:t>
            </a:r>
            <a:r>
              <a:rPr lang="en-US" altLang="zh-CN" sz="2400" b="1" u="sng" dirty="0" smtClean="0">
                <a:latin typeface="+mn-ea"/>
                <a:ea typeface="+mn-ea"/>
              </a:rPr>
              <a:t> </a:t>
            </a:r>
            <a:r>
              <a:rPr lang="zh-CN" altLang="zh-CN" sz="2400" b="1" u="sng" dirty="0" smtClean="0">
                <a:latin typeface="+mn-ea"/>
                <a:ea typeface="+mn-ea"/>
              </a:rPr>
              <a:t>　</a:t>
            </a:r>
            <a:r>
              <a:rPr lang="zh-CN" altLang="zh-CN" sz="2400" b="1" dirty="0" smtClean="0">
                <a:latin typeface="+mn-ea"/>
                <a:ea typeface="+mn-ea"/>
              </a:rPr>
              <a:t>，用电器正常工作。如图乙是某风光互补发电系统一段时间内功率变化的图线，在</a:t>
            </a:r>
            <a:r>
              <a:rPr lang="zh-CN" altLang="zh-CN" sz="2400" b="1" u="sng" dirty="0" smtClean="0">
                <a:latin typeface="+mn-ea"/>
                <a:ea typeface="+mn-ea"/>
              </a:rPr>
              <a:t>　</a:t>
            </a:r>
            <a:r>
              <a:rPr lang="en-US" altLang="zh-CN" sz="2400" b="1" u="sng" dirty="0" smtClean="0">
                <a:latin typeface="+mn-ea"/>
                <a:ea typeface="+mn-ea"/>
              </a:rPr>
              <a:t> </a:t>
            </a:r>
            <a:r>
              <a:rPr lang="zh-CN" altLang="zh-CN" sz="2400" b="1" u="sng" dirty="0" smtClean="0">
                <a:latin typeface="+mn-ea"/>
                <a:ea typeface="+mn-ea"/>
              </a:rPr>
              <a:t>　</a:t>
            </a:r>
            <a:r>
              <a:rPr lang="zh-CN" altLang="zh-CN" sz="2400" b="1" dirty="0" smtClean="0">
                <a:latin typeface="+mn-ea"/>
                <a:ea typeface="+mn-ea"/>
              </a:rPr>
              <a:t>（选填</a:t>
            </a:r>
            <a:r>
              <a:rPr lang="en-US" altLang="zh-CN" sz="2400" b="1" dirty="0" smtClean="0">
                <a:latin typeface="+mn-ea"/>
                <a:ea typeface="+mn-ea"/>
              </a:rPr>
              <a:t>“9”</a:t>
            </a:r>
            <a:r>
              <a:rPr lang="zh-CN" altLang="zh-CN" sz="2400" b="1" dirty="0" smtClean="0">
                <a:latin typeface="+mn-ea"/>
                <a:ea typeface="+mn-ea"/>
              </a:rPr>
              <a:t>或</a:t>
            </a:r>
            <a:r>
              <a:rPr lang="en-US" altLang="zh-CN" sz="2400" b="1" dirty="0" smtClean="0">
                <a:latin typeface="+mn-ea"/>
                <a:ea typeface="+mn-ea"/>
              </a:rPr>
              <a:t>““11”</a:t>
            </a:r>
            <a:r>
              <a:rPr lang="zh-CN" altLang="zh-CN" sz="2400" b="1" dirty="0" smtClean="0">
                <a:latin typeface="+mn-ea"/>
                <a:ea typeface="+mn-ea"/>
              </a:rPr>
              <a:t>）点钟左右，光伏功率最大。对于额定功率为</a:t>
            </a:r>
            <a:r>
              <a:rPr lang="en-US" altLang="zh-CN" sz="2400" b="1" dirty="0" smtClean="0">
                <a:latin typeface="+mn-ea"/>
                <a:ea typeface="+mn-ea"/>
              </a:rPr>
              <a:t>1kW</a:t>
            </a:r>
            <a:r>
              <a:rPr lang="zh-CN" altLang="zh-CN" sz="2400" b="1" dirty="0" smtClean="0">
                <a:latin typeface="+mn-ea"/>
                <a:ea typeface="+mn-ea"/>
              </a:rPr>
              <a:t>的用电器，在</a:t>
            </a:r>
            <a:r>
              <a:rPr lang="en-US" altLang="zh-CN" sz="2400" b="1" dirty="0" smtClean="0">
                <a:latin typeface="+mn-ea"/>
                <a:ea typeface="+mn-ea"/>
              </a:rPr>
              <a:t>13</a:t>
            </a:r>
            <a:r>
              <a:rPr lang="zh-CN" altLang="zh-CN" sz="2400" b="1" dirty="0" smtClean="0">
                <a:latin typeface="+mn-ea"/>
                <a:ea typeface="+mn-ea"/>
              </a:rPr>
              <a:t>点～</a:t>
            </a:r>
            <a:r>
              <a:rPr lang="en-US" altLang="zh-CN" sz="2400" b="1" dirty="0" smtClean="0">
                <a:latin typeface="+mn-ea"/>
                <a:ea typeface="+mn-ea"/>
              </a:rPr>
              <a:t>16</a:t>
            </a:r>
            <a:r>
              <a:rPr lang="zh-CN" altLang="zh-CN" sz="2400" b="1" dirty="0" smtClean="0">
                <a:latin typeface="+mn-ea"/>
                <a:ea typeface="+mn-ea"/>
              </a:rPr>
              <a:t>点这段时间里，风光互补发的电</a:t>
            </a:r>
            <a:r>
              <a:rPr lang="zh-CN" altLang="zh-CN" sz="2400" b="1" u="sng" dirty="0" smtClean="0">
                <a:latin typeface="+mn-ea"/>
                <a:ea typeface="+mn-ea"/>
              </a:rPr>
              <a:t>　</a:t>
            </a:r>
            <a:r>
              <a:rPr lang="en-US" altLang="zh-CN" sz="2400" b="1" u="sng" dirty="0" smtClean="0">
                <a:latin typeface="+mn-ea"/>
                <a:ea typeface="+mn-ea"/>
              </a:rPr>
              <a:t> </a:t>
            </a:r>
            <a:r>
              <a:rPr lang="zh-CN" altLang="zh-CN" sz="2400" b="1" u="sng" dirty="0" smtClean="0">
                <a:latin typeface="+mn-ea"/>
                <a:ea typeface="+mn-ea"/>
              </a:rPr>
              <a:t>　</a:t>
            </a:r>
            <a:r>
              <a:rPr lang="zh-CN" altLang="zh-CN" sz="2400" b="1" dirty="0" smtClean="0">
                <a:latin typeface="+mn-ea"/>
                <a:ea typeface="+mn-ea"/>
              </a:rPr>
              <a:t>（选填</a:t>
            </a:r>
            <a:r>
              <a:rPr lang="en-US" altLang="zh-CN" sz="2400" b="1" dirty="0" smtClean="0">
                <a:latin typeface="+mn-ea"/>
                <a:ea typeface="+mn-ea"/>
              </a:rPr>
              <a:t>“</a:t>
            </a:r>
            <a:r>
              <a:rPr lang="zh-CN" altLang="zh-CN" sz="2400" b="1" dirty="0" smtClean="0">
                <a:latin typeface="+mn-ea"/>
                <a:ea typeface="+mn-ea"/>
              </a:rPr>
              <a:t>能</a:t>
            </a:r>
            <a:r>
              <a:rPr lang="en-US" altLang="zh-CN" sz="2400" b="1" dirty="0" smtClean="0">
                <a:latin typeface="+mn-ea"/>
                <a:ea typeface="+mn-ea"/>
              </a:rPr>
              <a:t>”</a:t>
            </a:r>
            <a:r>
              <a:rPr lang="zh-CN" altLang="zh-CN" sz="2400" b="1" dirty="0" smtClean="0">
                <a:latin typeface="+mn-ea"/>
                <a:ea typeface="+mn-ea"/>
              </a:rPr>
              <a:t>或</a:t>
            </a:r>
            <a:r>
              <a:rPr lang="en-US" altLang="zh-CN" sz="2400" b="1" dirty="0" smtClean="0">
                <a:latin typeface="+mn-ea"/>
                <a:ea typeface="+mn-ea"/>
              </a:rPr>
              <a:t>“</a:t>
            </a:r>
            <a:r>
              <a:rPr lang="zh-CN" altLang="zh-CN" sz="2400" b="1" dirty="0" smtClean="0">
                <a:latin typeface="+mn-ea"/>
                <a:ea typeface="+mn-ea"/>
              </a:rPr>
              <a:t>不能</a:t>
            </a:r>
            <a:r>
              <a:rPr lang="en-US" altLang="zh-CN" sz="2400" b="1" dirty="0" smtClean="0">
                <a:latin typeface="+mn-ea"/>
                <a:ea typeface="+mn-ea"/>
              </a:rPr>
              <a:t>”</a:t>
            </a:r>
            <a:r>
              <a:rPr lang="zh-CN" altLang="zh-CN" sz="2400" b="1" dirty="0" smtClean="0">
                <a:latin typeface="+mn-ea"/>
                <a:ea typeface="+mn-ea"/>
              </a:rPr>
              <a:t>）满足其工作。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86752" y="1132124"/>
            <a:ext cx="10363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宋体" pitchFamily="2" charset="-122"/>
                <a:cs typeface="Times New Roman" pitchFamily="18" charset="0"/>
              </a:rPr>
              <a:t>8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25153" y="1670008"/>
            <a:ext cx="10363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W/m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ea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40307" y="2788027"/>
            <a:ext cx="10363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宋体" pitchFamily="2" charset="-122"/>
                <a:cs typeface="Times New Roman" pitchFamily="18" charset="0"/>
              </a:rPr>
              <a:t>P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901435" y="3337440"/>
            <a:ext cx="10363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宋体" pitchFamily="2" charset="-122"/>
                <a:cs typeface="Times New Roman" pitchFamily="18" charset="0"/>
              </a:rPr>
              <a:t>11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32494" y="4404242"/>
            <a:ext cx="10363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cs typeface="Times New Roman" pitchFamily="18" charset="0"/>
              </a:rPr>
              <a:t>能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itchFamily="2" charset="-122"/>
                <a:cs typeface="Times New Roman" pitchFamily="18" charset="0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AEA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1485</TotalTime>
  <Pages>0</Pages>
  <Words>911</Words>
  <Characters>0</Characters>
  <Application>Microsoft Office PowerPoint</Application>
  <DocSecurity>0</DocSecurity>
  <PresentationFormat>自定义</PresentationFormat>
  <Lines>0</Lines>
  <Paragraphs>110</Paragraphs>
  <Slides>13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主题1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Manager/>
  <Company/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/>
  <cp:keywords/>
  <dc:description/>
  <dcterms:created xsi:type="dcterms:W3CDTF">2015-07-09T00:50:00Z</dcterms:created>
  <dcterms:modified xsi:type="dcterms:W3CDTF">2019-02-14T07:16:52Z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