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502" r:id="rId2"/>
    <p:sldId id="504" r:id="rId3"/>
    <p:sldId id="467" r:id="rId4"/>
    <p:sldId id="468" r:id="rId5"/>
    <p:sldId id="493" r:id="rId6"/>
    <p:sldId id="472" r:id="rId7"/>
    <p:sldId id="507" r:id="rId8"/>
    <p:sldId id="474" r:id="rId9"/>
    <p:sldId id="421" r:id="rId10"/>
    <p:sldId id="487" r:id="rId11"/>
    <p:sldId id="509" r:id="rId12"/>
    <p:sldId id="508" r:id="rId13"/>
    <p:sldId id="511" r:id="rId14"/>
    <p:sldId id="495" r:id="rId15"/>
    <p:sldId id="496" r:id="rId16"/>
    <p:sldId id="501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31" autoAdjust="0"/>
    <p:restoredTop sz="84054" autoAdjust="0"/>
  </p:normalViewPr>
  <p:slideViewPr>
    <p:cSldViewPr snapToGrid="0" showGuides="1">
      <p:cViewPr>
        <p:scale>
          <a:sx n="66" d="100"/>
          <a:sy n="66" d="100"/>
        </p:scale>
        <p:origin x="-1650" y="-276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生活用电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344705" y="1015627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13" name="矩形 531458"/>
          <p:cNvSpPr>
            <a:spLocks noChangeArrowheads="1"/>
          </p:cNvSpPr>
          <p:nvPr/>
        </p:nvSpPr>
        <p:spPr bwMode="auto">
          <a:xfrm>
            <a:off x="1524093" y="1304552"/>
            <a:ext cx="8785225" cy="491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双线触电：如</a:t>
            </a:r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1</a:t>
            </a:r>
            <a:r>
              <a:rPr lang="zh-CN" altLang="en-US" sz="2800" b="1" dirty="0"/>
              <a:t>甲所示，人体同时接触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和</a:t>
            </a:r>
            <a:r>
              <a:rPr lang="zh-CN" altLang="zh-CN" sz="2800" b="1" dirty="0"/>
              <a:t>_________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单线触电：如</a:t>
            </a:r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乙</a:t>
            </a:r>
            <a:r>
              <a:rPr lang="zh-CN" altLang="en-US" sz="2800" b="1" dirty="0"/>
              <a:t>所示，人体同时接触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和</a:t>
            </a:r>
            <a:r>
              <a:rPr lang="zh-CN" altLang="zh-CN" sz="2800" b="1" dirty="0"/>
              <a:t>_________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(3)</a:t>
            </a:r>
            <a:r>
              <a:rPr lang="zh-CN" altLang="en-US" sz="2800" b="1" dirty="0"/>
              <a:t>高压电弧触电：如</a:t>
            </a:r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1</a:t>
            </a:r>
            <a:r>
              <a:rPr lang="zh-CN" altLang="en-US" sz="2800" b="1" dirty="0"/>
              <a:t>丙所示，高压带电体会在周围形成强大的电场，当人靠近时，容易产生电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电</a:t>
            </a:r>
            <a:r>
              <a:rPr lang="en-US" altLang="zh-CN" sz="2800" b="1" dirty="0"/>
              <a:t>.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35906" y="1460221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火线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78355" y="2114644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零线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635626" y="2801752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火线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403941" y="3483070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地线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644590" y="4889594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弧触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34353" y="630145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6" name="矩形 532482"/>
          <p:cNvSpPr>
            <a:spLocks noChangeArrowheads="1"/>
          </p:cNvSpPr>
          <p:nvPr/>
        </p:nvSpPr>
        <p:spPr bwMode="auto">
          <a:xfrm>
            <a:off x="1613741" y="919070"/>
            <a:ext cx="8785225" cy="560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(4)</a:t>
            </a:r>
            <a:r>
              <a:rPr lang="zh-CN" altLang="en-US" sz="2800" b="1" dirty="0"/>
              <a:t>跨步电压触电：如</a:t>
            </a:r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1</a:t>
            </a:r>
            <a:r>
              <a:rPr lang="zh-CN" altLang="en-US" sz="2800" b="1" dirty="0"/>
              <a:t>丁所示，高压输电线的电线落地后，当人经过这个区域时，两脚之间存在相当高的电压，称作“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电压”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这时电流从一条腿流入，从另一条腿流出，造成人触电事故的发生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如果发生触电事故，千万不要用手去拉触电者，要立即</a:t>
            </a:r>
            <a:r>
              <a:rPr lang="zh-CN" altLang="zh-CN" sz="2800" b="1" dirty="0"/>
              <a:t>____________</a:t>
            </a:r>
            <a:r>
              <a:rPr lang="zh-CN" altLang="en-US" sz="2800" b="1" dirty="0"/>
              <a:t>或用干燥的木棒、竹棒挑开电源线，迅速使触电人脱离电源；必要时应对触电者进行</a:t>
            </a:r>
            <a:r>
              <a:rPr lang="zh-CN" altLang="zh-CN" sz="2800" b="1" dirty="0"/>
              <a:t>____________</a:t>
            </a:r>
            <a:r>
              <a:rPr lang="zh-CN" altLang="en-US" sz="2800" b="1" dirty="0"/>
              <a:t>，同时尽快通知医务人员抢救</a:t>
            </a:r>
            <a:r>
              <a:rPr lang="en-US" altLang="zh-CN" sz="2800" b="1" dirty="0"/>
              <a:t>.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92750" y="243933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跨步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77341" y="4446495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切断电源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45541" y="581492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人工呼吸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52282" y="827741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6" name="矩形 543746"/>
          <p:cNvSpPr>
            <a:spLocks noChangeArrowheads="1"/>
          </p:cNvSpPr>
          <p:nvPr/>
        </p:nvSpPr>
        <p:spPr bwMode="auto">
          <a:xfrm>
            <a:off x="1631670" y="1116666"/>
            <a:ext cx="87852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安全用电原则：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不接触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压带电体，不靠近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压带电体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更换灯泡、搬动电器前应断开</a:t>
            </a:r>
            <a:r>
              <a:rPr lang="zh-CN" altLang="zh-CN" sz="2800" b="1" dirty="0"/>
              <a:t>____________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(3)</a:t>
            </a:r>
            <a:r>
              <a:rPr lang="zh-CN" altLang="en-US" sz="2800" b="1" dirty="0"/>
              <a:t>不弄湿用电器，不损坏</a:t>
            </a:r>
            <a:r>
              <a:rPr lang="zh-CN" altLang="zh-CN" sz="2800" b="1" dirty="0"/>
              <a:t>_________</a:t>
            </a:r>
            <a:r>
              <a:rPr lang="en-US" altLang="zh-CN" sz="2800" b="1" dirty="0"/>
              <a:t>. 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(4)</a:t>
            </a:r>
            <a:r>
              <a:rPr lang="zh-CN" altLang="en-US" sz="2800" b="1" dirty="0"/>
              <a:t>保险装置、插座、导线、家用电器等达到使用寿命应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更换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(5)</a:t>
            </a:r>
            <a:r>
              <a:rPr lang="zh-CN" altLang="en-US" sz="2800" b="1" dirty="0"/>
              <a:t>用电器外壳一定要接地线，最方便的方法是用三线、三孔插座</a:t>
            </a:r>
            <a:r>
              <a:rPr lang="en-US" altLang="zh-CN" sz="2800" b="1" dirty="0"/>
              <a:t>.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76357" y="1908829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低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37170" y="1908829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高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176807" y="2627966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电源开关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24282" y="3277254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绝缘层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39732" y="4644091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及时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308847" y="666002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6" name="矩形 544770"/>
          <p:cNvSpPr>
            <a:spLocks noChangeArrowheads="1"/>
          </p:cNvSpPr>
          <p:nvPr/>
        </p:nvSpPr>
        <p:spPr bwMode="auto">
          <a:xfrm>
            <a:off x="1488235" y="954927"/>
            <a:ext cx="8785225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(6)</a:t>
            </a:r>
            <a:r>
              <a:rPr lang="zh-CN" altLang="en-US" sz="2800" b="1" dirty="0" smtClean="0"/>
              <a:t>不能随便更换较粗保险丝，更不能用铁丝、铜丝等代替保险丝</a:t>
            </a:r>
            <a:r>
              <a:rPr lang="en-US" altLang="zh-CN" sz="2800" b="1" dirty="0" smtClean="0"/>
              <a:t>. 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(7)</a:t>
            </a:r>
            <a:r>
              <a:rPr lang="zh-CN" altLang="en-US" sz="2800" b="1" dirty="0" smtClean="0"/>
              <a:t>不能随便更换额定电流更大的保险丝</a:t>
            </a:r>
            <a:r>
              <a:rPr lang="en-US" altLang="zh-CN" sz="2800" b="1" dirty="0" smtClean="0"/>
              <a:t>.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(8)</a:t>
            </a:r>
            <a:r>
              <a:rPr lang="zh-CN" altLang="en-US" sz="2800" b="1" dirty="0" smtClean="0"/>
              <a:t>室内电线不要与金属物搭在一起，防止漏电</a:t>
            </a:r>
            <a:r>
              <a:rPr lang="en-US" altLang="zh-CN" sz="2800" b="1" dirty="0" smtClean="0"/>
              <a:t>.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(9)</a:t>
            </a:r>
            <a:r>
              <a:rPr lang="zh-CN" altLang="en-US" sz="2800" b="1" dirty="0" smtClean="0"/>
              <a:t>使用室外电视天线要安装</a:t>
            </a:r>
            <a:r>
              <a:rPr lang="zh-CN" altLang="zh-CN" sz="2800" b="1" dirty="0" smtClean="0"/>
              <a:t>__________</a:t>
            </a:r>
            <a:r>
              <a:rPr lang="zh-CN" altLang="en-US" sz="2800" b="1" dirty="0" smtClean="0"/>
              <a:t>装置</a:t>
            </a:r>
            <a:r>
              <a:rPr lang="en-US" altLang="zh-CN" sz="2800" b="1" dirty="0" smtClean="0"/>
              <a:t>.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800" b="1" dirty="0" smtClean="0"/>
              <a:t>五、注意防雷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雷电是大气中一种</a:t>
            </a:r>
            <a:r>
              <a:rPr lang="zh-CN" altLang="zh-CN" sz="2800" b="1" dirty="0" smtClean="0"/>
              <a:t>__________</a:t>
            </a:r>
            <a:r>
              <a:rPr lang="zh-CN" altLang="en-US" sz="2800" b="1" dirty="0" smtClean="0"/>
              <a:t>的放电现象</a:t>
            </a:r>
            <a:r>
              <a:rPr lang="en-US" altLang="zh-CN" sz="2800" b="1" dirty="0" smtClean="0"/>
              <a:t>.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高大建筑物顶端装的避雷针，通过很粗的金属线与</a:t>
            </a:r>
            <a:r>
              <a:rPr lang="zh-CN" altLang="zh-CN" sz="2800" b="1" dirty="0" smtClean="0"/>
              <a:t>__________</a:t>
            </a:r>
            <a:r>
              <a:rPr lang="zh-CN" altLang="en-US" sz="2800" b="1" dirty="0" smtClean="0"/>
              <a:t>相连，可以防雷</a:t>
            </a:r>
            <a:r>
              <a:rPr lang="en-US" altLang="zh-CN" sz="2800" b="1" dirty="0" smtClean="0"/>
              <a:t>. </a:t>
            </a:r>
            <a:endParaRPr lang="en-US" altLang="zh-CN" sz="2800" b="1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28547" y="3402852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</a:rPr>
              <a:t>避雷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04585" y="4555377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剧烈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280397" y="5779340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大地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70848" y="1524748"/>
            <a:ext cx="8285163" cy="279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4】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绵阳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）如图所示，甲站在干燥的木桌上一只手接触到火线；乙站在地上一只手接触到零线；丙站在干燥的木桌上一只手接触到火线。此时，丁站在地面上用手去拉丙。则（　　）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．甲、乙都会触电</a:t>
            </a:r>
            <a:r>
              <a:rPr lang="en-US" altLang="zh-CN" sz="2400" b="1" dirty="0" smtClean="0">
                <a:latin typeface="+mn-ea"/>
                <a:ea typeface="+mn-ea"/>
              </a:rPr>
              <a:t>			B</a:t>
            </a:r>
            <a:r>
              <a:rPr lang="zh-CN" altLang="zh-CN" sz="2400" b="1" dirty="0" smtClean="0">
                <a:latin typeface="+mn-ea"/>
                <a:ea typeface="+mn-ea"/>
              </a:rPr>
              <a:t>．甲、丙都会触电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．乙、丁都会触电</a:t>
            </a:r>
            <a:r>
              <a:rPr lang="en-US" altLang="zh-CN" sz="2400" b="1" dirty="0" smtClean="0">
                <a:latin typeface="+mn-ea"/>
                <a:ea typeface="+mn-ea"/>
              </a:rPr>
              <a:t>			D</a:t>
            </a:r>
            <a:r>
              <a:rPr lang="zh-CN" altLang="zh-CN" sz="2400" b="1" dirty="0" smtClean="0">
                <a:latin typeface="+mn-ea"/>
                <a:ea typeface="+mn-ea"/>
              </a:rPr>
              <a:t>．丙、丁都会触电</a:t>
            </a: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028" y="2608375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触电事故分析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867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0157" y="3916018"/>
            <a:ext cx="5715000" cy="21367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0542" y="1940918"/>
            <a:ext cx="87339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5】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苏州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）生活中经常会出现由于用电不规范造成的安全事故，以下符合安全用电原则的是（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A</a:t>
            </a:r>
            <a:r>
              <a:rPr lang="zh-CN" altLang="zh-CN" sz="2400" b="1" dirty="0" smtClean="0">
                <a:latin typeface="+mn-ea"/>
                <a:ea typeface="+mn-ea"/>
              </a:rPr>
              <a:t>．用电器的金属外壳应接地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B</a:t>
            </a:r>
            <a:r>
              <a:rPr lang="zh-CN" altLang="zh-CN" sz="2400" b="1" dirty="0" smtClean="0">
                <a:latin typeface="+mn-ea"/>
                <a:ea typeface="+mn-ea"/>
              </a:rPr>
              <a:t>．用电器失火时，应先灭火，再切断电源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C</a:t>
            </a:r>
            <a:r>
              <a:rPr lang="zh-CN" altLang="zh-CN" sz="2400" b="1" dirty="0" smtClean="0">
                <a:latin typeface="+mn-ea"/>
                <a:ea typeface="+mn-ea"/>
              </a:rPr>
              <a:t>．使用測电笔辨别火线和零线时，手应与笔尖接触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  <a:ea typeface="+mn-ea"/>
              </a:rPr>
              <a:t>D</a:t>
            </a:r>
            <a:r>
              <a:rPr lang="zh-CN" altLang="zh-CN" sz="2400" b="1" dirty="0" smtClean="0">
                <a:latin typeface="+mn-ea"/>
                <a:ea typeface="+mn-ea"/>
              </a:rPr>
              <a:t>．家庭电路中，控制用电器的开关应接在零线和用电器之间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1159" y="2551859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安全用电原则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26776" y="244662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1129553" y="908050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26" name="矩形 258051"/>
          <p:cNvSpPr>
            <a:spLocks noChangeArrowheads="1"/>
          </p:cNvSpPr>
          <p:nvPr/>
        </p:nvSpPr>
        <p:spPr bwMode="auto">
          <a:xfrm>
            <a:off x="1810964" y="883210"/>
            <a:ext cx="87852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zh-CN" altLang="en-US" sz="2800" b="1" dirty="0"/>
              <a:t>一、家庭电路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家庭电路由两根进户线、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、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、保险装置、用电器、导线等组成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进户的两条输电线中，一条叫做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线，俗称端线；另一条在入户之前已经和大地相连，叫做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线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判断火线可用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；当用试电笔接触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线时，笔中的</a:t>
            </a:r>
            <a:r>
              <a:rPr lang="zh-CN" altLang="zh-CN" sz="2800" b="1" dirty="0"/>
              <a:t>_________</a:t>
            </a:r>
            <a:r>
              <a:rPr lang="zh-CN" altLang="en-US" sz="2800" b="1" dirty="0"/>
              <a:t>会发光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使用试电笔时，手指按住笔卡，用笔尖接触</a:t>
            </a:r>
            <a:r>
              <a:rPr lang="zh-CN" altLang="zh-CN" sz="2800" b="1" dirty="0"/>
              <a:t>____________</a:t>
            </a:r>
            <a:r>
              <a:rPr lang="en-US" altLang="zh-CN" sz="2800" b="1" dirty="0"/>
              <a:t>.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348039" y="167537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电能表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580064" y="167537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总开关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7572001" y="304379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火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9372226" y="3762935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零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763714" y="4410635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试电笔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9516689" y="4410635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火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520920" y="505992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氖管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671857" y="5779060"/>
            <a:ext cx="196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被测的导线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32964" y="961838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12" name="矩形 267267"/>
          <p:cNvSpPr>
            <a:spLocks noChangeArrowheads="1"/>
          </p:cNvSpPr>
          <p:nvPr/>
        </p:nvSpPr>
        <p:spPr bwMode="auto">
          <a:xfrm>
            <a:off x="1625039" y="1106301"/>
            <a:ext cx="887095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800" b="1" dirty="0"/>
              <a:t>二、三线插头和漏电保护器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zh-CN" altLang="zh-CN" sz="2800" b="1" dirty="0"/>
              <a:t>1.三线插头上的三条线：一条接火线(标着“______”字样)；第二条接零线(标着“N”字样)；第三条是接地线(标着“E”字样)，接地线先和用电器的_________</a:t>
            </a:r>
            <a:r>
              <a:rPr lang="en-US" altLang="zh-CN" sz="2800" b="1" dirty="0"/>
              <a:t>_</a:t>
            </a:r>
            <a:r>
              <a:rPr lang="zh-CN" altLang="en-US" sz="2800" b="1" dirty="0"/>
              <a:t>相连，再和室外的大地相连，万一用电器的金属外壳带电，电流就会流入</a:t>
            </a:r>
            <a:r>
              <a:rPr lang="en-US" altLang="zh-CN" sz="2800" b="1" dirty="0"/>
              <a:t>_____</a:t>
            </a:r>
            <a:r>
              <a:rPr lang="zh-CN" altLang="en-US" sz="2800" b="1" dirty="0"/>
              <a:t>，不致对人造成伤害</a:t>
            </a:r>
            <a:r>
              <a:rPr lang="en-US" altLang="zh-CN" sz="2800" b="1" dirty="0"/>
              <a:t>.</a:t>
            </a:r>
          </a:p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zh-CN" altLang="zh-CN" sz="2800" b="1" dirty="0"/>
              <a:t>2.漏电保护器的作用：如果站在地上的人不小心接触了___</a:t>
            </a:r>
            <a:r>
              <a:rPr lang="zh-CN" altLang="en-US" sz="2800" b="1" dirty="0"/>
              <a:t>线，电流经过人体流入大地，这时，总开关上的“漏电保护器”会迅速</a:t>
            </a:r>
            <a:r>
              <a:rPr lang="zh-CN" altLang="zh-CN" sz="2800" b="1" dirty="0"/>
              <a:t>____</a:t>
            </a:r>
            <a:r>
              <a:rPr lang="zh-CN" altLang="en-US" sz="2800" b="1" dirty="0"/>
              <a:t>电流，对人体起到保护作用</a:t>
            </a:r>
            <a:r>
              <a:rPr lang="en-US" altLang="zh-CN" sz="2800" b="1" dirty="0"/>
              <a:t>.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841814" y="1898463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238564" y="3025588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金属外壳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67927" y="5395726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火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346139" y="5914838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切断</a:t>
            </a: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4779402" y="4260663"/>
            <a:ext cx="8985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大地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03272" y="1670504"/>
            <a:ext cx="8285163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2018•</a:t>
            </a:r>
            <a:r>
              <a:rPr lang="zh-CN" altLang="zh-CN" sz="2000" dirty="0" smtClean="0"/>
              <a:t>福建</a:t>
            </a:r>
            <a:r>
              <a:rPr lang="zh-CN" altLang="en-US" sz="2000" dirty="0" smtClean="0"/>
              <a:t>中考</a:t>
            </a:r>
            <a:r>
              <a:rPr lang="zh-CN" altLang="zh-CN" sz="2000" dirty="0" smtClean="0"/>
              <a:t>）家里一盏电灯突然熄灭，用试电笔（又名</a:t>
            </a:r>
            <a:r>
              <a:rPr lang="en-US" altLang="zh-CN" sz="2000" dirty="0" smtClean="0"/>
              <a:t>“</a:t>
            </a:r>
            <a:r>
              <a:rPr lang="zh-CN" altLang="zh-CN" sz="2000" dirty="0" smtClean="0"/>
              <a:t>测电笔</a:t>
            </a:r>
            <a:r>
              <a:rPr lang="en-US" altLang="zh-CN" sz="2000" dirty="0" smtClean="0"/>
              <a:t>”</a:t>
            </a:r>
            <a:r>
              <a:rPr lang="zh-CN" altLang="zh-CN" sz="2000" dirty="0" smtClean="0"/>
              <a:t>）分別测试电路中的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b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c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d</a:t>
            </a:r>
            <a:r>
              <a:rPr lang="zh-CN" altLang="zh-CN" sz="2000" dirty="0" smtClean="0"/>
              <a:t>四点（如图），只有测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点时氖管发光。若电路中只有一处故障，则故障可能是（　　）</a:t>
            </a:r>
          </a:p>
          <a:p>
            <a:r>
              <a:rPr lang="en-US" altLang="zh-CN" sz="2000" dirty="0" smtClean="0"/>
              <a:t>A</a:t>
            </a:r>
            <a:r>
              <a:rPr lang="zh-CN" altLang="zh-CN" sz="2000" dirty="0" smtClean="0"/>
              <a:t>．进户零线断路</a:t>
            </a:r>
            <a:r>
              <a:rPr lang="en-US" altLang="zh-CN" sz="2000" dirty="0" smtClean="0"/>
              <a:t>	B</a:t>
            </a:r>
            <a:r>
              <a:rPr lang="zh-CN" altLang="zh-CN" sz="2000" dirty="0" smtClean="0"/>
              <a:t>．灯泡</a:t>
            </a:r>
            <a:r>
              <a:rPr lang="en-US" altLang="zh-CN" sz="2000" dirty="0" smtClean="0"/>
              <a:t>L</a:t>
            </a:r>
            <a:r>
              <a:rPr lang="zh-CN" altLang="zh-CN" sz="2000" dirty="0" smtClean="0"/>
              <a:t>断路</a:t>
            </a:r>
          </a:p>
          <a:p>
            <a:r>
              <a:rPr lang="en-US" altLang="zh-CN" sz="2000" dirty="0" smtClean="0"/>
              <a:t>C</a:t>
            </a:r>
            <a:r>
              <a:rPr lang="zh-CN" altLang="zh-CN" sz="2000" dirty="0" smtClean="0"/>
              <a:t>．开关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接触不良</a:t>
            </a:r>
            <a:r>
              <a:rPr lang="en-US" altLang="zh-CN" sz="2000" dirty="0" smtClean="0"/>
              <a:t>	D</a:t>
            </a:r>
            <a:r>
              <a:rPr lang="zh-CN" altLang="zh-CN" sz="2000" dirty="0" smtClean="0"/>
              <a:t>．导线</a:t>
            </a:r>
            <a:r>
              <a:rPr lang="en-US" altLang="zh-CN" sz="2000" dirty="0" smtClean="0"/>
              <a:t>ad</a:t>
            </a:r>
            <a:r>
              <a:rPr lang="zh-CN" altLang="zh-CN" sz="2000" dirty="0" smtClean="0"/>
              <a:t>断路</a:t>
            </a:r>
          </a:p>
          <a:p>
            <a:pPr>
              <a:lnSpc>
                <a:spcPct val="150000"/>
              </a:lnSpc>
            </a:pPr>
            <a:endParaRPr lang="zh-CN" altLang="zh-CN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7076099" y="2244529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3327" y="3823877"/>
            <a:ext cx="7392664" cy="2844525"/>
            <a:chOff x="2280724" y="4567475"/>
            <a:chExt cx="7392664" cy="2844525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2346091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在进行家庭电路故障分析时，可有两种方法：</a:t>
              </a:r>
              <a:b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）用测电笔：如果氖管发光，则被测点与火线之间连通，如果氖管不发光，则被测点与火线之间是断的．</a:t>
              </a:r>
              <a:b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）用检验灯泡：根据断路、短路、正常电路表现出的现象判断．</a:t>
              </a:r>
              <a:endParaRPr lang="zh-CN" altLang="en-US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499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家庭电路故障分析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0987" y="2375647"/>
            <a:ext cx="2088777" cy="18853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92114" y="1662126"/>
            <a:ext cx="82851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扬州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）按题目要求完成如图：如图，用笔画线代替导线，正确连接家庭电路。</a:t>
            </a:r>
            <a:endParaRPr lang="zh-CN" altLang="zh-CN" sz="20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17747" y="4023998"/>
            <a:ext cx="14960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如图所示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4336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家庭电路的连接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355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6705" y="3370729"/>
            <a:ext cx="3029173" cy="1954305"/>
          </a:xfrm>
          <a:prstGeom prst="rect">
            <a:avLst/>
          </a:prstGeom>
          <a:noFill/>
        </p:spPr>
      </p:pic>
      <p:pic>
        <p:nvPicPr>
          <p:cNvPr id="23554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1411" y="3245223"/>
            <a:ext cx="3291283" cy="209774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家庭电路中电流过大的原因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398494" y="1168026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15" name="矩形 310275"/>
          <p:cNvSpPr>
            <a:spLocks noChangeArrowheads="1"/>
          </p:cNvSpPr>
          <p:nvPr/>
        </p:nvSpPr>
        <p:spPr bwMode="auto">
          <a:xfrm>
            <a:off x="1577882" y="1456951"/>
            <a:ext cx="8785225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1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造成家庭电路中电流过大的原因：</a:t>
            </a:r>
            <a:r>
              <a:rPr lang="zh-CN" altLang="zh-CN" sz="2800" b="1" dirty="0"/>
              <a:t>_____________________</a:t>
            </a:r>
            <a:r>
              <a:rPr lang="zh-CN" altLang="en-US" sz="2800" b="1" dirty="0"/>
              <a:t>；</a:t>
            </a:r>
            <a:r>
              <a:rPr lang="zh-CN" altLang="zh-CN" sz="2800" b="1" dirty="0"/>
              <a:t>______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用电器的总功率过大：家庭电路的电压是一定的，</a:t>
            </a:r>
            <a:r>
              <a:rPr lang="en-US" altLang="zh-CN" sz="2800" b="1" dirty="0"/>
              <a:t>U=220 V</a:t>
            </a:r>
            <a:r>
              <a:rPr lang="zh-CN" altLang="en-US" sz="2800" b="1" dirty="0"/>
              <a:t>，由</a:t>
            </a:r>
            <a:r>
              <a:rPr lang="en-US" altLang="zh-CN" sz="2800" b="1" dirty="0"/>
              <a:t>P</a:t>
            </a:r>
            <a:r>
              <a:rPr lang="zh-CN" altLang="en-US" sz="2800" b="1" dirty="0"/>
              <a:t>＝</a:t>
            </a:r>
            <a:r>
              <a:rPr lang="en-US" altLang="zh-CN" sz="2800" b="1" dirty="0"/>
              <a:t>UI</a:t>
            </a:r>
            <a:r>
              <a:rPr lang="zh-CN" altLang="en-US" sz="2800" b="1" dirty="0"/>
              <a:t>可知，电路中使用的用电器总功率越大，电路中的总电流就越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，容易引起电线燃烧，因此不要同时使用太多大功率的用电器</a:t>
            </a:r>
            <a:r>
              <a:rPr lang="en-US" altLang="zh-CN" sz="2800" b="1" dirty="0"/>
              <a:t>.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31894" y="2241176"/>
            <a:ext cx="338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用电器的总功率过大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75294" y="2241176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短路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75294" y="4298576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大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家庭电路中电流过大的原因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55059" y="756023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6" name="矩形 405506"/>
          <p:cNvSpPr>
            <a:spLocks noChangeArrowheads="1"/>
          </p:cNvSpPr>
          <p:nvPr/>
        </p:nvSpPr>
        <p:spPr bwMode="auto">
          <a:xfrm>
            <a:off x="1434447" y="1044948"/>
            <a:ext cx="87852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家庭电路中发生短路时，由于导线的电阻很</a:t>
            </a:r>
            <a:r>
              <a:rPr lang="zh-CN" altLang="zh-CN" sz="2800" b="1" dirty="0"/>
              <a:t>______</a:t>
            </a:r>
            <a:r>
              <a:rPr lang="zh-CN" altLang="en-US" sz="2800" b="1" dirty="0"/>
              <a:t>，电路上的电流会非常大，导线的</a:t>
            </a:r>
            <a:r>
              <a:rPr lang="zh-CN" altLang="zh-CN" sz="2800" b="1" dirty="0"/>
              <a:t>_______</a:t>
            </a:r>
            <a:r>
              <a:rPr lang="zh-CN" altLang="en-US" sz="2800" b="1" dirty="0"/>
              <a:t>急剧升高，很容易造成火灾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保险丝的作用：当通过保险丝的电流过大时，它由于温度过高而熔断， </a:t>
            </a:r>
            <a:r>
              <a:rPr lang="zh-CN" altLang="zh-CN" sz="2800" b="1" dirty="0"/>
              <a:t>________</a:t>
            </a:r>
            <a:r>
              <a:rPr lang="zh-CN" altLang="en-US" sz="2800" b="1" dirty="0"/>
              <a:t>电路，以保护用电器或人身安全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禁止用铜丝、铁丝等导线代替保险丝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新建楼房中供电线路已经不再使用保险丝，而用</a:t>
            </a:r>
            <a:r>
              <a:rPr lang="zh-CN" altLang="zh-CN" sz="2800" b="1" dirty="0"/>
              <a:t>____________</a:t>
            </a:r>
            <a:r>
              <a:rPr lang="zh-CN" altLang="en-US" sz="2800" b="1" dirty="0"/>
              <a:t>代替</a:t>
            </a:r>
            <a:r>
              <a:rPr lang="en-US" altLang="zh-CN" sz="2800" b="1" dirty="0"/>
              <a:t>.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62372" y="1110036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693834" y="1848223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温度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90434" y="3924673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保护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39272" y="5940798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空气开关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83843" y="1921096"/>
            <a:ext cx="9293087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zh-CN" sz="2400" b="1" dirty="0">
                <a:latin typeface="+mn-ea"/>
                <a:ea typeface="+mn-ea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+mn-ea"/>
                <a:ea typeface="+mn-ea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2018•</a:t>
            </a:r>
            <a:r>
              <a:rPr lang="zh-CN" altLang="zh-CN" sz="2400" b="1" dirty="0" smtClean="0">
                <a:latin typeface="+mn-ea"/>
                <a:ea typeface="+mn-ea"/>
              </a:rPr>
              <a:t>枣庄</a:t>
            </a:r>
            <a:r>
              <a:rPr lang="zh-CN" altLang="en-US" sz="2400" b="1" dirty="0" smtClean="0">
                <a:latin typeface="+mn-ea"/>
                <a:ea typeface="+mn-ea"/>
              </a:rPr>
              <a:t>中考</a:t>
            </a:r>
            <a:r>
              <a:rPr lang="zh-CN" altLang="zh-CN" sz="2400" b="1" dirty="0" smtClean="0">
                <a:latin typeface="+mn-ea"/>
                <a:ea typeface="+mn-ea"/>
              </a:rPr>
              <a:t>）在生活中，我们有时会遇到以下几种情况，在下述情况中可能引起家庭电路中空气开关跳闸的是（　　）</a:t>
            </a:r>
          </a:p>
          <a:p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）电路中增加大功率的用电器；</a:t>
            </a:r>
          </a:p>
          <a:p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）插座中的两个线头相碰；</a:t>
            </a:r>
          </a:p>
          <a:p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zh-CN" sz="2400" b="1" dirty="0" smtClean="0">
                <a:latin typeface="+mn-ea"/>
                <a:ea typeface="+mn-ea"/>
              </a:rPr>
              <a:t>）开关中的两个线头相碰；</a:t>
            </a:r>
          </a:p>
          <a:p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4</a:t>
            </a:r>
            <a:r>
              <a:rPr lang="zh-CN" altLang="zh-CN" sz="2400" b="1" dirty="0" smtClean="0">
                <a:latin typeface="+mn-ea"/>
                <a:ea typeface="+mn-ea"/>
              </a:rPr>
              <a:t>）户外输电线绝缘皮破损。</a:t>
            </a:r>
          </a:p>
          <a:p>
            <a:r>
              <a:rPr lang="en-US" altLang="zh-CN" sz="2400" b="1" dirty="0">
                <a:latin typeface="+mn-ea"/>
                <a:ea typeface="+mn-ea"/>
              </a:rPr>
              <a:t> </a:t>
            </a:r>
            <a:r>
              <a:rPr lang="en-US" altLang="zh-CN" sz="2400" b="1" dirty="0" smtClean="0">
                <a:latin typeface="+mn-ea"/>
                <a:ea typeface="+mn-ea"/>
              </a:rPr>
              <a:t> A</a:t>
            </a:r>
            <a:r>
              <a:rPr lang="en-US" altLang="zh-CN" sz="2400" b="1" dirty="0">
                <a:latin typeface="+mn-ea"/>
                <a:ea typeface="+mn-ea"/>
              </a:rPr>
              <a:t>.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）和（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  <a:r>
              <a:rPr lang="en-US" altLang="zh-CN" sz="2400" b="1" dirty="0" smtClean="0">
                <a:latin typeface="+mn-ea"/>
                <a:ea typeface="+mn-ea"/>
              </a:rPr>
              <a:t>	    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  B.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）和（</a:t>
            </a: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  <a:r>
              <a:rPr lang="en-US" altLang="zh-CN" sz="2400" b="1" dirty="0" smtClean="0">
                <a:latin typeface="+mn-ea"/>
                <a:ea typeface="+mn-ea"/>
              </a:rPr>
              <a:t>	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  C.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zh-CN" sz="2400" b="1" dirty="0" smtClean="0">
                <a:latin typeface="+mn-ea"/>
                <a:ea typeface="+mn-ea"/>
              </a:rPr>
              <a:t>）和（</a:t>
            </a: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  <a:r>
              <a:rPr lang="en-US" altLang="zh-CN" sz="2400" b="1" dirty="0" smtClean="0">
                <a:latin typeface="+mn-ea"/>
                <a:ea typeface="+mn-ea"/>
              </a:rPr>
              <a:t>	    </a:t>
            </a:r>
          </a:p>
          <a:p>
            <a:r>
              <a:rPr lang="en-US" altLang="zh-CN" sz="2400" b="1" dirty="0" smtClean="0">
                <a:latin typeface="+mn-ea"/>
                <a:ea typeface="+mn-ea"/>
              </a:rPr>
              <a:t>  D.</a:t>
            </a:r>
            <a:r>
              <a:rPr lang="zh-CN" altLang="zh-CN" sz="2400" b="1" dirty="0" smtClean="0"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zh-CN" sz="2400" b="1" dirty="0" smtClean="0">
                <a:latin typeface="+mn-ea"/>
                <a:ea typeface="+mn-ea"/>
              </a:rPr>
              <a:t>）和（</a:t>
            </a:r>
            <a:r>
              <a:rPr lang="en-US" altLang="zh-CN" sz="2400" b="1" dirty="0" smtClean="0">
                <a:latin typeface="+mn-ea"/>
                <a:ea typeface="+mn-ea"/>
              </a:rPr>
              <a:t>4</a:t>
            </a:r>
            <a:r>
              <a:rPr lang="zh-CN" altLang="zh-CN" sz="2400" b="1" dirty="0" smtClean="0">
                <a:latin typeface="+mn-ea"/>
                <a:ea typeface="+mn-ea"/>
              </a:rPr>
              <a:t>）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56060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家庭电路中电流过大的原因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9739810" y="2370051"/>
            <a:ext cx="857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家庭电路中电流过大的原因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安全用电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452282" y="863600"/>
            <a:ext cx="914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sz="2800"/>
          </a:p>
        </p:txBody>
      </p:sp>
      <p:sp>
        <p:nvSpPr>
          <p:cNvPr id="23" name="矩形 402434"/>
          <p:cNvSpPr>
            <a:spLocks noChangeArrowheads="1"/>
          </p:cNvSpPr>
          <p:nvPr/>
        </p:nvSpPr>
        <p:spPr bwMode="auto">
          <a:xfrm>
            <a:off x="1631670" y="1152525"/>
            <a:ext cx="8785225" cy="216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 smtClean="0"/>
              <a:t>1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触电的原因：人体是导体，人体直接或间接碰到</a:t>
            </a:r>
            <a:r>
              <a:rPr lang="zh-CN" altLang="zh-CN" sz="2800" b="1" dirty="0"/>
              <a:t>_______</a:t>
            </a:r>
            <a:r>
              <a:rPr lang="zh-CN" altLang="en-US" sz="2800" b="1" dirty="0"/>
              <a:t>线，人就会发生触电事故</a:t>
            </a:r>
            <a:r>
              <a:rPr lang="en-US" altLang="zh-CN" sz="2800" b="1" dirty="0"/>
              <a:t>.</a:t>
            </a:r>
          </a:p>
          <a:p>
            <a:pPr>
              <a:lnSpc>
                <a:spcPct val="160000"/>
              </a:lnSpc>
              <a:buFont typeface="Arial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常见触电事故中的四种类型：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290482" y="193675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火</a:t>
            </a:r>
          </a:p>
        </p:txBody>
      </p:sp>
      <p:pic>
        <p:nvPicPr>
          <p:cNvPr id="3292" name="Picture 2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1686" y="3488391"/>
            <a:ext cx="9363075" cy="200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5585012" y="5576047"/>
            <a:ext cx="2707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  <a:ea typeface="+mn-ea"/>
              </a:rPr>
              <a:t>图</a:t>
            </a:r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1514</TotalTime>
  <Pages>0</Pages>
  <Words>1753</Words>
  <Characters>0</Characters>
  <Application>Microsoft Office PowerPoint</Application>
  <DocSecurity>0</DocSecurity>
  <PresentationFormat>自定义</PresentationFormat>
  <Lines>0</Lines>
  <Paragraphs>133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2015-07-09T00:50:00Z</dcterms:created>
  <dcterms:modified xsi:type="dcterms:W3CDTF">2019-02-14T07:15:20Z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