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8"/>
  </p:notesMasterIdLst>
  <p:sldIdLst>
    <p:sldId id="515" r:id="rId2"/>
    <p:sldId id="516" r:id="rId3"/>
    <p:sldId id="517" r:id="rId4"/>
    <p:sldId id="518" r:id="rId5"/>
    <p:sldId id="519" r:id="rId6"/>
    <p:sldId id="520" r:id="rId7"/>
    <p:sldId id="521" r:id="rId8"/>
    <p:sldId id="522" r:id="rId9"/>
    <p:sldId id="523" r:id="rId10"/>
    <p:sldId id="524" r:id="rId11"/>
    <p:sldId id="525" r:id="rId12"/>
    <p:sldId id="526" r:id="rId13"/>
    <p:sldId id="527" r:id="rId14"/>
    <p:sldId id="528" r:id="rId15"/>
    <p:sldId id="529" r:id="rId16"/>
    <p:sldId id="530" r:id="rId1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3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EE8640"/>
    <a:srgbClr val="FF9300"/>
    <a:srgbClr val="D2A000"/>
    <a:srgbClr val="0000FF"/>
    <a:srgbClr val="FA12CE"/>
    <a:srgbClr val="800080"/>
    <a:srgbClr val="CC0000"/>
    <a:srgbClr val="30D8DC"/>
    <a:srgbClr val="18898C"/>
    <a:srgbClr val="52BA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0220" autoAdjust="0"/>
    <p:restoredTop sz="85097" autoAdjust="0"/>
  </p:normalViewPr>
  <p:slideViewPr>
    <p:cSldViewPr snapToGrid="0" showGuides="1">
      <p:cViewPr>
        <p:scale>
          <a:sx n="66" d="100"/>
          <a:sy n="66" d="100"/>
        </p:scale>
        <p:origin x="-1248" y="-294"/>
      </p:cViewPr>
      <p:guideLst>
        <p:guide orient="horz" pos="2160"/>
        <p:guide pos="383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 typeface="Arial" panose="020B0604020202020204" pitchFamily="34" charset="0"/>
              <a:buNone/>
              <a:defRPr sz="1200"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 typeface="Arial" panose="020B0604020202020204" pitchFamily="34" charset="0"/>
              <a:buNone/>
              <a:defRPr sz="1200"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dirty="0" smtClean="0"/>
              <a:t>单击此处编辑母版文本样式</a:t>
            </a:r>
          </a:p>
          <a:p>
            <a:pPr lvl="1"/>
            <a:r>
              <a:rPr lang="zh-CN" altLang="en-US" noProof="0" dirty="0" smtClean="0"/>
              <a:t>第二级</a:t>
            </a:r>
          </a:p>
          <a:p>
            <a:pPr lvl="2"/>
            <a:r>
              <a:rPr lang="zh-CN" altLang="en-US" noProof="0" dirty="0" smtClean="0"/>
              <a:t>第三级</a:t>
            </a:r>
          </a:p>
          <a:p>
            <a:pPr lvl="3"/>
            <a:r>
              <a:rPr lang="zh-CN" altLang="en-US" noProof="0" dirty="0" smtClean="0"/>
              <a:t>第四级</a:t>
            </a:r>
          </a:p>
          <a:p>
            <a:pPr lvl="4"/>
            <a:r>
              <a:rPr lang="zh-CN" altLang="en-US" noProof="0" dirty="0" smtClean="0"/>
              <a:t>第五级</a:t>
            </a:r>
            <a:endParaRPr lang="zh-CN" altLang="en-US" noProof="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 typeface="Arial" panose="020B0604020202020204" pitchFamily="34" charset="0"/>
              <a:buNone/>
              <a:defRPr sz="1200"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buFont typeface="Arial" panose="020B0604020202020204" pitchFamily="34" charset="0"/>
              <a:buChar char="•"/>
              <a:defRPr sz="1200">
                <a:ea typeface="微软雅黑" panose="020B0503020204020204" pitchFamily="34" charset="-122"/>
              </a:defRPr>
            </a:lvl1pPr>
          </a:lstStyle>
          <a:p>
            <a:fld id="{5501D74B-35EC-4A16-83EE-064CD3683030}" type="slidenum">
              <a:rPr lang="zh-CN" altLang="en-US" smtClean="0"/>
              <a:pPr/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11241579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zoom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>
            <a:spLocks noChangeArrowheads="1"/>
          </p:cNvSpPr>
          <p:nvPr/>
        </p:nvSpPr>
        <p:spPr bwMode="auto">
          <a:xfrm>
            <a:off x="2186782" y="2653256"/>
            <a:ext cx="7802562" cy="1200329"/>
          </a:xfrm>
          <a:prstGeom prst="rect">
            <a:avLst/>
          </a:prstGeom>
          <a:noFill/>
          <a:ln>
            <a:noFill/>
          </a:ln>
        </p:spPr>
        <p:txBody>
          <a:bodyPr anchor="ctr" anchorCtr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60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华文新魏" panose="02010800040101010101" pitchFamily="2" charset="-122"/>
              </a:rPr>
              <a:t>功和机械能</a:t>
            </a:r>
            <a:r>
              <a:rPr lang="zh-CN" altLang="en-US" sz="6000" b="1" dirty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华文新魏" panose="02010800040101010101" pitchFamily="2" charset="-122"/>
              </a:rPr>
              <a:t>　　　</a:t>
            </a:r>
            <a:r>
              <a:rPr lang="zh-CN" altLang="en-US" sz="6000" b="1" dirty="0">
                <a:latin typeface="微软雅黑" panose="020B0503020204020204" pitchFamily="34" charset="-122"/>
                <a:ea typeface="微软雅黑" panose="020B0503020204020204" pitchFamily="34" charset="-122"/>
                <a:sym typeface="华文新魏" panose="02010800040101010101" pitchFamily="2" charset="-122"/>
              </a:rPr>
              <a:t>　　　</a:t>
            </a:r>
            <a:endParaRPr lang="zh-CN" altLang="en-US" sz="6000" dirty="0">
              <a:latin typeface="微软雅黑" panose="020B0503020204020204" pitchFamily="34" charset="-122"/>
              <a:ea typeface="微软雅黑" panose="020B0503020204020204" pitchFamily="34" charset="-122"/>
              <a:sym typeface="华文新魏" panose="020108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07676" y="934272"/>
            <a:ext cx="373692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中考一轮复习 </a:t>
            </a:r>
            <a:endParaRPr lang="zh-CN" altLang="en-US" sz="4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94546983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827214" y="1066800"/>
            <a:ext cx="34515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考查角度</a:t>
            </a:r>
            <a:r>
              <a:rPr lang="en-US" altLang="zh-CN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　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功率的计算</a:t>
            </a:r>
            <a:endParaRPr lang="zh-CN" altLang="en-US" sz="2400" b="1" dirty="0">
              <a:solidFill>
                <a:srgbClr val="FF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  <a:cs typeface="Times New Roman" pitchFamily="18" charset="0"/>
            </a:endParaRPr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1885341" y="2095514"/>
            <a:ext cx="9033030" cy="2769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zh-CN" sz="2400" b="1" dirty="0" smtClean="0">
                <a:latin typeface="黑体" pitchFamily="2" charset="-122"/>
                <a:ea typeface="微软雅黑" panose="020B0503020204020204" pitchFamily="34" charset="-122"/>
                <a:cs typeface="Times New Roman" pitchFamily="18" charset="0"/>
              </a:rPr>
              <a:t>【</a:t>
            </a:r>
            <a:r>
              <a:rPr lang="zh-CN" altLang="en-US" sz="2400" b="1" dirty="0" smtClean="0">
                <a:latin typeface="黑体" pitchFamily="2" charset="-122"/>
                <a:ea typeface="微软雅黑" panose="020B0503020204020204" pitchFamily="34" charset="-122"/>
                <a:cs typeface="Times New Roman" pitchFamily="18" charset="0"/>
              </a:rPr>
              <a:t>例</a:t>
            </a:r>
            <a:r>
              <a:rPr lang="en-US" altLang="zh-CN" sz="24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4】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某型号汽车发动机的额定功率为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60kW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，在水平路面上行驶时受到的阻力是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1200N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，发动机在额定功率下，汽车匀速行驶时的速度大小约为</a:t>
            </a:r>
            <a:r>
              <a:rPr lang="zh-CN" altLang="zh-CN" sz="24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zh-CN" sz="24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m/s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．在同样的阻力下，如果汽车匀速行驶时的速度为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15m/s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，则发动机输出的实际功率是</a:t>
            </a:r>
            <a:r>
              <a:rPr lang="zh-CN" altLang="zh-CN" sz="24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24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kW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  <a:defRPr/>
            </a:pPr>
            <a:endParaRPr lang="zh-CN" altLang="en-US" sz="2000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494769" y="3218898"/>
            <a:ext cx="78403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50</a:t>
            </a:r>
            <a:endParaRPr lang="zh-CN" altLang="en-US" sz="28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cxnSp>
        <p:nvCxnSpPr>
          <p:cNvPr id="7" name="直接连接符 6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785900" y="284591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功率</a:t>
            </a:r>
          </a:p>
        </p:txBody>
      </p:sp>
      <p:sp>
        <p:nvSpPr>
          <p:cNvPr id="9" name="矩形 8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考点二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753525" y="3742118"/>
            <a:ext cx="78403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18</a:t>
            </a:r>
            <a:endParaRPr lang="zh-CN" altLang="en-US" sz="28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1785900" y="284591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机械能及其守恒</a:t>
            </a:r>
          </a:p>
        </p:txBody>
      </p:sp>
      <p:sp>
        <p:nvSpPr>
          <p:cNvPr id="19" name="矩形 18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考点三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graphicFrame>
        <p:nvGraphicFramePr>
          <p:cNvPr id="20" name="表格 19"/>
          <p:cNvGraphicFramePr>
            <a:graphicFrameLocks noGrp="1"/>
          </p:cNvGraphicFramePr>
          <p:nvPr/>
        </p:nvGraphicFramePr>
        <p:xfrm>
          <a:off x="1580322" y="928387"/>
          <a:ext cx="9988825" cy="565594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63794"/>
                <a:gridCol w="794299"/>
                <a:gridCol w="1671732"/>
                <a:gridCol w="6959000"/>
              </a:tblGrid>
              <a:tr h="408940">
                <a:tc gridSpan="3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能量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物体①</a:t>
                      </a:r>
                      <a:r>
                        <a:rPr lang="zh-CN" altLang="en-US" sz="2000" u="heavy" dirty="0">
                          <a:solidFill>
                            <a:srgbClr val="FF0000"/>
                          </a:solidFill>
                          <a:uFill>
                            <a:solidFill>
                              <a:schemeClr val="tx1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r>
                        <a:rPr lang="zh-CN" altLang="en-US" sz="2000" u="heavy" dirty="0" smtClean="0">
                          <a:solidFill>
                            <a:srgbClr val="FF0000"/>
                          </a:solidFill>
                          <a:uFill>
                            <a:solidFill>
                              <a:schemeClr val="tx1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       </a:t>
                      </a:r>
                      <a:r>
                        <a:rPr lang="zh-CN" altLang="en-US" sz="2000" u="heavy" dirty="0">
                          <a:solidFill>
                            <a:srgbClr val="FF0000"/>
                          </a:solidFill>
                          <a:uFill>
                            <a:solidFill>
                              <a:schemeClr val="tx1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r>
                        <a:rPr lang="zh-CN" altLang="en-US" sz="2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就表示物体具有能量</a:t>
                      </a:r>
                    </a:p>
                  </a:txBody>
                  <a:tcPr/>
                </a:tc>
              </a:tr>
              <a:tr h="409575">
                <a:tc rowSpan="8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机械能</a:t>
                      </a: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动能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概念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物体由于②</a:t>
                      </a:r>
                      <a:r>
                        <a:rPr lang="zh-CN" altLang="en-US" sz="2000" u="heavy" dirty="0">
                          <a:solidFill>
                            <a:srgbClr val="FF0000"/>
                          </a:solidFill>
                          <a:uFill>
                            <a:solidFill>
                              <a:schemeClr val="tx1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r>
                        <a:rPr lang="zh-CN" altLang="en-US" sz="2000" u="heavy" dirty="0" smtClean="0">
                          <a:solidFill>
                            <a:srgbClr val="FF0000"/>
                          </a:solidFill>
                          <a:uFill>
                            <a:solidFill>
                              <a:schemeClr val="tx1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 </a:t>
                      </a:r>
                      <a:r>
                        <a:rPr lang="zh-CN" altLang="en-US" sz="2000" u="heavy" dirty="0">
                          <a:solidFill>
                            <a:srgbClr val="FF0000"/>
                          </a:solidFill>
                          <a:uFill>
                            <a:solidFill>
                              <a:schemeClr val="tx1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r>
                        <a:rPr lang="zh-CN" altLang="en-US" sz="2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而具有的能</a:t>
                      </a:r>
                    </a:p>
                  </a:txBody>
                  <a:tcPr/>
                </a:tc>
              </a:tr>
              <a:tr h="40894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影响因素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③</a:t>
                      </a:r>
                      <a:r>
                        <a:rPr lang="zh-CN" altLang="en-US" sz="2000" u="heavy" dirty="0">
                          <a:solidFill>
                            <a:srgbClr val="FF0000"/>
                          </a:solidFill>
                          <a:uFill>
                            <a:solidFill>
                              <a:schemeClr val="tx1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r>
                        <a:rPr lang="zh-CN" altLang="en-US" sz="2000" u="heavy" dirty="0" smtClean="0">
                          <a:solidFill>
                            <a:srgbClr val="FF0000"/>
                          </a:solidFill>
                          <a:uFill>
                            <a:solidFill>
                              <a:schemeClr val="tx1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 </a:t>
                      </a:r>
                      <a:r>
                        <a:rPr lang="zh-CN" altLang="en-US" sz="2000" u="heavy" dirty="0">
                          <a:solidFill>
                            <a:srgbClr val="FF0000"/>
                          </a:solidFill>
                          <a:uFill>
                            <a:solidFill>
                              <a:schemeClr val="tx1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r>
                        <a:rPr lang="zh-CN" altLang="en-US" sz="2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、④</a:t>
                      </a:r>
                      <a:r>
                        <a:rPr lang="zh-CN" altLang="en-US" sz="2000" u="heavy" dirty="0">
                          <a:solidFill>
                            <a:srgbClr val="FF0000"/>
                          </a:solidFill>
                          <a:uFill>
                            <a:solidFill>
                              <a:schemeClr val="tx1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r>
                        <a:rPr lang="zh-CN" altLang="en-US" sz="2000" u="heavy" dirty="0" smtClean="0">
                          <a:solidFill>
                            <a:srgbClr val="FF0000"/>
                          </a:solidFill>
                          <a:uFill>
                            <a:solidFill>
                              <a:schemeClr val="tx1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    </a:t>
                      </a:r>
                      <a:r>
                        <a:rPr lang="en-US" altLang="zh-CN" sz="2000" u="none" dirty="0" smtClean="0">
                          <a:solidFill>
                            <a:schemeClr val="tx1"/>
                          </a:solidFill>
                          <a:uFill>
                            <a:solidFill>
                              <a:schemeClr val="tx1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.</a:t>
                      </a:r>
                      <a:r>
                        <a:rPr lang="zh-CN" altLang="en-US" sz="2000" u="heavy" dirty="0">
                          <a:solidFill>
                            <a:srgbClr val="FF0000"/>
                          </a:solidFill>
                          <a:uFill>
                            <a:solidFill>
                              <a:schemeClr val="tx1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/>
                </a:tc>
              </a:tr>
              <a:tr h="40957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重力势能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概念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在地球表面附近，物体由于受到重力并处在一定</a:t>
                      </a:r>
                      <a:r>
                        <a:rPr lang="zh-CN" alt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⑤</a:t>
                      </a:r>
                      <a:r>
                        <a:rPr lang="zh-CN" altLang="en-US" sz="2000" u="heavy" dirty="0">
                          <a:solidFill>
                            <a:srgbClr val="FF0000"/>
                          </a:solidFill>
                          <a:uFill>
                            <a:solidFill>
                              <a:schemeClr val="tx1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r>
                        <a:rPr lang="zh-CN" altLang="en-US" sz="2000" u="heavy" dirty="0" smtClean="0">
                          <a:solidFill>
                            <a:srgbClr val="FF0000"/>
                          </a:solidFill>
                          <a:uFill>
                            <a:solidFill>
                              <a:schemeClr val="tx1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   </a:t>
                      </a:r>
                      <a:r>
                        <a:rPr lang="zh-CN" alt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时</a:t>
                      </a:r>
                      <a:r>
                        <a:rPr lang="zh-CN" altLang="en-US" sz="2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所具有的能</a:t>
                      </a:r>
                    </a:p>
                  </a:txBody>
                  <a:tcPr/>
                </a:tc>
              </a:tr>
              <a:tr h="35941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影响因素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⑥</a:t>
                      </a:r>
                      <a:r>
                        <a:rPr lang="zh-CN" altLang="en-US" sz="2000" u="heavy" dirty="0">
                          <a:solidFill>
                            <a:srgbClr val="FF0000"/>
                          </a:solidFill>
                          <a:uFill>
                            <a:solidFill>
                              <a:schemeClr val="tx1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r>
                        <a:rPr lang="zh-CN" altLang="en-US" sz="2000" u="heavy" dirty="0" smtClean="0">
                          <a:solidFill>
                            <a:srgbClr val="FF0000"/>
                          </a:solidFill>
                          <a:uFill>
                            <a:solidFill>
                              <a:schemeClr val="tx1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 </a:t>
                      </a:r>
                      <a:r>
                        <a:rPr lang="zh-CN" altLang="en-US" sz="2000" u="heavy" dirty="0">
                          <a:solidFill>
                            <a:srgbClr val="FF0000"/>
                          </a:solidFill>
                          <a:uFill>
                            <a:solidFill>
                              <a:schemeClr val="tx1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r>
                        <a:rPr lang="zh-CN" altLang="en-US" sz="2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、⑦</a:t>
                      </a:r>
                      <a:r>
                        <a:rPr lang="zh-CN" altLang="en-US" sz="2000" u="heavy" dirty="0">
                          <a:solidFill>
                            <a:srgbClr val="FF0000"/>
                          </a:solidFill>
                          <a:uFill>
                            <a:solidFill>
                              <a:schemeClr val="tx1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r>
                        <a:rPr lang="zh-CN" altLang="en-US" sz="2000" u="heavy" dirty="0" smtClean="0">
                          <a:solidFill>
                            <a:srgbClr val="FF0000"/>
                          </a:solidFill>
                          <a:uFill>
                            <a:solidFill>
                              <a:schemeClr val="tx1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   </a:t>
                      </a:r>
                      <a:r>
                        <a:rPr lang="en-US" altLang="zh-CN" sz="2000" u="none" dirty="0" smtClean="0">
                          <a:solidFill>
                            <a:schemeClr val="tx1"/>
                          </a:solidFill>
                          <a:uFill>
                            <a:solidFill>
                              <a:schemeClr val="tx1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.</a:t>
                      </a:r>
                      <a:r>
                        <a:rPr lang="zh-CN" altLang="en-US" sz="2000" u="heavy" dirty="0">
                          <a:solidFill>
                            <a:srgbClr val="FF0000"/>
                          </a:solidFill>
                          <a:uFill>
                            <a:solidFill>
                              <a:schemeClr val="tx1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/>
                </a:tc>
              </a:tr>
              <a:tr h="40957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弹性势能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概念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物体由于发生弹性形变而具有的能</a:t>
                      </a:r>
                    </a:p>
                  </a:txBody>
                  <a:tcPr/>
                </a:tc>
              </a:tr>
              <a:tr h="40894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影响因素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物体发生⑧</a:t>
                      </a:r>
                      <a:r>
                        <a:rPr lang="zh-CN" altLang="en-US" sz="2000" u="heavy" dirty="0">
                          <a:solidFill>
                            <a:srgbClr val="FF0000"/>
                          </a:solidFill>
                          <a:uFill>
                            <a:solidFill>
                              <a:schemeClr val="tx1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r>
                        <a:rPr lang="zh-CN" altLang="en-US" sz="2000" u="heavy" dirty="0" smtClean="0">
                          <a:solidFill>
                            <a:srgbClr val="FF0000"/>
                          </a:solidFill>
                          <a:uFill>
                            <a:solidFill>
                              <a:schemeClr val="tx1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      </a:t>
                      </a:r>
                      <a:r>
                        <a:rPr lang="zh-CN" alt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的</a:t>
                      </a:r>
                      <a:r>
                        <a:rPr lang="zh-CN" altLang="en-US" sz="2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程度</a:t>
                      </a:r>
                    </a:p>
                  </a:txBody>
                  <a:tcPr/>
                </a:tc>
              </a:tr>
              <a:tr h="68770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转化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动能与重力势能的转化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上升阶段动能转化为重力势能，下降阶段则相反</a:t>
                      </a:r>
                    </a:p>
                  </a:txBody>
                  <a:tcPr/>
                </a:tc>
              </a:tr>
              <a:tr h="68770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动能与弹性势能的转化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形变阶段动能转化为弹性势能，复原阶段弹性势能转化为动能</a:t>
                      </a:r>
                    </a:p>
                  </a:txBody>
                  <a:tcPr/>
                </a:tc>
              </a:tr>
              <a:tr h="409575">
                <a:tc gridSpan="3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机械能守恒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如果只有动能和势能相互转化，机械能的总和</a:t>
                      </a:r>
                      <a:r>
                        <a:rPr lang="zh-CN" alt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⑨</a:t>
                      </a:r>
                      <a:r>
                        <a:rPr lang="zh-CN" altLang="en-US" sz="2000" u="heavy" baseline="0" dirty="0" smtClean="0">
                          <a:solidFill>
                            <a:srgbClr val="FF0000"/>
                          </a:solidFill>
                          <a:uFill>
                            <a:solidFill>
                              <a:schemeClr val="tx1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     </a:t>
                      </a:r>
                      <a:r>
                        <a:rPr lang="en-US" altLang="zh-CN" sz="2000" u="none" dirty="0" smtClean="0">
                          <a:solidFill>
                            <a:schemeClr val="tx1"/>
                          </a:solidFill>
                          <a:uFill>
                            <a:solidFill>
                              <a:schemeClr val="tx1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.</a:t>
                      </a:r>
                      <a:r>
                        <a:rPr lang="zh-CN" altLang="en-US" sz="2000" u="none" dirty="0">
                          <a:solidFill>
                            <a:schemeClr val="tx1"/>
                          </a:solidFill>
                          <a:uFill>
                            <a:solidFill>
                              <a:schemeClr val="tx1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/>
                </a:tc>
              </a:tr>
              <a:tr h="408940">
                <a:tc gridSpan="3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水能和风能的利用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水力、风力发电站将水能和风能具有的⑩　机械　能转化为⑪</a:t>
                      </a:r>
                      <a:r>
                        <a:rPr lang="zh-CN" altLang="en-US" sz="2000" u="heavy" dirty="0">
                          <a:solidFill>
                            <a:srgbClr val="FF0000"/>
                          </a:solidFill>
                          <a:uFill>
                            <a:solidFill>
                              <a:schemeClr val="tx1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r>
                        <a:rPr lang="zh-CN" altLang="en-US" sz="2000" u="heavy" dirty="0" smtClean="0">
                          <a:solidFill>
                            <a:srgbClr val="FF0000"/>
                          </a:solidFill>
                          <a:uFill>
                            <a:solidFill>
                              <a:schemeClr val="tx1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</a:t>
                      </a:r>
                      <a:r>
                        <a:rPr lang="zh-CN" altLang="en-US" sz="2000" u="heavy" dirty="0">
                          <a:solidFill>
                            <a:srgbClr val="FF0000"/>
                          </a:solidFill>
                          <a:uFill>
                            <a:solidFill>
                              <a:schemeClr val="tx1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r>
                        <a:rPr lang="zh-CN" altLang="en-US" sz="2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能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5451408" y="901246"/>
            <a:ext cx="235081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000" dirty="0" smtClean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</a:rPr>
              <a:t>能够对外做功</a:t>
            </a:r>
            <a:endParaRPr lang="zh-CN" altLang="en-US" sz="20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037815" y="1288873"/>
            <a:ext cx="235081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运动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043903" y="1726195"/>
            <a:ext cx="235081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质量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485075" y="1726195"/>
            <a:ext cx="235081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速度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0420972" y="2123760"/>
            <a:ext cx="235081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高度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053843" y="2829438"/>
            <a:ext cx="235081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质量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425442" y="2809559"/>
            <a:ext cx="235081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高度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988122" y="3634507"/>
            <a:ext cx="235081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弹性形变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0132737" y="5453368"/>
            <a:ext cx="235081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不变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153233" y="6149107"/>
            <a:ext cx="99908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电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/>
      <p:bldP spid="29" grpId="0"/>
      <p:bldP spid="30" grpId="0"/>
      <p:bldP spid="32" grpId="0"/>
      <p:bldP spid="36" grpId="0"/>
      <p:bldP spid="37" grpId="0"/>
      <p:bldP spid="38" grpId="0"/>
      <p:bldP spid="39" grpId="0"/>
      <p:bldP spid="4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ChangeArrowheads="1"/>
          </p:cNvSpPr>
          <p:nvPr/>
        </p:nvSpPr>
        <p:spPr bwMode="auto">
          <a:xfrm>
            <a:off x="2030920" y="1561883"/>
            <a:ext cx="8740913" cy="2215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【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例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5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】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2018•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常州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中考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）现代农业利用喷药无人机喷洒农药，安全又高效，如图所示，喷药无人机在农田上方沿水平方向匀速飞行，同时均匀喷洒农药，此过程中，喷药无人机的（　　）</a:t>
            </a:r>
          </a:p>
          <a:p>
            <a:pPr>
              <a:lnSpc>
                <a:spcPct val="150000"/>
              </a:lnSpc>
              <a:defRPr/>
            </a:pPr>
            <a:endParaRPr lang="en-US" altLang="zh-CN" sz="2000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498384" y="2749217"/>
            <a:ext cx="77372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7415" name="Rectangle 1"/>
          <p:cNvSpPr>
            <a:spLocks noChangeArrowheads="1"/>
          </p:cNvSpPr>
          <p:nvPr/>
        </p:nvSpPr>
        <p:spPr bwMode="auto">
          <a:xfrm>
            <a:off x="1658939" y="1172518"/>
            <a:ext cx="372089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考查角度</a:t>
            </a:r>
            <a:r>
              <a:rPr lang="en-US" altLang="zh-CN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　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动能和势能</a:t>
            </a:r>
            <a:endParaRPr lang="en-US" altLang="zh-CN" sz="2400" b="1" dirty="0">
              <a:solidFill>
                <a:srgbClr val="FF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  <a:cs typeface="Times New Roman" pitchFamily="18" charset="0"/>
            </a:endParaRPr>
          </a:p>
        </p:txBody>
      </p:sp>
      <p:cxnSp>
        <p:nvCxnSpPr>
          <p:cNvPr id="7" name="直接连接符 6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785900" y="284591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机械能及其守恒</a:t>
            </a:r>
          </a:p>
        </p:txBody>
      </p:sp>
      <p:sp>
        <p:nvSpPr>
          <p:cNvPr id="9" name="矩形 8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考点三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23552" y="3391544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．动能减小、重力势能减小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．动能减小、重力势能不变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．动能不变、重力势能减小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．动能不变、重力势能不变</a:t>
            </a:r>
            <a:endParaRPr lang="zh-CN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ChangeArrowheads="1"/>
          </p:cNvSpPr>
          <p:nvPr/>
        </p:nvSpPr>
        <p:spPr bwMode="auto">
          <a:xfrm>
            <a:off x="1840001" y="1645020"/>
            <a:ext cx="9112702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indent="457200">
              <a:lnSpc>
                <a:spcPct val="150000"/>
              </a:lnSpc>
              <a:defRPr/>
            </a:pP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【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例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6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】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2018•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曲靖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中考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）某学校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牛顿小组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的同学在探究重力势能的实验中用到三个体积相同的小球，它们的质量关系为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r>
              <a:rPr lang="en-US" altLang="zh-CN" sz="2400" baseline="-25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＜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r>
              <a:rPr lang="en-US" altLang="zh-CN" sz="2400" baseline="-25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=m</a:t>
            </a:r>
            <a:r>
              <a:rPr lang="en-US" altLang="zh-CN" sz="2400" baseline="-25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，实验的情景如图所示。</a:t>
            </a:r>
          </a:p>
          <a:p>
            <a:pPr indent="457200">
              <a:lnSpc>
                <a:spcPct val="150000"/>
              </a:lnSpc>
              <a:defRPr/>
            </a:pP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9461" name="Rectangle 1"/>
          <p:cNvSpPr>
            <a:spLocks noChangeArrowheads="1"/>
          </p:cNvSpPr>
          <p:nvPr/>
        </p:nvSpPr>
        <p:spPr bwMode="auto">
          <a:xfrm>
            <a:off x="1658939" y="1212206"/>
            <a:ext cx="64908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考查角度</a:t>
            </a:r>
            <a:r>
              <a:rPr lang="en-US" altLang="zh-CN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　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探究影响动能与势能大小的因素</a:t>
            </a:r>
            <a:endParaRPr lang="en-US" altLang="zh-CN" sz="2400" b="1" dirty="0">
              <a:solidFill>
                <a:srgbClr val="FF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  <a:cs typeface="Times New Roman" pitchFamily="18" charset="0"/>
            </a:endParaRPr>
          </a:p>
        </p:txBody>
      </p:sp>
      <p:cxnSp>
        <p:nvCxnSpPr>
          <p:cNvPr id="8" name="直接连接符 7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1785900" y="284591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机械能及其守恒</a:t>
            </a:r>
          </a:p>
        </p:txBody>
      </p:sp>
      <p:sp>
        <p:nvSpPr>
          <p:cNvPr id="10" name="矩形 9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考点三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pic>
        <p:nvPicPr>
          <p:cNvPr id="27649" name="图片24" descr="菁优网：http://www.jyeoo.co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94515" y="3426490"/>
            <a:ext cx="2190540" cy="2738175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08185" y="490588"/>
            <a:ext cx="10326356" cy="36830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）通过观察小球陷入细沙的深度来反映重力势能的大小，应用的物理方法是</a:t>
            </a:r>
            <a:r>
              <a:rPr lang="zh-CN" altLang="zh-CN" sz="24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24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（选填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转换法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类比法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）。</a:t>
            </a:r>
          </a:p>
          <a:p>
            <a:pPr>
              <a:lnSpc>
                <a:spcPts val="3500"/>
              </a:lnSpc>
            </a:pP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）分析甲、乙两种情况可知，重力势能的大小与物体的</a:t>
            </a:r>
            <a:r>
              <a:rPr lang="zh-CN" altLang="zh-CN" sz="24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zh-CN" sz="24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有关。</a:t>
            </a:r>
          </a:p>
          <a:p>
            <a:pPr>
              <a:lnSpc>
                <a:spcPts val="3500"/>
              </a:lnSpc>
            </a:pP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）小铁球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r>
              <a:rPr lang="en-US" altLang="zh-CN" sz="2400" b="1" baseline="-25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落入细沙后，速度不断减小直至静止，它的机械能转化为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500"/>
              </a:lnSpc>
            </a:pPr>
            <a:r>
              <a:rPr lang="zh-CN" altLang="zh-CN" sz="24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24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能。</a:t>
            </a:r>
          </a:p>
          <a:p>
            <a:pPr>
              <a:lnSpc>
                <a:spcPts val="3500"/>
              </a:lnSpc>
            </a:pP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）同学们还发现小球离地面越高，下落到地面所用的时间越长，他们测出了小球自由下落高度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和下落时间的平方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r>
              <a:rPr lang="en-US" altLang="zh-CN" sz="2400" b="1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的数据如下表，分析数据，写出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r>
              <a:rPr lang="en-US" altLang="zh-CN" sz="2400" b="1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的关系式为</a:t>
            </a:r>
            <a:r>
              <a:rPr lang="zh-CN" altLang="zh-CN" sz="24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24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2120203" y="4280597"/>
          <a:ext cx="7124278" cy="1760220"/>
        </p:xfrm>
        <a:graphic>
          <a:graphicData uri="http://schemas.openxmlformats.org/drawingml/2006/table">
            <a:tbl>
              <a:tblPr/>
              <a:tblGrid>
                <a:gridCol w="1276140"/>
                <a:gridCol w="759368"/>
                <a:gridCol w="1017754"/>
                <a:gridCol w="1017754"/>
                <a:gridCol w="1017754"/>
                <a:gridCol w="1017754"/>
                <a:gridCol w="1017754"/>
              </a:tblGrid>
              <a:tr h="43211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实验次数</a:t>
                      </a:r>
                      <a:endParaRPr lang="zh-CN" sz="1800" kern="100" dirty="0"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19050" marR="19050" marT="19050" marB="19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1</a:t>
                      </a:r>
                      <a:endParaRPr lang="zh-CN" sz="1800" kern="100" dirty="0"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19050" marR="19050" marT="19050" marB="19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2</a:t>
                      </a:r>
                      <a:endParaRPr lang="zh-CN" sz="1800" kern="100" dirty="0"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19050" marR="19050" marT="19050" marB="19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3</a:t>
                      </a:r>
                      <a:endParaRPr lang="zh-CN" sz="1800" kern="100" dirty="0"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19050" marR="19050" marT="19050" marB="19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4</a:t>
                      </a:r>
                      <a:endParaRPr lang="zh-CN" sz="1800" kern="100" dirty="0"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19050" marR="19050" marT="19050" marB="19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5</a:t>
                      </a:r>
                      <a:endParaRPr lang="zh-CN" sz="1800" kern="100" dirty="0"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19050" marR="19050" marT="19050" marB="19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6</a:t>
                      </a:r>
                      <a:endParaRPr lang="zh-CN" sz="1800" kern="100" dirty="0"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19050" marR="19050" marT="19050" marB="19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027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h/</a:t>
                      </a:r>
                      <a:r>
                        <a:rPr lang="zh-CN" sz="2400" kern="100" dirty="0"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米</a:t>
                      </a:r>
                      <a:endParaRPr lang="zh-CN" sz="1800" kern="100" dirty="0"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19050" marR="19050" marT="19050" marB="19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2.45</a:t>
                      </a:r>
                      <a:endParaRPr lang="zh-CN" sz="1800" kern="100" dirty="0"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19050" marR="19050" marT="19050" marB="19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4.9</a:t>
                      </a:r>
                      <a:endParaRPr lang="zh-CN" sz="1800" kern="100" dirty="0"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19050" marR="19050" marT="19050" marB="19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7.35</a:t>
                      </a:r>
                      <a:endParaRPr lang="zh-CN" sz="1800" kern="100" dirty="0"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19050" marR="19050" marT="19050" marB="19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9.8</a:t>
                      </a:r>
                      <a:endParaRPr lang="zh-CN" sz="1800" kern="100" dirty="0"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19050" marR="19050" marT="19050" marB="19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12.25</a:t>
                      </a:r>
                      <a:endParaRPr lang="zh-CN" sz="1800" kern="100" dirty="0"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19050" marR="19050" marT="19050" marB="19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14.7</a:t>
                      </a:r>
                      <a:endParaRPr lang="zh-CN" sz="1800" kern="100" dirty="0"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19050" marR="19050" marT="19050" marB="19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027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t</a:t>
                      </a:r>
                      <a:r>
                        <a:rPr lang="en-US" sz="2400" kern="100" baseline="30000" dirty="0"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2</a:t>
                      </a:r>
                      <a:r>
                        <a:rPr lang="en-US" sz="2400" kern="100" dirty="0"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/</a:t>
                      </a:r>
                      <a:r>
                        <a:rPr lang="zh-CN" sz="2400" kern="100" dirty="0"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秒</a:t>
                      </a:r>
                      <a:r>
                        <a:rPr lang="en-US" sz="2400" kern="100" baseline="30000" dirty="0"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2</a:t>
                      </a:r>
                      <a:endParaRPr lang="zh-CN" sz="1800" kern="100" dirty="0"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19050" marR="19050" marT="19050" marB="19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0.5</a:t>
                      </a:r>
                      <a:endParaRPr lang="zh-CN" sz="1800" kern="100" dirty="0"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19050" marR="19050" marT="19050" marB="19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1.0</a:t>
                      </a:r>
                      <a:endParaRPr lang="zh-CN" sz="1800" kern="100" dirty="0"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19050" marR="19050" marT="19050" marB="19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1.5</a:t>
                      </a:r>
                      <a:endParaRPr lang="zh-CN" sz="1800" kern="100" dirty="0"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19050" marR="19050" marT="19050" marB="19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2.0</a:t>
                      </a:r>
                      <a:endParaRPr lang="zh-CN" sz="1800" kern="100" dirty="0"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19050" marR="19050" marT="19050" marB="19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2.5</a:t>
                      </a:r>
                      <a:endParaRPr lang="zh-CN" sz="1800" kern="100" dirty="0"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19050" marR="19050" marT="19050" marB="19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3.0</a:t>
                      </a:r>
                      <a:endParaRPr lang="zh-CN" sz="1800" kern="100" dirty="0"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19050" marR="19050" marT="19050" marB="19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785240" y="924448"/>
            <a:ext cx="14000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转换法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959763" y="1376625"/>
            <a:ext cx="14000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质量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62719" y="2260880"/>
            <a:ext cx="14000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内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64278" y="3617404"/>
            <a:ext cx="14000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h=4.9t</a:t>
            </a:r>
            <a:r>
              <a:rPr lang="en-US" altLang="zh-CN" sz="2400" baseline="30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ChangeArrowheads="1"/>
          </p:cNvSpPr>
          <p:nvPr/>
        </p:nvSpPr>
        <p:spPr bwMode="auto">
          <a:xfrm>
            <a:off x="1376624" y="1561884"/>
            <a:ext cx="9204290" cy="2215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【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例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7】</a:t>
            </a:r>
            <a:r>
              <a:rPr lang="zh-CN" altLang="zh-CN" sz="2400" dirty="0" smtClean="0">
                <a:ea typeface="微软雅黑" panose="020B0503020204020204" pitchFamily="34" charset="-122"/>
              </a:rPr>
              <a:t> 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2018•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天门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中考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）如图所示，将铁锁从鼻尖处静止释放，结果铁锁摆回时并没有碰到鼻尖，下列关于此过程的说法正确的是（　　）</a:t>
            </a:r>
          </a:p>
          <a:p>
            <a:pPr>
              <a:lnSpc>
                <a:spcPct val="150000"/>
              </a:lnSpc>
              <a:defRPr/>
            </a:pPr>
            <a:endParaRPr lang="en-US" altLang="zh-CN" sz="2000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868991" y="2733152"/>
            <a:ext cx="77372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7415" name="Rectangle 1"/>
          <p:cNvSpPr>
            <a:spLocks noChangeArrowheads="1"/>
          </p:cNvSpPr>
          <p:nvPr/>
        </p:nvSpPr>
        <p:spPr bwMode="auto">
          <a:xfrm>
            <a:off x="1658939" y="1172518"/>
            <a:ext cx="46442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考查角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度</a:t>
            </a:r>
            <a:r>
              <a:rPr lang="en-US" altLang="zh-CN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　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机械能转化与守恒</a:t>
            </a:r>
            <a:endParaRPr lang="en-US" altLang="zh-CN" sz="2400" b="1" dirty="0">
              <a:solidFill>
                <a:srgbClr val="FF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  <a:cs typeface="Times New Roman" pitchFamily="18" charset="0"/>
            </a:endParaRPr>
          </a:p>
        </p:txBody>
      </p:sp>
      <p:cxnSp>
        <p:nvCxnSpPr>
          <p:cNvPr id="7" name="直接连接符 6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785900" y="284591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机械能及其守恒</a:t>
            </a:r>
          </a:p>
        </p:txBody>
      </p:sp>
      <p:sp>
        <p:nvSpPr>
          <p:cNvPr id="9" name="矩形 8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考点三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66092" y="3431738"/>
            <a:ext cx="736544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．铁锁从左边最高处摆到最低处的过程中动能减小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．铁锁从最低处摆到右边最高处的过程中势能增加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．铁锁从释放到摆回的过程中内能转化为机械能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．铁锁从释放到摆回的过程中机械能守恒</a:t>
            </a:r>
            <a:endParaRPr lang="zh-CN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1986" name="图片24" descr="菁优网：http://www.jyeoo.co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10469" y="3155182"/>
            <a:ext cx="3094230" cy="2713056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48549" y="2507186"/>
            <a:ext cx="2441694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800" dirty="0">
                <a:latin typeface="华文行楷" panose="02010800040101010101" pitchFamily="2" charset="-122"/>
                <a:ea typeface="华文行楷" panose="02010800040101010101" pitchFamily="2" charset="-122"/>
                <a:cs typeface="Times New Roman" panose="02020603050405020304" pitchFamily="18" charset="0"/>
              </a:rPr>
              <a:t>再见</a:t>
            </a:r>
            <a:endParaRPr lang="zh-CN" altLang="en-US" sz="88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66378158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4" name="直接连接符 143"/>
          <p:cNvCxnSpPr/>
          <p:nvPr>
            <p:custDataLst>
              <p:tags r:id="rId2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1785900" y="284591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功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考点一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152" name="文本框 151"/>
          <p:cNvSpPr txBox="1">
            <a:spLocks noChangeArrowheads="1"/>
          </p:cNvSpPr>
          <p:nvPr/>
        </p:nvSpPr>
        <p:spPr bwMode="auto">
          <a:xfrm>
            <a:off x="4490084" y="1064334"/>
            <a:ext cx="11239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力</a:t>
            </a:r>
            <a:endParaRPr lang="zh-CN" altLang="en-US" sz="2000" dirty="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583765" y="1084730"/>
          <a:ext cx="8656955" cy="529911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89050"/>
                <a:gridCol w="857250"/>
                <a:gridCol w="1758315"/>
                <a:gridCol w="1915795"/>
                <a:gridCol w="2836545"/>
              </a:tblGrid>
              <a:tr h="781723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定义</a:t>
                      </a:r>
                    </a:p>
                  </a:txBody>
                  <a:tcPr anchor="ctr"/>
                </a:tc>
                <a:tc gridSpan="4"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如果一</a:t>
                      </a:r>
                      <a:r>
                        <a:rPr lang="zh-CN" alt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个①</a:t>
                      </a:r>
                      <a:r>
                        <a:rPr lang="zh-CN" altLang="en-US" sz="2000" u="heavy" dirty="0">
                          <a:solidFill>
                            <a:srgbClr val="FF0000"/>
                          </a:solidFill>
                          <a:uFill>
                            <a:solidFill>
                              <a:schemeClr val="tx1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r>
                        <a:rPr lang="zh-CN" altLang="en-US" sz="2000" u="heavy" dirty="0" smtClean="0">
                          <a:solidFill>
                            <a:srgbClr val="FF0000"/>
                          </a:solidFill>
                          <a:uFill>
                            <a:solidFill>
                              <a:schemeClr val="tx1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 </a:t>
                      </a:r>
                      <a:r>
                        <a:rPr lang="zh-CN" altLang="en-US" sz="2000" u="heavy" dirty="0">
                          <a:solidFill>
                            <a:srgbClr val="FF0000"/>
                          </a:solidFill>
                          <a:uFill>
                            <a:solidFill>
                              <a:schemeClr val="tx1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r>
                        <a:rPr lang="zh-CN" altLang="en-US" sz="2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作用在物体上，物体在这个力的②</a:t>
                      </a:r>
                      <a:r>
                        <a:rPr lang="zh-CN" altLang="en-US" sz="2000" u="heavy" dirty="0">
                          <a:solidFill>
                            <a:srgbClr val="FF0000"/>
                          </a:solidFill>
                          <a:uFill>
                            <a:solidFill>
                              <a:schemeClr val="tx1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r>
                        <a:rPr lang="zh-CN" altLang="en-US" sz="2000" u="heavy" dirty="0" smtClean="0">
                          <a:solidFill>
                            <a:srgbClr val="FF0000"/>
                          </a:solidFill>
                          <a:uFill>
                            <a:solidFill>
                              <a:schemeClr val="tx1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 </a:t>
                      </a:r>
                      <a:r>
                        <a:rPr lang="zh-CN" altLang="en-US" sz="2000" u="heavy" dirty="0">
                          <a:solidFill>
                            <a:srgbClr val="FF0000"/>
                          </a:solidFill>
                          <a:uFill>
                            <a:solidFill>
                              <a:schemeClr val="tx1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r>
                        <a:rPr lang="zh-CN" altLang="en-US" sz="2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上移动了一段距离，就说这个力对物体做了功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8737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做功的两个必要因素</a:t>
                      </a:r>
                    </a:p>
                  </a:txBody>
                  <a:tcPr anchor="ctr"/>
                </a:tc>
                <a:tc gridSpan="4"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1.作用在物体上的③</a:t>
                      </a:r>
                      <a:r>
                        <a:rPr lang="zh-CN" altLang="en-US" sz="2000" u="heavy" dirty="0">
                          <a:solidFill>
                            <a:srgbClr val="FF0000"/>
                          </a:solidFill>
                          <a:uFill>
                            <a:solidFill>
                              <a:schemeClr val="tx1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r>
                        <a:rPr lang="zh-CN" altLang="en-US" sz="2000" u="heavy" dirty="0" smtClean="0">
                          <a:solidFill>
                            <a:srgbClr val="FF0000"/>
                          </a:solidFill>
                          <a:uFill>
                            <a:solidFill>
                              <a:schemeClr val="tx1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  </a:t>
                      </a:r>
                      <a:r>
                        <a:rPr lang="zh-CN" altLang="en-US" sz="2000" u="heavy" dirty="0">
                          <a:solidFill>
                            <a:srgbClr val="FF0000"/>
                          </a:solidFill>
                          <a:uFill>
                            <a:solidFill>
                              <a:schemeClr val="tx1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r>
                        <a:rPr lang="zh-CN" altLang="en-US" sz="2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；</a:t>
                      </a:r>
                    </a:p>
                    <a:p>
                      <a:pPr>
                        <a:buNone/>
                      </a:pPr>
                      <a:r>
                        <a:rPr lang="zh-CN" altLang="en-US" sz="2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2.物体在这个力的方向上移动的④</a:t>
                      </a:r>
                      <a:r>
                        <a:rPr lang="zh-CN" altLang="en-US" sz="2000" u="heavy" dirty="0">
                          <a:solidFill>
                            <a:srgbClr val="FF0000"/>
                          </a:solidFill>
                          <a:uFill>
                            <a:solidFill>
                              <a:schemeClr val="tx1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r>
                        <a:rPr lang="zh-CN" altLang="en-US" sz="2000" u="heavy" baseline="0" dirty="0" smtClean="0">
                          <a:solidFill>
                            <a:srgbClr val="FF0000"/>
                          </a:solidFill>
                          <a:uFill>
                            <a:solidFill>
                              <a:schemeClr val="tx1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    </a:t>
                      </a:r>
                      <a:r>
                        <a:rPr lang="en-US" altLang="zh-CN" sz="2000" u="none" dirty="0" smtClean="0">
                          <a:solidFill>
                            <a:schemeClr val="tx1"/>
                          </a:solidFill>
                          <a:uFill>
                            <a:solidFill>
                              <a:schemeClr val="tx1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.</a:t>
                      </a:r>
                      <a:endParaRPr lang="zh-CN" altLang="en-US" sz="2000" u="none" dirty="0">
                        <a:solidFill>
                          <a:schemeClr val="tx1"/>
                        </a:solidFill>
                        <a:uFill>
                          <a:solidFill>
                            <a:schemeClr val="tx1"/>
                          </a:solidFill>
                        </a:u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419100">
                <a:tc rowSpan="3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力不做功的三种情况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有距离无力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有力无距离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“力”、“距”垂直</a:t>
                      </a:r>
                    </a:p>
                  </a:txBody>
                  <a:tcPr anchor="ctr"/>
                </a:tc>
              </a:tr>
              <a:tr h="64008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特点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物体由于</a:t>
                      </a:r>
                      <a:r>
                        <a:rPr lang="zh-CN" alt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⑤</a:t>
                      </a:r>
                      <a:endParaRPr lang="en-US" altLang="zh-CN" sz="20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2000" u="heavy" dirty="0" smtClean="0">
                          <a:solidFill>
                            <a:srgbClr val="FF0000"/>
                          </a:solidFill>
                          <a:uFill>
                            <a:solidFill>
                              <a:schemeClr val="tx1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zh-CN" altLang="en-US" sz="2000" u="heavy" dirty="0">
                          <a:solidFill>
                            <a:srgbClr val="FF0000"/>
                          </a:solidFill>
                          <a:uFill>
                            <a:solidFill>
                              <a:schemeClr val="tx1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r>
                        <a:rPr lang="zh-CN" altLang="en-US" sz="2000" u="heavy" dirty="0" smtClean="0">
                          <a:solidFill>
                            <a:srgbClr val="FF0000"/>
                          </a:solidFill>
                          <a:uFill>
                            <a:solidFill>
                              <a:schemeClr val="tx1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  </a:t>
                      </a:r>
                      <a:r>
                        <a:rPr lang="zh-CN" alt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而</a:t>
                      </a:r>
                      <a:r>
                        <a:rPr lang="zh-CN" altLang="en-US" sz="2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运动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物体受力但保持静止状态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物体受到某力的作用，但运动方向始终与该力垂直</a:t>
                      </a:r>
                    </a:p>
                  </a:txBody>
                  <a:tcPr/>
                </a:tc>
              </a:tr>
              <a:tr h="36576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举例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被踢飞的足球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搬而未起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人提着水桶水平前进</a:t>
                      </a:r>
                    </a:p>
                  </a:txBody>
                  <a:tcPr/>
                </a:tc>
              </a:tr>
              <a:tr h="434975">
                <a:tc rowSpan="3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功的计算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定义</a:t>
                      </a: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力学中，功等于力与物体在力的方向上移动的距离</a:t>
                      </a:r>
                      <a:r>
                        <a:rPr lang="zh-CN" alt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的</a:t>
                      </a:r>
                      <a:endParaRPr lang="en-US" altLang="zh-CN" sz="20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⑥</a:t>
                      </a:r>
                      <a:r>
                        <a:rPr lang="zh-CN" altLang="en-US" sz="2000" b="1" u="sng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r>
                        <a:rPr lang="zh-CN" altLang="en-US" sz="2000" b="1" u="sng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  </a:t>
                      </a:r>
                      <a:r>
                        <a:rPr lang="zh-CN" altLang="en-US" sz="2000" b="1" u="sng" dirty="0" smtClean="0">
                          <a:solidFill>
                            <a:srgbClr val="FF0000"/>
                          </a:solidFill>
                          <a:uFill>
                            <a:solidFill>
                              <a:schemeClr val="tx1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</a:t>
                      </a:r>
                      <a:r>
                        <a:rPr lang="en-US" altLang="zh-CN" sz="2000" b="1" u="none" dirty="0" smtClean="0">
                          <a:solidFill>
                            <a:schemeClr val="tx1"/>
                          </a:solidFill>
                          <a:uFill>
                            <a:solidFill>
                              <a:schemeClr val="tx1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.</a:t>
                      </a:r>
                      <a:r>
                        <a:rPr lang="zh-CN" altLang="en-US" sz="2000" b="1" u="none" dirty="0" smtClean="0">
                          <a:solidFill>
                            <a:schemeClr val="tx1"/>
                          </a:solidFill>
                          <a:uFill>
                            <a:solidFill>
                              <a:schemeClr val="tx1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zh-CN" altLang="en-US" sz="2000" b="1" u="sng" dirty="0" smtClean="0">
                          <a:solidFill>
                            <a:srgbClr val="FF0000"/>
                          </a:solidFill>
                          <a:uFill>
                            <a:solidFill>
                              <a:schemeClr val="tx1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 </a:t>
                      </a:r>
                      <a:endParaRPr lang="zh-CN" altLang="en-US" sz="2000" b="1" u="sng" dirty="0">
                        <a:solidFill>
                          <a:srgbClr val="FF0000"/>
                        </a:solidFill>
                        <a:uFill>
                          <a:solidFill>
                            <a:schemeClr val="tx1"/>
                          </a:solidFill>
                        </a:u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49466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公式</a:t>
                      </a: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⑦</a:t>
                      </a:r>
                      <a:r>
                        <a:rPr lang="zh-CN" altLang="en-US" sz="2000" u="heavy" dirty="0">
                          <a:solidFill>
                            <a:srgbClr val="FF0000"/>
                          </a:solidFill>
                          <a:uFill>
                            <a:solidFill>
                              <a:schemeClr val="tx1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r>
                        <a:rPr lang="zh-CN" altLang="en-US" sz="2000" u="heavy" dirty="0" smtClean="0">
                          <a:solidFill>
                            <a:srgbClr val="FF0000"/>
                          </a:solidFill>
                          <a:uFill>
                            <a:solidFill>
                              <a:schemeClr val="tx1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    </a:t>
                      </a:r>
                      <a:r>
                        <a:rPr lang="en-US" altLang="zh-CN" sz="2000" u="none" dirty="0" smtClean="0">
                          <a:solidFill>
                            <a:schemeClr val="tx1"/>
                          </a:solidFill>
                          <a:uFill>
                            <a:solidFill>
                              <a:schemeClr val="tx1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.</a:t>
                      </a:r>
                      <a:endParaRPr lang="zh-CN" altLang="en-US" sz="2000" u="none" dirty="0">
                        <a:solidFill>
                          <a:schemeClr val="tx1"/>
                        </a:solidFill>
                        <a:uFill>
                          <a:solidFill>
                            <a:schemeClr val="tx1"/>
                          </a:solidFill>
                        </a:u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49466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单位</a:t>
                      </a: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⑧</a:t>
                      </a:r>
                      <a:r>
                        <a:rPr lang="zh-CN" altLang="en-US" sz="2000" u="heavy" dirty="0">
                          <a:solidFill>
                            <a:srgbClr val="FF0000"/>
                          </a:solidFill>
                          <a:uFill>
                            <a:solidFill>
                              <a:schemeClr val="tx1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r>
                        <a:rPr lang="zh-CN" altLang="en-US" sz="2000" u="heavy" dirty="0" smtClean="0">
                          <a:solidFill>
                            <a:srgbClr val="FF0000"/>
                          </a:solidFill>
                          <a:uFill>
                            <a:solidFill>
                              <a:schemeClr val="tx1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  </a:t>
                      </a:r>
                      <a:r>
                        <a:rPr lang="zh-CN" altLang="en-US" sz="2000" u="heavy" dirty="0">
                          <a:solidFill>
                            <a:srgbClr val="FF0000"/>
                          </a:solidFill>
                          <a:uFill>
                            <a:solidFill>
                              <a:schemeClr val="tx1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r>
                        <a:rPr lang="zh-CN" altLang="en-US" sz="2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，简称焦，符号⑨</a:t>
                      </a:r>
                      <a:r>
                        <a:rPr lang="zh-CN" altLang="en-US" sz="2000" u="heavy" dirty="0">
                          <a:solidFill>
                            <a:srgbClr val="FF0000"/>
                          </a:solidFill>
                          <a:uFill>
                            <a:solidFill>
                              <a:schemeClr val="tx1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r>
                        <a:rPr lang="zh-CN" altLang="en-US" sz="2000" u="heavy" dirty="0" smtClean="0">
                          <a:solidFill>
                            <a:srgbClr val="FF0000"/>
                          </a:solidFill>
                          <a:uFill>
                            <a:solidFill>
                              <a:schemeClr val="tx1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 </a:t>
                      </a:r>
                      <a:r>
                        <a:rPr lang="zh-CN" altLang="en-US" sz="2000" u="heavy" dirty="0">
                          <a:solidFill>
                            <a:srgbClr val="FF0000"/>
                          </a:solidFill>
                          <a:uFill>
                            <a:solidFill>
                              <a:schemeClr val="tx1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r>
                        <a:rPr lang="zh-CN" altLang="en-US" sz="2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,1J＝1N·m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文本框 151"/>
          <p:cNvSpPr txBox="1">
            <a:spLocks noChangeArrowheads="1"/>
          </p:cNvSpPr>
          <p:nvPr/>
        </p:nvSpPr>
        <p:spPr bwMode="auto">
          <a:xfrm>
            <a:off x="9062084" y="1055367"/>
            <a:ext cx="11239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方向</a:t>
            </a:r>
            <a:endParaRPr lang="zh-CN" altLang="en-US" sz="2000" dirty="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  <p:sp>
        <p:nvSpPr>
          <p:cNvPr id="11" name="文本框 151"/>
          <p:cNvSpPr txBox="1">
            <a:spLocks noChangeArrowheads="1"/>
          </p:cNvSpPr>
          <p:nvPr/>
        </p:nvSpPr>
        <p:spPr bwMode="auto">
          <a:xfrm>
            <a:off x="5529991" y="1817369"/>
            <a:ext cx="11239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力</a:t>
            </a:r>
            <a:endParaRPr lang="zh-CN" altLang="en-US" sz="2000" dirty="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  <p:sp>
        <p:nvSpPr>
          <p:cNvPr id="12" name="文本框 151"/>
          <p:cNvSpPr txBox="1">
            <a:spLocks noChangeArrowheads="1"/>
          </p:cNvSpPr>
          <p:nvPr/>
        </p:nvSpPr>
        <p:spPr bwMode="auto">
          <a:xfrm>
            <a:off x="6892619" y="2131133"/>
            <a:ext cx="11239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距离</a:t>
            </a:r>
            <a:endParaRPr lang="zh-CN" altLang="en-US" sz="2000" dirty="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  <p:sp>
        <p:nvSpPr>
          <p:cNvPr id="13" name="文本框 151"/>
          <p:cNvSpPr txBox="1">
            <a:spLocks noChangeArrowheads="1"/>
          </p:cNvSpPr>
          <p:nvPr/>
        </p:nvSpPr>
        <p:spPr bwMode="auto">
          <a:xfrm>
            <a:off x="3916340" y="3547558"/>
            <a:ext cx="11239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惯性</a:t>
            </a:r>
            <a:endParaRPr lang="zh-CN" altLang="en-US" sz="2000" dirty="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  <p:sp>
        <p:nvSpPr>
          <p:cNvPr id="14" name="文本框 151"/>
          <p:cNvSpPr txBox="1">
            <a:spLocks noChangeArrowheads="1"/>
          </p:cNvSpPr>
          <p:nvPr/>
        </p:nvSpPr>
        <p:spPr bwMode="auto">
          <a:xfrm>
            <a:off x="4274929" y="4963981"/>
            <a:ext cx="11239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乘积</a:t>
            </a:r>
            <a:endParaRPr lang="zh-CN" altLang="en-US" sz="2000" dirty="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  <p:sp>
        <p:nvSpPr>
          <p:cNvPr id="15" name="文本框 151"/>
          <p:cNvSpPr txBox="1">
            <a:spLocks noChangeArrowheads="1"/>
          </p:cNvSpPr>
          <p:nvPr/>
        </p:nvSpPr>
        <p:spPr bwMode="auto">
          <a:xfrm>
            <a:off x="4167350" y="5412216"/>
            <a:ext cx="11239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u="sng" dirty="0" smtClean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</a:rPr>
              <a:t>W＝Fs</a:t>
            </a:r>
            <a:endParaRPr lang="zh-CN" altLang="en-US" sz="2000" u="sng" dirty="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  <p:sp>
        <p:nvSpPr>
          <p:cNvPr id="17" name="文本框 151"/>
          <p:cNvSpPr txBox="1">
            <a:spLocks noChangeArrowheads="1"/>
          </p:cNvSpPr>
          <p:nvPr/>
        </p:nvSpPr>
        <p:spPr bwMode="auto">
          <a:xfrm>
            <a:off x="4230108" y="5860451"/>
            <a:ext cx="11239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焦耳</a:t>
            </a:r>
            <a:endParaRPr lang="zh-CN" altLang="en-US" sz="2000" dirty="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  <p:sp>
        <p:nvSpPr>
          <p:cNvPr id="18" name="文本框 151"/>
          <p:cNvSpPr txBox="1">
            <a:spLocks noChangeArrowheads="1"/>
          </p:cNvSpPr>
          <p:nvPr/>
        </p:nvSpPr>
        <p:spPr bwMode="auto">
          <a:xfrm>
            <a:off x="7385690" y="5896311"/>
            <a:ext cx="11239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J</a:t>
            </a:r>
            <a:endParaRPr lang="zh-CN" altLang="en-US" sz="2000" dirty="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536099680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" grpId="0"/>
      <p:bldP spid="10" grpId="0"/>
      <p:bldP spid="11" grpId="0"/>
      <p:bldP spid="12" grpId="0"/>
      <p:bldP spid="13" grpId="0"/>
      <p:bldP spid="14" grpId="0"/>
      <p:bldP spid="15" grpId="0"/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ChangeArrowheads="1"/>
          </p:cNvSpPr>
          <p:nvPr/>
        </p:nvSpPr>
        <p:spPr bwMode="auto">
          <a:xfrm>
            <a:off x="1341783" y="1429103"/>
            <a:ext cx="9561443" cy="369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【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例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1】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2018•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长沙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中考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）下列关于功的说法正确的是（　　）</a:t>
            </a:r>
          </a:p>
          <a:p>
            <a:pPr>
              <a:lnSpc>
                <a:spcPts val="35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．小明用力推发生故障的汽车而未推动时，推力对汽车做了功</a:t>
            </a:r>
          </a:p>
          <a:p>
            <a:pPr>
              <a:lnSpc>
                <a:spcPts val="35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．吊车吊着重物沿水平方向匀速运动一段距离时，吊车的拉力对重物做了功</a:t>
            </a:r>
          </a:p>
          <a:p>
            <a:pPr>
              <a:lnSpc>
                <a:spcPts val="35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．足球在水平地面上滚动一段距离时，重力对足球做了功</a:t>
            </a:r>
          </a:p>
          <a:p>
            <a:pPr>
              <a:lnSpc>
                <a:spcPts val="35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．举重运动员从地面将杠铃举起的过程中，举重运动员对杠铃做了功</a:t>
            </a:r>
          </a:p>
          <a:p>
            <a:pPr>
              <a:lnSpc>
                <a:spcPct val="150000"/>
              </a:lnSpc>
            </a:pPr>
            <a:endParaRPr lang="zh-CN" altLang="zh-CN" sz="2000" dirty="0"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420474" y="1429103"/>
            <a:ext cx="409575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D</a:t>
            </a:r>
            <a:endParaRPr lang="zh-CN" altLang="en-US" sz="32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232598" y="4639665"/>
            <a:ext cx="7392664" cy="1837262"/>
            <a:chOff x="2280724" y="4567475"/>
            <a:chExt cx="7392664" cy="1837262"/>
          </a:xfrm>
        </p:grpSpPr>
        <p:sp>
          <p:nvSpPr>
            <p:cNvPr id="18" name="TextBox 5"/>
            <p:cNvSpPr>
              <a:spLocks noChangeArrowheads="1"/>
            </p:cNvSpPr>
            <p:nvPr/>
          </p:nvSpPr>
          <p:spPr bwMode="auto">
            <a:xfrm>
              <a:off x="2522137" y="5065909"/>
              <a:ext cx="7151251" cy="1338828"/>
            </a:xfrm>
            <a:prstGeom prst="rect">
              <a:avLst/>
            </a:prstGeom>
            <a:ln w="28575">
              <a:solidFill>
                <a:srgbClr val="C0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marL="72000" algn="just" eaLnBrk="0" hangingPunct="0">
                <a:lnSpc>
                  <a:spcPct val="150000"/>
                </a:lnSpc>
                <a:defRPr/>
              </a:pPr>
              <a:r>
                <a:rPr lang="zh-CN" altLang="en-US" b="1" dirty="0" smtClean="0">
                  <a:solidFill>
                    <a:schemeClr val="tx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判断力是否做功时，关键是看力与距离是否具有同一性、同向性和同时性。同时也可以从“成效”上来判断，某个力作用在物体上，是否对物体产生了某种“成效”。</a:t>
              </a:r>
              <a:endParaRPr lang="zh-CN" altLang="en-US" b="1" dirty="0">
                <a:solidFill>
                  <a:schemeClr val="tx1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2280724" y="4567475"/>
              <a:ext cx="1723549" cy="553998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20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【</a:t>
              </a:r>
              <a:r>
                <a:rPr lang="zh-CN" altLang="en-US" sz="20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方法点拨</a:t>
              </a:r>
              <a:r>
                <a:rPr lang="en-US" altLang="zh-CN" sz="20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】</a:t>
              </a:r>
              <a:endParaRPr lang="en-US" altLang="zh-CN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199" name="Rectangle 1"/>
          <p:cNvSpPr>
            <a:spLocks noChangeArrowheads="1"/>
          </p:cNvSpPr>
          <p:nvPr/>
        </p:nvSpPr>
        <p:spPr bwMode="auto">
          <a:xfrm>
            <a:off x="1477169" y="1079763"/>
            <a:ext cx="341311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考查角度</a:t>
            </a:r>
            <a:r>
              <a:rPr lang="en-US" altLang="zh-CN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功的概念</a:t>
            </a:r>
            <a:endParaRPr lang="en-US" altLang="zh-CN" sz="2400" b="1" dirty="0">
              <a:solidFill>
                <a:srgbClr val="FF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cxnSp>
        <p:nvCxnSpPr>
          <p:cNvPr id="7" name="直接连接符 6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785900" y="284591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功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考点一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ChangeArrowheads="1"/>
          </p:cNvSpPr>
          <p:nvPr/>
        </p:nvSpPr>
        <p:spPr bwMode="auto">
          <a:xfrm>
            <a:off x="2000664" y="1619007"/>
            <a:ext cx="8285163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zh-CN" sz="28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【</a:t>
            </a:r>
            <a:r>
              <a:rPr lang="zh-CN" altLang="en-US" sz="28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例</a:t>
            </a:r>
            <a:r>
              <a:rPr lang="en-US" altLang="zh-CN" sz="28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2】</a:t>
            </a:r>
            <a:r>
              <a:rPr lang="zh-CN" altLang="zh-CN" sz="2800" dirty="0" smtClean="0">
                <a:ea typeface="微软雅黑" panose="020B0503020204020204" pitchFamily="34" charset="-122"/>
              </a:rPr>
              <a:t> </a:t>
            </a:r>
            <a:r>
              <a:rPr lang="zh-CN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2018•</a:t>
            </a:r>
            <a:r>
              <a:rPr lang="zh-CN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天津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中考</a:t>
            </a:r>
            <a:r>
              <a:rPr lang="zh-CN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）中国选手张湘祥在奥运会上获得男子举重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62kg</a:t>
            </a:r>
            <a:r>
              <a:rPr lang="zh-CN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级冠军，挺举成绩是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176kg</a:t>
            </a:r>
            <a:r>
              <a:rPr lang="zh-CN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，图为他比赛时的照片。他在挺举过程中对杠铃做的功最接近（　　）</a:t>
            </a:r>
          </a:p>
          <a:p>
            <a:pPr>
              <a:lnSpc>
                <a:spcPct val="150000"/>
              </a:lnSpc>
              <a:defRPr/>
            </a:pPr>
            <a:endParaRPr lang="en-US" altLang="zh-CN" sz="2000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002808" y="3636956"/>
            <a:ext cx="773113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D</a:t>
            </a:r>
            <a:endParaRPr lang="zh-CN" altLang="en-US" sz="32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0247" name="Rectangle 1"/>
          <p:cNvSpPr>
            <a:spLocks noChangeArrowheads="1"/>
          </p:cNvSpPr>
          <p:nvPr/>
        </p:nvSpPr>
        <p:spPr bwMode="auto">
          <a:xfrm>
            <a:off x="1467616" y="1043666"/>
            <a:ext cx="341311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考查角度</a:t>
            </a:r>
            <a:r>
              <a:rPr lang="en-US" altLang="zh-CN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功的计算</a:t>
            </a:r>
            <a:endParaRPr lang="en-US" altLang="zh-CN" sz="2400" b="1" dirty="0">
              <a:solidFill>
                <a:srgbClr val="FF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  <a:cs typeface="Times New Roman" panose="02020603050405020304" pitchFamily="18" charset="0"/>
            </a:endParaRPr>
          </a:p>
        </p:txBody>
      </p:sp>
      <p:cxnSp>
        <p:nvCxnSpPr>
          <p:cNvPr id="9" name="直接连接符 8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1785900" y="284591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功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考点一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pic>
        <p:nvPicPr>
          <p:cNvPr id="23553" name="图片24" descr="菁优网：http://www.jyeoo.co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26356" y="3627782"/>
            <a:ext cx="1540566" cy="2262707"/>
          </a:xfrm>
          <a:prstGeom prst="rect">
            <a:avLst/>
          </a:prstGeom>
          <a:noFill/>
        </p:spPr>
      </p:pic>
      <p:sp>
        <p:nvSpPr>
          <p:cNvPr id="14" name="矩形 13"/>
          <p:cNvSpPr/>
          <p:nvPr/>
        </p:nvSpPr>
        <p:spPr>
          <a:xfrm>
            <a:off x="2208346" y="4446968"/>
            <a:ext cx="4801314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600J	    B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1200J	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1800J	    D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3400J</a:t>
            </a:r>
            <a:endParaRPr lang="zh-CN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047541" y="1730237"/>
            <a:ext cx="7392664" cy="1698763"/>
            <a:chOff x="2047541" y="1730237"/>
            <a:chExt cx="7392664" cy="1698763"/>
          </a:xfrm>
        </p:grpSpPr>
        <p:sp>
          <p:nvSpPr>
            <p:cNvPr id="2" name="TextBox 5"/>
            <p:cNvSpPr>
              <a:spLocks noChangeArrowheads="1"/>
            </p:cNvSpPr>
            <p:nvPr/>
          </p:nvSpPr>
          <p:spPr bwMode="auto">
            <a:xfrm>
              <a:off x="2288954" y="2228671"/>
              <a:ext cx="7151251" cy="1200329"/>
            </a:xfrm>
            <a:prstGeom prst="rect">
              <a:avLst/>
            </a:prstGeom>
            <a:ln w="28575">
              <a:solidFill>
                <a:srgbClr val="C0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marL="72000" algn="just" eaLnBrk="0" hangingPunct="0">
                <a:lnSpc>
                  <a:spcPct val="150000"/>
                </a:lnSpc>
                <a:defRPr/>
              </a:pPr>
              <a:r>
                <a:rPr lang="zh-CN" altLang="zh-CN" sz="2400" b="1" dirty="0" smtClean="0">
                  <a:ea typeface="微软雅黑" panose="020B0503020204020204" pitchFamily="34" charset="-122"/>
                </a:rPr>
                <a:t>此题主要考查的是学生对重力、功的计算公式的理解和掌握，估测出举高的高度是解决此题的关键</a:t>
              </a:r>
              <a:r>
                <a:rPr lang="zh-CN" altLang="en-US" b="1" dirty="0" smtClean="0">
                  <a:solidFill>
                    <a:schemeClr val="tx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。</a:t>
              </a:r>
              <a:endParaRPr lang="zh-CN" altLang="en-US" b="1" dirty="0">
                <a:solidFill>
                  <a:schemeClr val="tx1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2047541" y="1730237"/>
              <a:ext cx="1723549" cy="553998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20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【</a:t>
              </a:r>
              <a:r>
                <a:rPr lang="zh-CN" altLang="en-US" sz="20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方法点拨</a:t>
              </a:r>
              <a:r>
                <a:rPr lang="en-US" altLang="zh-CN" sz="20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】</a:t>
              </a:r>
              <a:endParaRPr lang="en-US" altLang="zh-CN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1785900" y="284591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功率</a:t>
            </a:r>
          </a:p>
        </p:txBody>
      </p:sp>
      <p:sp>
        <p:nvSpPr>
          <p:cNvPr id="13" name="矩形 12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考点二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graphicFrame>
        <p:nvGraphicFramePr>
          <p:cNvPr id="14" name="表格 13"/>
          <p:cNvGraphicFramePr/>
          <p:nvPr/>
        </p:nvGraphicFramePr>
        <p:xfrm>
          <a:off x="1912004" y="1430617"/>
          <a:ext cx="7851140" cy="29857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66140"/>
                <a:gridCol w="6985000"/>
              </a:tblGrid>
              <a:tr h="4267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定义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功与做功所用①</a:t>
                      </a:r>
                      <a:r>
                        <a:rPr lang="zh-CN" altLang="en-US" sz="2200" u="heavy" dirty="0">
                          <a:solidFill>
                            <a:srgbClr val="FF0000"/>
                          </a:solidFill>
                          <a:uFill>
                            <a:solidFill>
                              <a:schemeClr val="tx1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r>
                        <a:rPr lang="zh-CN" altLang="en-US" sz="2200" u="heavy" dirty="0" smtClean="0">
                          <a:solidFill>
                            <a:srgbClr val="FF0000"/>
                          </a:solidFill>
                          <a:uFill>
                            <a:solidFill>
                              <a:schemeClr val="tx1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  </a:t>
                      </a:r>
                      <a:r>
                        <a:rPr lang="zh-CN" altLang="en-US" sz="2200" u="heavy" dirty="0">
                          <a:solidFill>
                            <a:srgbClr val="FF0000"/>
                          </a:solidFill>
                          <a:uFill>
                            <a:solidFill>
                              <a:schemeClr val="tx1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r>
                        <a:rPr lang="zh-CN" altLang="en-US" sz="2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之比叫做功率</a:t>
                      </a: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物理意义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表示做功②</a:t>
                      </a:r>
                      <a:r>
                        <a:rPr lang="zh-CN" altLang="en-US" sz="2200" u="heavy" dirty="0">
                          <a:solidFill>
                            <a:srgbClr val="FF0000"/>
                          </a:solidFill>
                          <a:uFill>
                            <a:solidFill>
                              <a:schemeClr val="tx1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r>
                        <a:rPr lang="zh-CN" altLang="en-US" sz="2200" u="heavy" dirty="0" smtClean="0">
                          <a:solidFill>
                            <a:srgbClr val="FF0000"/>
                          </a:solidFill>
                          <a:uFill>
                            <a:solidFill>
                              <a:schemeClr val="tx1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  </a:t>
                      </a:r>
                      <a:r>
                        <a:rPr lang="zh-CN" altLang="en-US" sz="2200" u="heavy" dirty="0">
                          <a:solidFill>
                            <a:srgbClr val="FF0000"/>
                          </a:solidFill>
                          <a:uFill>
                            <a:solidFill>
                              <a:schemeClr val="tx1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r>
                        <a:rPr lang="zh-CN" altLang="en-US" sz="2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的物理量，功率大，说明做功</a:t>
                      </a:r>
                      <a:r>
                        <a:rPr lang="zh-CN" altLang="en-US" sz="22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③</a:t>
                      </a:r>
                      <a:r>
                        <a:rPr lang="zh-CN" altLang="en-US" sz="2200" u="heavy" dirty="0" smtClean="0">
                          <a:solidFill>
                            <a:srgbClr val="FF0000"/>
                          </a:solidFill>
                          <a:uFill>
                            <a:solidFill>
                              <a:schemeClr val="tx1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zh-CN" altLang="en-US" sz="2200" u="heavy" dirty="0">
                          <a:solidFill>
                            <a:srgbClr val="FF0000"/>
                          </a:solidFill>
                          <a:uFill>
                            <a:solidFill>
                              <a:schemeClr val="tx1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r>
                        <a:rPr lang="zh-CN" altLang="en-US" sz="2200" u="heavy" dirty="0" smtClean="0">
                          <a:solidFill>
                            <a:srgbClr val="FF0000"/>
                          </a:solidFill>
                          <a:uFill>
                            <a:solidFill>
                              <a:schemeClr val="tx1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</a:t>
                      </a:r>
                      <a:r>
                        <a:rPr lang="zh-CN" altLang="en-US" sz="22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</a:t>
                      </a:r>
                      <a:r>
                        <a:rPr lang="zh-CN" altLang="en-US" sz="2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单位时间内做的功④</a:t>
                      </a:r>
                      <a:r>
                        <a:rPr lang="zh-CN" altLang="en-US" sz="2200" u="heavy" dirty="0">
                          <a:solidFill>
                            <a:srgbClr val="FF0000"/>
                          </a:solidFill>
                          <a:uFill>
                            <a:solidFill>
                              <a:schemeClr val="tx1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r>
                        <a:rPr lang="zh-CN" altLang="en-US" sz="2200" u="heavy" dirty="0" smtClean="0">
                          <a:solidFill>
                            <a:srgbClr val="FF0000"/>
                          </a:solidFill>
                          <a:uFill>
                            <a:solidFill>
                              <a:schemeClr val="tx1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</a:t>
                      </a:r>
                      <a:r>
                        <a:rPr lang="zh-CN" altLang="en-US" sz="2200" u="heavy" dirty="0">
                          <a:solidFill>
                            <a:srgbClr val="FF0000"/>
                          </a:solidFill>
                          <a:uFill>
                            <a:solidFill>
                              <a:schemeClr val="tx1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r>
                        <a:rPr lang="zh-CN" altLang="en-US" sz="2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；功率小，说明做功⑤</a:t>
                      </a:r>
                      <a:r>
                        <a:rPr lang="zh-CN" altLang="en-US" sz="2200" u="heavy" dirty="0">
                          <a:solidFill>
                            <a:srgbClr val="FF0000"/>
                          </a:solidFill>
                          <a:uFill>
                            <a:solidFill>
                              <a:schemeClr val="tx1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r>
                        <a:rPr lang="zh-CN" altLang="en-US" sz="2200" u="heavy" dirty="0" smtClean="0">
                          <a:solidFill>
                            <a:srgbClr val="FF0000"/>
                          </a:solidFill>
                          <a:uFill>
                            <a:solidFill>
                              <a:schemeClr val="tx1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zh-CN" altLang="en-US" sz="2200" u="heavy" dirty="0">
                          <a:solidFill>
                            <a:srgbClr val="FF0000"/>
                          </a:solidFill>
                          <a:uFill>
                            <a:solidFill>
                              <a:schemeClr val="tx1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r>
                        <a:rPr lang="zh-CN" altLang="en-US" sz="2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，单位时间内做的功⑥</a:t>
                      </a:r>
                      <a:r>
                        <a:rPr lang="zh-CN" altLang="en-US" sz="2200" u="heavy" dirty="0">
                          <a:solidFill>
                            <a:srgbClr val="FF0000"/>
                          </a:solidFill>
                          <a:uFill>
                            <a:solidFill>
                              <a:schemeClr val="tx1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r>
                        <a:rPr lang="zh-CN" altLang="en-US" sz="2200" u="heavy" dirty="0" smtClean="0">
                          <a:solidFill>
                            <a:srgbClr val="FF0000"/>
                          </a:solidFill>
                          <a:uFill>
                            <a:solidFill>
                              <a:schemeClr val="tx1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  </a:t>
                      </a:r>
                      <a:r>
                        <a:rPr lang="en-US" altLang="zh-CN" sz="2200" u="none" dirty="0" smtClean="0">
                          <a:solidFill>
                            <a:schemeClr val="tx1"/>
                          </a:solidFill>
                          <a:uFill>
                            <a:solidFill>
                              <a:schemeClr val="tx1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.</a:t>
                      </a:r>
                      <a:r>
                        <a:rPr lang="zh-CN" altLang="en-US" sz="2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/>
                </a:tc>
              </a:tr>
              <a:tr h="69977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公式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单位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国际单位是⑦</a:t>
                      </a:r>
                      <a:r>
                        <a:rPr lang="zh-CN" altLang="en-US" sz="2200" u="heavy" dirty="0">
                          <a:solidFill>
                            <a:srgbClr val="FF0000"/>
                          </a:solidFill>
                          <a:uFill>
                            <a:solidFill>
                              <a:schemeClr val="tx1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r>
                        <a:rPr lang="zh-CN" altLang="en-US" sz="2200" u="heavy" dirty="0" smtClean="0">
                          <a:solidFill>
                            <a:srgbClr val="FF0000"/>
                          </a:solidFill>
                          <a:uFill>
                            <a:solidFill>
                              <a:schemeClr val="tx1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 </a:t>
                      </a:r>
                      <a:r>
                        <a:rPr lang="zh-CN" altLang="en-US" sz="2200" u="heavy" dirty="0">
                          <a:solidFill>
                            <a:srgbClr val="FF0000"/>
                          </a:solidFill>
                          <a:uFill>
                            <a:solidFill>
                              <a:schemeClr val="tx1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r>
                        <a:rPr lang="zh-CN" altLang="en-US" sz="2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，简称瓦，用⑧</a:t>
                      </a:r>
                      <a:r>
                        <a:rPr lang="zh-CN" altLang="en-US" sz="2200" u="heavy" dirty="0">
                          <a:solidFill>
                            <a:srgbClr val="FF0000"/>
                          </a:solidFill>
                          <a:uFill>
                            <a:solidFill>
                              <a:schemeClr val="tx1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r>
                        <a:rPr lang="zh-CN" altLang="en-US" sz="2200" u="heavy" dirty="0" smtClean="0">
                          <a:solidFill>
                            <a:srgbClr val="FF0000"/>
                          </a:solidFill>
                          <a:uFill>
                            <a:solidFill>
                              <a:schemeClr val="tx1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zh-CN" altLang="en-US" sz="2200" u="heavy" dirty="0">
                          <a:solidFill>
                            <a:srgbClr val="FF0000"/>
                          </a:solidFill>
                          <a:uFill>
                            <a:solidFill>
                              <a:schemeClr val="tx1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r>
                        <a:rPr lang="zh-CN" altLang="en-US" sz="2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表示；换算关系：1kW＝⑨</a:t>
                      </a:r>
                      <a:r>
                        <a:rPr lang="zh-CN" altLang="en-US" sz="2200" u="heavy" dirty="0">
                          <a:solidFill>
                            <a:srgbClr val="FF0000"/>
                          </a:solidFill>
                          <a:uFill>
                            <a:solidFill>
                              <a:schemeClr val="tx1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r>
                        <a:rPr lang="zh-CN" altLang="en-US" sz="2200" u="heavy" dirty="0" smtClean="0">
                          <a:solidFill>
                            <a:srgbClr val="FF0000"/>
                          </a:solidFill>
                          <a:uFill>
                            <a:solidFill>
                              <a:schemeClr val="tx1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 </a:t>
                      </a:r>
                      <a:r>
                        <a:rPr lang="zh-CN" altLang="en-US" sz="2200" u="heavy" dirty="0">
                          <a:solidFill>
                            <a:srgbClr val="FF0000"/>
                          </a:solidFill>
                          <a:uFill>
                            <a:solidFill>
                              <a:schemeClr val="tx1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r>
                        <a:rPr lang="zh-CN" altLang="en-US" sz="2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W,1W＝1J/s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5" name="文本框 4"/>
          <p:cNvSpPr txBox="1">
            <a:spLocks noChangeArrowheads="1"/>
          </p:cNvSpPr>
          <p:nvPr/>
        </p:nvSpPr>
        <p:spPr bwMode="auto">
          <a:xfrm>
            <a:off x="1916766" y="4664355"/>
            <a:ext cx="7799388" cy="110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dirty="0">
                <a:ea typeface="微软雅黑" panose="020B0503020204020204" pitchFamily="34" charset="-122"/>
              </a:rPr>
              <a:t>　</a:t>
            </a:r>
            <a:r>
              <a:rPr lang="zh-CN" altLang="en-US" sz="2200" dirty="0">
                <a:solidFill>
                  <a:srgbClr val="FF0000"/>
                </a:solidFill>
                <a:ea typeface="微软雅黑" panose="020B0503020204020204" pitchFamily="34" charset="-122"/>
              </a:rPr>
              <a:t>辨一辨</a:t>
            </a:r>
            <a:r>
              <a:rPr lang="zh-CN" altLang="en-US" sz="2200" dirty="0">
                <a:ea typeface="微软雅黑" panose="020B0503020204020204" pitchFamily="34" charset="-122"/>
              </a:rPr>
              <a:t>►做功多的机械，功率不一定大，同样做功少的机械，功率不一定小，功率的大小还要看另一个因素——时间．但功率大的机械做功一定快．(　   　)</a:t>
            </a:r>
          </a:p>
        </p:txBody>
      </p:sp>
      <p:sp>
        <p:nvSpPr>
          <p:cNvPr id="16" name="文本框 1"/>
          <p:cNvSpPr txBox="1">
            <a:spLocks noChangeArrowheads="1"/>
          </p:cNvSpPr>
          <p:nvPr/>
        </p:nvSpPr>
        <p:spPr bwMode="auto">
          <a:xfrm>
            <a:off x="5401329" y="5348007"/>
            <a:ext cx="496887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200" dirty="0">
                <a:solidFill>
                  <a:srgbClr val="FF0000"/>
                </a:solidFill>
                <a:ea typeface="微软雅黑" panose="020B0503020204020204" pitchFamily="34" charset="-122"/>
              </a:rPr>
              <a:t>√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057893" y="1450932"/>
            <a:ext cx="92156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000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时间</a:t>
            </a:r>
            <a:endParaRPr lang="zh-CN" altLang="en-US" sz="2000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466223" y="1854342"/>
            <a:ext cx="92156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000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快慢</a:t>
            </a:r>
            <a:endParaRPr lang="zh-CN" altLang="en-US" sz="2000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895658" y="2203966"/>
            <a:ext cx="92156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000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多</a:t>
            </a:r>
            <a:endParaRPr lang="zh-CN" altLang="en-US" sz="2000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388723" y="2526696"/>
            <a:ext cx="92156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000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少</a:t>
            </a:r>
            <a:endParaRPr lang="zh-CN" altLang="en-US" sz="2000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pic>
        <p:nvPicPr>
          <p:cNvPr id="22" name="图片 3"/>
          <p:cNvPicPr>
            <a:picLocks noChangeAspect="1" noChangeArrowheads="1"/>
          </p:cNvPicPr>
          <p:nvPr/>
        </p:nvPicPr>
        <p:blipFill>
          <a:blip r:embed="rId3" cstate="print"/>
          <a:srcRect l="20531" t="23802" r="20590" b="23747"/>
          <a:stretch>
            <a:fillRect/>
          </a:stretch>
        </p:blipFill>
        <p:spPr bwMode="auto">
          <a:xfrm>
            <a:off x="3046132" y="3041837"/>
            <a:ext cx="633413" cy="60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TextBox 22"/>
          <p:cNvSpPr txBox="1"/>
          <p:nvPr/>
        </p:nvSpPr>
        <p:spPr>
          <a:xfrm>
            <a:off x="4726206" y="3692107"/>
            <a:ext cx="92156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000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瓦特</a:t>
            </a:r>
            <a:endParaRPr lang="zh-CN" altLang="en-US" sz="2000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576982" y="3665213"/>
            <a:ext cx="92156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W</a:t>
            </a:r>
            <a:endParaRPr lang="zh-CN" altLang="en-US" sz="2000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851711" y="4032764"/>
            <a:ext cx="92156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1000</a:t>
            </a:r>
            <a:endParaRPr lang="zh-CN" altLang="en-US" sz="2000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273918" y="2186036"/>
            <a:ext cx="92156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000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快</a:t>
            </a:r>
            <a:endParaRPr lang="zh-CN" altLang="en-US" sz="2000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820764" y="2535658"/>
            <a:ext cx="92156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000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慢</a:t>
            </a:r>
            <a:endParaRPr lang="zh-CN" altLang="en-US" sz="2000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  <p:bldP spid="19" grpId="0"/>
      <p:bldP spid="20" grpId="0"/>
      <p:bldP spid="21" grpId="0"/>
      <p:bldP spid="23" grpId="0"/>
      <p:bldP spid="25" grpId="0"/>
      <p:bldP spid="26" grpId="0"/>
      <p:bldP spid="27" grpId="0"/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1785900" y="284591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功率</a:t>
            </a:r>
          </a:p>
        </p:txBody>
      </p:sp>
      <p:sp>
        <p:nvSpPr>
          <p:cNvPr id="4" name="矩形 3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考点二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5" name="文本框 1"/>
          <p:cNvSpPr txBox="1"/>
          <p:nvPr/>
        </p:nvSpPr>
        <p:spPr>
          <a:xfrm>
            <a:off x="1673411" y="1407273"/>
            <a:ext cx="7710488" cy="345325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200" noProof="1">
                <a:ea typeface="微软雅黑" panose="020B0503020204020204" pitchFamily="34" charset="-122"/>
              </a:rPr>
              <a:t>　</a:t>
            </a:r>
            <a:r>
              <a:rPr lang="zh-CN" altLang="en-US" sz="2800" b="1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想一想►结合功率的公式，如何测量人爬楼的功率？</a:t>
            </a:r>
          </a:p>
          <a:p>
            <a:pPr>
              <a:lnSpc>
                <a:spcPct val="130000"/>
              </a:lnSpc>
            </a:pPr>
            <a:r>
              <a:rPr lang="zh-CN" altLang="en-US" sz="2800" b="1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(1)用</a:t>
            </a:r>
            <a:r>
              <a:rPr lang="zh-CN" altLang="en-US" sz="2800" b="1" u="heavy" noProof="1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800" b="1" u="heavy" noProof="1" smtClean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u="heavy" noProof="1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800" b="1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测出人的质量m；</a:t>
            </a:r>
          </a:p>
          <a:p>
            <a:pPr>
              <a:lnSpc>
                <a:spcPct val="130000"/>
              </a:lnSpc>
            </a:pPr>
            <a:r>
              <a:rPr lang="zh-CN" altLang="en-US" sz="2800" b="1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(2)用</a:t>
            </a:r>
            <a:r>
              <a:rPr lang="zh-CN" altLang="en-US" sz="2800" b="1" u="heavy" noProof="1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800" b="1" u="heavy" noProof="1" smtClean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u="heavy" noProof="1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800" b="1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测出爬楼的高度h；</a:t>
            </a:r>
          </a:p>
          <a:p>
            <a:pPr>
              <a:lnSpc>
                <a:spcPct val="130000"/>
              </a:lnSpc>
            </a:pPr>
            <a:r>
              <a:rPr lang="zh-CN" altLang="en-US" sz="2800" b="1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(3)用</a:t>
            </a:r>
            <a:r>
              <a:rPr lang="zh-CN" altLang="en-US" sz="2800" b="1" u="heavy" noProof="1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800" b="1" u="heavy" noProof="1" smtClean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u="heavy" noProof="1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800" b="1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测出爬楼所用的时间t；</a:t>
            </a:r>
          </a:p>
          <a:p>
            <a:pPr>
              <a:lnSpc>
                <a:spcPct val="130000"/>
              </a:lnSpc>
            </a:pPr>
            <a:r>
              <a:rPr lang="zh-CN" altLang="en-US" sz="2800" b="1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(4)爬楼的功率</a:t>
            </a:r>
            <a:r>
              <a:rPr lang="zh-CN" altLang="en-US" sz="2800" b="1" noProof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zh-CN" altLang="en-US" sz="2800" b="1" u="heavy" noProof="1" smtClean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2800" b="1" noProof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800" b="1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89930" y="2506844"/>
            <a:ext cx="92156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磅秤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63038" y="3098513"/>
            <a:ext cx="92156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卷尺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98895" y="3654325"/>
            <a:ext cx="92156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秒表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6" name="矩形 5"/>
              <p:cNvSpPr/>
              <p:nvPr/>
            </p:nvSpPr>
            <p:spPr>
              <a:xfrm>
                <a:off x="4193364" y="4066719"/>
                <a:ext cx="1575496" cy="79380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sz="24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𝑷</m:t>
                      </m:r>
                      <m:r>
                        <a:rPr lang="zh-CN" altLang="en-US" sz="2400" b="1" i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zh-CN" altLang="en-US" sz="2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zh-CN" altLang="en-US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𝒎𝒈𝒉</m:t>
                          </m:r>
                        </m:num>
                        <m:den>
                          <m:r>
                            <a:rPr lang="zh-CN" altLang="en-US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𝒕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3364" y="4066719"/>
                <a:ext cx="1575496" cy="793807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文本框 11266"/>
          <p:cNvSpPr txBox="1"/>
          <p:nvPr/>
        </p:nvSpPr>
        <p:spPr>
          <a:xfrm>
            <a:off x="190501" y="693738"/>
            <a:ext cx="11857567" cy="59420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lnSpc>
                <a:spcPct val="13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en-US" sz="2800" b="1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1785900" y="284591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功率</a:t>
            </a:r>
          </a:p>
        </p:txBody>
      </p:sp>
      <p:sp>
        <p:nvSpPr>
          <p:cNvPr id="8" name="矩形 7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考点二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59027" y="2184060"/>
            <a:ext cx="92156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Fv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6" name="矩形 15"/>
              <p:cNvSpPr/>
              <p:nvPr/>
            </p:nvSpPr>
            <p:spPr>
              <a:xfrm>
                <a:off x="1648096" y="1931771"/>
                <a:ext cx="8988287" cy="23064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800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由公式</a:t>
                </a:r>
                <a14:m>
                  <m:oMath xmlns:m="http://schemas.openxmlformats.org/officeDocument/2006/math">
                    <m:r>
                      <a:rPr lang="zh-CN" altLang="en-US" sz="2800" i="1">
                        <a:latin typeface="Cambria Math" panose="02040503050406030204" pitchFamily="18" charset="0"/>
                      </a:rPr>
                      <m:t>𝑃</m:t>
                    </m:r>
                    <m:r>
                      <a:rPr lang="zh-CN" altLang="en-US" sz="280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zh-CN" altLang="en-US" sz="2800" i="1">
                            <a:latin typeface="Cambria Math"/>
                          </a:rPr>
                        </m:ctrlPr>
                      </m:fPr>
                      <m:num>
                        <m:r>
                          <a:rPr lang="zh-CN" altLang="en-US" sz="2800" i="1">
                            <a:latin typeface="Cambria Math" panose="02040503050406030204" pitchFamily="18" charset="0"/>
                          </a:rPr>
                          <m:t>𝑊</m:t>
                        </m:r>
                      </m:num>
                      <m:den>
                        <m:r>
                          <a:rPr lang="zh-CN" altLang="en-US" sz="2800" i="1">
                            <a:latin typeface="Cambria Math" panose="02040503050406030204" pitchFamily="18" charset="0"/>
                          </a:rPr>
                          <m:t>𝑡</m:t>
                        </m:r>
                      </m:den>
                    </m:f>
                    <m:r>
                      <m:rPr>
                        <m:nor/>
                      </m:rPr>
                      <a:rPr lang="zh-CN" altLang="en-US" sz="2800" i="1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zh-CN" altLang="en-US" sz="2800" i="1">
                            <a:latin typeface="Cambria Math"/>
                          </a:rPr>
                        </m:ctrlPr>
                      </m:fPr>
                      <m:num>
                        <m:r>
                          <a:rPr lang="zh-CN" altLang="en-US" sz="2800" i="1">
                            <a:latin typeface="Cambria Math" panose="02040503050406030204" pitchFamily="18" charset="0"/>
                          </a:rPr>
                          <m:t>𝐹𝑆</m:t>
                        </m:r>
                      </m:num>
                      <m:den>
                        <m:r>
                          <a:rPr lang="zh-CN" altLang="en-US" sz="2800" i="1">
                            <a:latin typeface="Cambria Math" panose="02040503050406030204" pitchFamily="18" charset="0"/>
                          </a:rPr>
                          <m:t>𝑡</m:t>
                        </m:r>
                      </m:den>
                    </m:f>
                    <m:r>
                      <a:rPr lang="zh-CN" altLang="en-US" sz="280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altLang="zh-CN" sz="2800" b="1" u="sng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/>
                </a:r>
                <a:r>
                  <a:rPr lang="zh-CN" altLang="zh-CN" sz="2800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，可知，在功率一定时，力</a:t>
                </a:r>
                <a:r>
                  <a:rPr lang="en-US" altLang="zh-CN" sz="2800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F</a:t>
                </a:r>
                <a:r>
                  <a:rPr lang="zh-CN" altLang="zh-CN" sz="2800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与速度</a:t>
                </a:r>
                <a:r>
                  <a:rPr lang="en-US" altLang="zh-CN" sz="2800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V</a:t>
                </a:r>
                <a:r>
                  <a:rPr lang="zh-CN" altLang="zh-CN" sz="2800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成反比，因此汽车上坡时，司机采取换低速档的方法减小</a:t>
                </a:r>
                <a:r>
                  <a:rPr lang="en-US" altLang="zh-CN" sz="2800" b="1" u="sng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/>
                </a:r>
                <a:r>
                  <a:rPr lang="zh-CN" altLang="zh-CN" sz="2800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，以获得较大的牵引力。</a:t>
                </a:r>
                <a:endParaRPr lang="zh-CN" altLang="en-US" sz="28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mc:Choice>
        <mc:Fallback>
          <p:sp>
            <p:nvSpPr>
              <p:cNvPr id="16" name="矩形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48096" y="1931771"/>
                <a:ext cx="8988287" cy="2306401"/>
              </a:xfrm>
              <a:prstGeom prst="rect">
                <a:avLst/>
              </a:prstGeom>
              <a:blipFill rotWithShape="0">
                <a:blip r:embed="rId3"/>
                <a:stretch>
                  <a:fillRect l="-1356" r="-881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754" name="Rectangle 10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828266" y="3571278"/>
            <a:ext cx="92156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速度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ChangeArrowheads="1"/>
          </p:cNvSpPr>
          <p:nvPr/>
        </p:nvSpPr>
        <p:spPr bwMode="auto">
          <a:xfrm>
            <a:off x="1914527" y="1562632"/>
            <a:ext cx="8621712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【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例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3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】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完全相同的甲、乙两辆玩具车同时从同一地点同方向出发，沿相同水平地面做匀速直线运动，它们运动的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﹣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图象如图所示，甲、乙两车受到的牵引力分别为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</a:t>
            </a:r>
            <a:r>
              <a:rPr lang="zh-CN" altLang="zh-CN" sz="2000" b="1" baseline="-25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甲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</a:t>
            </a:r>
            <a:r>
              <a:rPr lang="zh-CN" altLang="zh-CN" sz="2000" b="1" baseline="-25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乙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，甲、乙两车牵引力的功率分别为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r>
              <a:rPr lang="zh-CN" altLang="zh-CN" sz="2000" b="1" baseline="-25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甲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r>
              <a:rPr lang="zh-CN" altLang="zh-CN" sz="2000" b="1" baseline="-25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乙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，下列判断正确的是（　　）</a:t>
            </a:r>
          </a:p>
          <a:p>
            <a:pPr>
              <a:lnSpc>
                <a:spcPct val="150000"/>
              </a:lnSpc>
              <a:defRPr/>
            </a:pPr>
            <a:endParaRPr lang="zh-CN" altLang="en-US" sz="2000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785900" y="1127126"/>
            <a:ext cx="40671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考查角度</a:t>
            </a:r>
            <a:r>
              <a:rPr lang="en-US" altLang="zh-CN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　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功率大小的比较</a:t>
            </a:r>
            <a:endParaRPr lang="zh-CN" altLang="en-US" sz="2400" b="1" dirty="0">
              <a:solidFill>
                <a:srgbClr val="FF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  <a:cs typeface="Times New Roman" pitchFamily="18" charset="0"/>
            </a:endParaRPr>
          </a:p>
        </p:txBody>
      </p:sp>
      <p:sp>
        <p:nvSpPr>
          <p:cNvPr id="23" name="TextBox 5"/>
          <p:cNvSpPr>
            <a:spLocks noChangeArrowheads="1"/>
          </p:cNvSpPr>
          <p:nvPr/>
        </p:nvSpPr>
        <p:spPr bwMode="auto">
          <a:xfrm>
            <a:off x="1914527" y="4526259"/>
            <a:ext cx="8201024" cy="1938992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功率是表示物体做功快慢的物理量，一般采用下列三种办法比较大小：</a:t>
            </a:r>
            <a:b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）在相同时间内，比较做功的多少，做功越多的物体，功率越大．</a:t>
            </a:r>
            <a:b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）在完成相同功的条件下，比较所用时间的长短，所用时间越短的物体，功率越大．</a:t>
            </a:r>
            <a:b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）做功多少和所用时间都不同的情况下，通过公式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P= W/ t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计算，然后进行比较．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805227" y="4002384"/>
            <a:ext cx="1723549" cy="4996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方法点拨</a:t>
            </a:r>
            <a:r>
              <a:rPr lang="en-US" altLang="zh-CN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</p:txBody>
      </p:sp>
      <p:sp>
        <p:nvSpPr>
          <p:cNvPr id="20" name="文本框 7"/>
          <p:cNvSpPr txBox="1">
            <a:spLocks noChangeArrowheads="1"/>
          </p:cNvSpPr>
          <p:nvPr/>
        </p:nvSpPr>
        <p:spPr bwMode="auto">
          <a:xfrm>
            <a:off x="3624298" y="2432088"/>
            <a:ext cx="8572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D</a:t>
            </a:r>
            <a:endParaRPr lang="zh-CN" altLang="en-US" sz="2800" b="1" dirty="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1785900" y="284591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功率</a:t>
            </a:r>
          </a:p>
        </p:txBody>
      </p:sp>
      <p:sp>
        <p:nvSpPr>
          <p:cNvPr id="10" name="矩形 9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考点二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053213" y="3005352"/>
            <a:ext cx="609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</a:t>
            </a:r>
            <a:r>
              <a:rPr lang="zh-CN" altLang="zh-CN" sz="2000" b="1" baseline="-25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甲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＞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</a:t>
            </a:r>
            <a:r>
              <a:rPr lang="zh-CN" altLang="zh-CN" sz="2000" b="1" baseline="-25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乙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P</a:t>
            </a:r>
            <a:r>
              <a:rPr lang="zh-CN" altLang="zh-CN" sz="2000" b="1" baseline="-25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甲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＞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r>
              <a:rPr lang="zh-CN" altLang="zh-CN" sz="2000" b="1" baseline="-25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乙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B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</a:t>
            </a:r>
            <a:r>
              <a:rPr lang="zh-CN" altLang="zh-CN" sz="2000" b="1" baseline="-25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甲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＜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</a:t>
            </a:r>
            <a:r>
              <a:rPr lang="zh-CN" altLang="zh-CN" sz="2000" b="1" baseline="-25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乙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P</a:t>
            </a:r>
            <a:r>
              <a:rPr lang="zh-CN" altLang="zh-CN" sz="2000" b="1" baseline="-25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甲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＜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r>
              <a:rPr lang="zh-CN" altLang="zh-CN" sz="2000" b="1" baseline="-25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乙</a:t>
            </a:r>
            <a:endParaRPr lang="zh-CN" altLang="zh-CN" sz="2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</a:t>
            </a:r>
            <a:r>
              <a:rPr lang="zh-CN" altLang="zh-CN" sz="2000" b="1" baseline="-25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甲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=F</a:t>
            </a:r>
            <a:r>
              <a:rPr lang="zh-CN" altLang="zh-CN" sz="2000" b="1" baseline="-25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乙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P</a:t>
            </a:r>
            <a:r>
              <a:rPr lang="zh-CN" altLang="zh-CN" sz="2000" b="1" baseline="-25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甲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＜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r>
              <a:rPr lang="zh-CN" altLang="zh-CN" sz="2000" b="1" baseline="-25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乙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D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</a:t>
            </a:r>
            <a:r>
              <a:rPr lang="zh-CN" altLang="zh-CN" sz="2000" b="1" baseline="-25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甲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=F</a:t>
            </a:r>
            <a:r>
              <a:rPr lang="zh-CN" altLang="zh-CN" sz="2000" b="1" baseline="-25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乙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P</a:t>
            </a:r>
            <a:r>
              <a:rPr lang="zh-CN" altLang="zh-CN" sz="2000" b="1" baseline="-25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甲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＞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r>
              <a:rPr lang="zh-CN" altLang="zh-CN" sz="2000" b="1" baseline="-25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乙</a:t>
            </a:r>
            <a:endParaRPr lang="zh-CN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1505" name="图片24" descr="菁优网：http://www.jyeoo.co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73660" y="2572379"/>
            <a:ext cx="1919235" cy="1881847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19" grpId="0"/>
      <p:bldP spid="2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heme/theme1.xml><?xml version="1.0" encoding="utf-8"?>
<a:theme xmlns:a="http://schemas.openxmlformats.org/drawingml/2006/main" name="主题1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AEA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1651</TotalTime>
  <Pages>0</Pages>
  <Words>1404</Words>
  <Characters>0</Characters>
  <Application>Microsoft Office PowerPoint</Application>
  <DocSecurity>0</DocSecurity>
  <PresentationFormat>自定义</PresentationFormat>
  <Lines>0</Lines>
  <Paragraphs>202</Paragraphs>
  <Slides>16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主题1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2015-07-09T00:50:00Z</dcterms:created>
  <dcterms:modified xsi:type="dcterms:W3CDTF">2019-02-14T07:15:58Z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2052-10.1.0.5975</vt:lpwstr>
  </property>
</Properties>
</file>