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515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0" autoAdjust="0"/>
    <p:restoredTop sz="91654" autoAdjust="0"/>
  </p:normalViewPr>
  <p:slideViewPr>
    <p:cSldViewPr snapToGrid="0" showGuides="1">
      <p:cViewPr>
        <p:scale>
          <a:sx n="66" d="100"/>
          <a:sy n="66" d="100"/>
        </p:scale>
        <p:origin x="-1248" y="-426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运动和力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242391" y="1512019"/>
            <a:ext cx="10207487" cy="351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 为了探究二力平衡的条件，张三同学设计了如图甲的实验。</a:t>
            </a:r>
          </a:p>
          <a:p>
            <a:pPr>
              <a:lnSpc>
                <a:spcPts val="33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）实验中发现两边的钩码质量不相等时，木块运动，质量相等时，木块静止，说明二力平衡的一个条件是力的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ts val="33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）接着张三将木块扭转一个角度，松手后观察到小木块不能平衡，说明二力平衡时，两个力必须作用在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ts val="33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）在另一小组实验中，李四用小车代替木块，如图乙所示，同学们认为李四的实验装置优于张三的实验装置，其主要原因是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4990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探究二力平衡条件实验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4322985" y="2399868"/>
            <a:ext cx="13522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大小相等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二力平衡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1505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7052" y="4591878"/>
            <a:ext cx="4442792" cy="1897442"/>
          </a:xfrm>
          <a:prstGeom prst="rect">
            <a:avLst/>
          </a:prstGeom>
          <a:noFill/>
        </p:spPr>
      </p:pic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3441716" y="3238067"/>
            <a:ext cx="17862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同一直线上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5856923" y="4092833"/>
            <a:ext cx="35355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滚动摩擦力小于滑动摩擦力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27214" y="1066800"/>
            <a:ext cx="4682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平衡力的应用及判断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785900" y="1688556"/>
            <a:ext cx="89233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黑体" pitchFamily="2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黑体" pitchFamily="2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4】</a:t>
            </a:r>
            <a:r>
              <a:rPr lang="zh-CN" altLang="zh-CN" sz="2000" dirty="0" smtClean="0">
                <a:ea typeface="微软雅黑" panose="020B0503020204020204" pitchFamily="34" charset="-122"/>
              </a:rPr>
              <a:t>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图是一只猴子在竹杆上玩耍的情景，猴子双手握住竖直竹杆匀速下滑时，它所受的摩擦力为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，下列说法正确的是（　　）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21311" y="2342236"/>
            <a:ext cx="4095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二力平衡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0481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7637" y="2643810"/>
            <a:ext cx="1729406" cy="3149989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2024270" y="2996505"/>
            <a:ext cx="45057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．摩擦力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向下，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F=mg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．摩擦力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向上，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．摩擦力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向上，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F=mg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．摩擦力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向下，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＞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mg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1512453" y="1351027"/>
            <a:ext cx="9035805" cy="466281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平衡力的应用：</a:t>
            </a:r>
            <a:endParaRPr lang="en-US" altLang="zh-CN" b="1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180000" algn="just" eaLnBrk="0" hangingPunct="0">
              <a:lnSpc>
                <a:spcPct val="150000"/>
              </a:lnSpc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根据受力情况判断物体的运动状态：</a:t>
            </a:r>
            <a:endParaRPr lang="en-US" altLang="zh-CN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180000"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①当物体不受任何力作用时，物体总保持静止状态或匀速直线运动状态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平衡状态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en-US" altLang="zh-CN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180000"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②当物体受平衡力作用时，物体总保持静止状态或匀速直线运动状态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平衡状态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en-US" altLang="zh-CN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180000"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③当物体受非平衡力作用时，物体的运动状态一定发生改变。</a:t>
            </a:r>
            <a:endParaRPr lang="en-US" altLang="zh-CN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180000" algn="just" eaLnBrk="0" hangingPunct="0">
              <a:lnSpc>
                <a:spcPct val="150000"/>
              </a:lnSpc>
              <a:defRPr/>
            </a:pP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(2)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根据物体的运动状态判断物体的受力情况：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180000"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①当物体处于平衡状态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静止状态或匀速直线运动状态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时，物体不受力或受到平衡力；</a:t>
            </a:r>
            <a:endParaRPr lang="en-US" altLang="zh-CN" b="1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180000"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②当物体处于非平衡状态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加速运动、减速运动、运动方向改变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时，物体受到非平衡力的作用；</a:t>
            </a:r>
            <a:endParaRPr lang="en-US" altLang="zh-CN" b="1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indent="180000"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③物体保持平衡状态的条件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——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不受力或受平衡力。本题中小车受到的拉力与阻力是平衡力，则 </a:t>
            </a:r>
            <a:r>
              <a:rPr lang="en-US" altLang="zh-CN" b="1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f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＝</a:t>
            </a:r>
            <a:r>
              <a:rPr lang="en-US" altLang="zh-CN" b="1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F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＝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20N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；拉力方向向东，所以阻力方向向西。</a:t>
            </a:r>
            <a:endParaRPr lang="zh-CN" altLang="en-US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4738" y="851403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摩擦力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691461" y="2117769"/>
            <a:ext cx="89044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两个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的物体，当它们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滑动时，在接触上会产生一种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相对运动的力，这种力叫做滑动摩擦力。摩擦力的方向与物体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的方向相反。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滑动摩擦力产生的条件：物体间相互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并发生挤压；接触面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物体间有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kumimoji="0" lang="en-US" altLang="zh-CN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.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51468" y="2075524"/>
            <a:ext cx="124645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相互接触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70340" y="2075524"/>
            <a:ext cx="7514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相对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66652" y="2039371"/>
            <a:ext cx="84445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阻碍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11198" y="2535940"/>
            <a:ext cx="129405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相对运动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7077" y="3092211"/>
            <a:ext cx="84738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接触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66652" y="2995187"/>
            <a:ext cx="71689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粗糙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93896" y="3460673"/>
            <a:ext cx="211090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相对运动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摩擦力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64342" y="1714437"/>
            <a:ext cx="811333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滑动摩擦力的大小与接触面所受的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和接触面的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有关。接触面所受的压力越大，接触面越粗糙，滑动摩擦力就越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增大有益摩擦的方法：增大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，增大接触面的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减小有害摩擦的方法：减小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，减小接触面的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，变滑动为 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，分离接触面。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99454" y="1697380"/>
            <a:ext cx="12234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压力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66776" y="1697380"/>
            <a:ext cx="211090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粗糙程度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64542" y="2110664"/>
            <a:ext cx="59845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大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95868" y="3079496"/>
            <a:ext cx="12234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压力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9311" y="2597897"/>
            <a:ext cx="12234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压力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08318" y="2587011"/>
            <a:ext cx="211090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粗糙程度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78674" y="3039061"/>
            <a:ext cx="211090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粗糙程度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90539" y="3429000"/>
            <a:ext cx="75971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滚动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97632" y="4066316"/>
            <a:ext cx="750593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）将木块放在水平木板上，用弹簧测力计沿水平方向拉动，使木块做</a:t>
            </a:r>
            <a:r>
              <a:rPr lang="zh-CN" altLang="zh-CN" sz="2000" b="1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000" b="1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运动，此时木块受到的滑动摩擦力大小等于弹簧测力计的示数。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）甲、乙两个实验说明滑动摩擦力的大小与</a:t>
            </a:r>
            <a:r>
              <a:rPr lang="zh-CN" altLang="zh-CN" sz="2000" b="1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000" b="1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有关；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000" b="1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两个实验说明了滑动摩擦力的大小与接触面粗糙程度有关。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01274" y="1670420"/>
            <a:ext cx="8285163" cy="96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5】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在探究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影响滑动摩擦力大小的因素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实验中，小明用完全相同的木块分别做了如图所示的甲、乙、丙三个实验。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94174" y="4475676"/>
            <a:ext cx="141832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匀速直线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5259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探究摩擦力的影响因素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摩擦力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7649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6121" y="2723322"/>
            <a:ext cx="7337448" cy="144117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7667458" y="5409189"/>
            <a:ext cx="79074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压力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6122" y="5865245"/>
            <a:ext cx="82542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甲丙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57738" y="742266"/>
            <a:ext cx="9515061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）小明认为滑动摩擦力的大小可能跟接触面的面积有关，于是他在上述用实验的基础上，将木块沿竖直方向切成两部分继续进行实验，将测得的数据记录在表格中，由表中数据验证了自己的猜想，这种做法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（正确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错误），理由是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                  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5798591"/>
              </p:ext>
            </p:extLst>
          </p:nvPr>
        </p:nvGraphicFramePr>
        <p:xfrm>
          <a:off x="2981740" y="3061253"/>
          <a:ext cx="6718851" cy="2117036"/>
        </p:xfrm>
        <a:graphic>
          <a:graphicData uri="http://schemas.openxmlformats.org/drawingml/2006/table">
            <a:tbl>
              <a:tblPr/>
              <a:tblGrid>
                <a:gridCol w="1023647"/>
                <a:gridCol w="1805342"/>
                <a:gridCol w="2214802"/>
                <a:gridCol w="1675060"/>
              </a:tblGrid>
              <a:tr h="529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次数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木块大小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接触面积</a:t>
                      </a:r>
                      <a:r>
                        <a:rPr lang="en-US" sz="2000" b="1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S/cm</a:t>
                      </a:r>
                      <a:r>
                        <a:rPr lang="en-US" sz="2000" b="1" kern="100" baseline="300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</a:t>
                      </a:r>
                      <a:endParaRPr lang="zh-CN" sz="2000" b="1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摩擦力</a:t>
                      </a:r>
                      <a:r>
                        <a:rPr lang="en-US" sz="2000" b="1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f/N</a:t>
                      </a:r>
                      <a:endParaRPr lang="zh-CN" sz="2000" b="1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</a:t>
                      </a:r>
                      <a:endParaRPr lang="zh-CN" sz="2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整块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150</a:t>
                      </a:r>
                      <a:endParaRPr lang="zh-CN" sz="2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1.5</a:t>
                      </a:r>
                      <a:endParaRPr lang="zh-CN" sz="2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</a:t>
                      </a:r>
                      <a:endParaRPr lang="zh-CN" sz="2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三分之二块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100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1.0</a:t>
                      </a:r>
                      <a:endParaRPr lang="zh-CN" sz="2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</a:t>
                      </a:r>
                      <a:endParaRPr lang="zh-CN" sz="2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三分之一块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50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0.6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15268" y="1521786"/>
            <a:ext cx="1418327" cy="499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错误的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92820" y="2038405"/>
            <a:ext cx="3704329" cy="499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没有控制压力大小相同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373966" y="1923637"/>
            <a:ext cx="980992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下列实例中，属于减小摩擦的是（　　）</a:t>
            </a:r>
          </a:p>
          <a:p>
            <a:pPr indent="457200"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75779" y="2036495"/>
            <a:ext cx="7731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58753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增大摩擦与减小摩擦的方法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摩擦力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 rotWithShape="1">
          <a:blip r:embed="rId3" cstate="print"/>
          <a:srcRect r="65600"/>
          <a:stretch/>
        </p:blipFill>
        <p:spPr bwMode="auto">
          <a:xfrm>
            <a:off x="2756747" y="2734128"/>
            <a:ext cx="2555482" cy="3091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 rotWithShape="1">
          <a:blip r:embed="rId3" cstate="print"/>
          <a:srcRect l="71033"/>
          <a:stretch/>
        </p:blipFill>
        <p:spPr bwMode="auto">
          <a:xfrm>
            <a:off x="5738777" y="2734128"/>
            <a:ext cx="2151952" cy="3091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牛顿第一定律及惯性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6" name="Text Box 6"/>
          <p:cNvSpPr>
            <a:spLocks noChangeArrowheads="1"/>
          </p:cNvSpPr>
          <p:nvPr/>
        </p:nvSpPr>
        <p:spPr bwMode="auto">
          <a:xfrm>
            <a:off x="1339756" y="1486460"/>
            <a:ext cx="9088757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牛顿第一定律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：一切物体在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____________  ______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时，总保持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  ___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___________________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，又叫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定律。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牛顿第一定律的研究对象：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成立的条件：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__________________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1)“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没有受到力的作用”是指定律成立的条件，有两种情况：一是理想状况，即物体确实没有受到任何力的作用；二是指物体所受各力的总效果为零。</a:t>
            </a: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4827539" y="1517928"/>
            <a:ext cx="2814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没有受到力的作用</a:t>
            </a: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8393606" y="1517928"/>
            <a:ext cx="17307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静止状态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1648096" y="1966688"/>
            <a:ext cx="280539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匀速直线运动状态</a:t>
            </a: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4601249" y="1949506"/>
            <a:ext cx="11544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</a:t>
            </a: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4770303" y="2456647"/>
            <a:ext cx="16832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一切物体</a:t>
            </a: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3198319" y="2905407"/>
            <a:ext cx="28058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没有受到力的作用</a:t>
            </a:r>
          </a:p>
        </p:txBody>
      </p:sp>
      <p:sp>
        <p:nvSpPr>
          <p:cNvPr id="2" name="矩形 1"/>
          <p:cNvSpPr/>
          <p:nvPr/>
        </p:nvSpPr>
        <p:spPr>
          <a:xfrm>
            <a:off x="1170042" y="4724464"/>
            <a:ext cx="91713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(2)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牛顿第一定律有两层含义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：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	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是原来静止的物体如果不受力的作用永远静止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	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是原来运动的物体如果不受力的作用将永远做匀速直线运动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	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即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：运动不需要力来维持。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6183" y="4289945"/>
            <a:ext cx="9019904" cy="1705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(4)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得出结论：平面越光滑，小车运动的距离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，这说明小车受到的阻力越小，速度减小得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(5)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科学推理：如果运动物体不受力，它将永远做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运动，继而推出牛顿第一定律。</a:t>
            </a:r>
          </a:p>
        </p:txBody>
      </p:sp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牛顿第一定律及惯性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221583" y="1287006"/>
            <a:ext cx="9560273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en-US" altLang="zh-CN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探究实验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：阻力对物体运动的影响。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实验装置：如图所示。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2)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探究方法：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、转换法。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(3)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实验过程：①使小车从同一高度由静止滑下，其目的是使小车到达水平面时的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相同；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②在这一实验中，需要改变的是接触面的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，做法是分别将毛巾、棉布、木板铺上，分别进行实验；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  ③实验中通过观察小车在水平面上运动的</a:t>
            </a:r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</a:t>
            </a:r>
            <a:r>
              <a:rPr lang="zh-CN" altLang="en-US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来显示阻力对物体运动的影响。</a:t>
            </a:r>
          </a:p>
        </p:txBody>
      </p:sp>
      <p:graphicFrame>
        <p:nvGraphicFramePr>
          <p:cNvPr id="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8718679"/>
              </p:ext>
            </p:extLst>
          </p:nvPr>
        </p:nvGraphicFramePr>
        <p:xfrm>
          <a:off x="5081920" y="1969567"/>
          <a:ext cx="914400" cy="198438"/>
        </p:xfrm>
        <a:graphic>
          <a:graphicData uri="http://schemas.openxmlformats.org/presentationml/2006/ole">
            <p:oleObj spid="_x0000_s1026" name="Equation" r:id="rId4" imgW="435285" imgH="677109" progId="">
              <p:embed/>
            </p:oleObj>
          </a:graphicData>
        </a:graphic>
      </p:graphicFrame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9361820" y="2568055"/>
            <a:ext cx="741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速度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774315" y="2168005"/>
            <a:ext cx="1785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控制变量法</a:t>
            </a:r>
          </a:p>
        </p:txBody>
      </p:sp>
      <p:pic>
        <p:nvPicPr>
          <p:cNvPr id="9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52882" y="1614722"/>
            <a:ext cx="4776138" cy="68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5729157" y="3028950"/>
            <a:ext cx="1301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粗糙程度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5731319" y="3782332"/>
            <a:ext cx="7413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距离</a:t>
            </a: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5678357" y="4313171"/>
            <a:ext cx="701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越长</a:t>
            </a: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2363946" y="4701781"/>
            <a:ext cx="820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越慢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309388" y="4976746"/>
            <a:ext cx="1443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匀速直线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牛顿第一定律及惯性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434981" y="1483503"/>
            <a:ext cx="85217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惯性：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惯性是物体保持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或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的性质，即保持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不变的性质；一切物体都有惯性。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拓展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：惯性是物体的一种属性，一切物体在任何时刻和任何状态下都具有惯性。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惯性的大小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：惯性大小只与物体的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有关，与物体运动的速度无关。</a:t>
            </a: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4581406" y="1583646"/>
            <a:ext cx="1412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静止状态</a:t>
            </a: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6208593" y="1563008"/>
            <a:ext cx="2368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匀速直线运动状态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2735143" y="2026558"/>
            <a:ext cx="141128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运动状态</a:t>
            </a: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5695831" y="3423558"/>
            <a:ext cx="701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174100364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2125174" y="1699317"/>
            <a:ext cx="828516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在探究阻力对物体运动的影响时：</a:t>
            </a:r>
          </a:p>
          <a:p>
            <a:pPr>
              <a:lnSpc>
                <a:spcPct val="150000"/>
              </a:lnSpc>
            </a:pPr>
            <a:endParaRPr lang="zh-CN" altLang="zh-CN" sz="2000" dirty="0">
              <a:ea typeface="微软雅黑" panose="020B0503020204020204" pitchFamily="34" charset="-122"/>
            </a:endParaRPr>
          </a:p>
        </p:txBody>
      </p: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83856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阻力对物体运动的影响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探究牛顿第一定律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牛顿第一定律及惯性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45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7264" y="2807313"/>
            <a:ext cx="5126251" cy="291987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496549" y="1592053"/>
            <a:ext cx="94753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）如图甲所示让小车从同一个斜面的同一高度静止释放，目的是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                     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。由图可知，小车受到的阻力越小，小车运动的路程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。如果小车在绝对光滑的水平面上运动，小车将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）在辨析图乙小明、小华的观点，研究力与运动的关系时，为什么设计探究阻力对物体运动的影响，而不设计探究推力对物体运动的影响，理由是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38750" y="1911611"/>
            <a:ext cx="425236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小车到达水平面时的速度相同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牛顿第一定律及惯性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12144" y="2421142"/>
            <a:ext cx="134019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越远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93560" y="2421142"/>
            <a:ext cx="227447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匀速直线运动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64545" y="3771572"/>
            <a:ext cx="66766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同一接触面摩擦力一定，容易探究摩擦力对物体的影响，而推力，不易控制其大小且不便于测量推力的大小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21265" y="1505331"/>
            <a:ext cx="8733595" cy="212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在水平轨道上有一辆实验车，其顶部装有电磁铁，电磁铁下方吸有一颗钢珠。在实验车向右匀速直线运动的过程中，钢珠因断电下落。如图是描述钢珠下落的四个示意图，图中虚线表示钢珠下落的路径，以实验车为参照物，正确描述钢珠下落路径的示意图是（　　）</a:t>
            </a:r>
          </a:p>
          <a:p>
            <a:pPr>
              <a:lnSpc>
                <a:spcPct val="150000"/>
              </a:lnSpc>
              <a:defRPr/>
            </a:pPr>
            <a:endParaRPr lang="en-US" altLang="zh-CN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13454" y="2749545"/>
            <a:ext cx="77311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3556" y="4124840"/>
            <a:ext cx="8536986" cy="2300117"/>
            <a:chOff x="1895714" y="3929063"/>
            <a:chExt cx="8145188" cy="2300117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177633" y="4428687"/>
              <a:ext cx="7863269" cy="1800493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）惯性不等同于惯性定律．惯性是物体本身的性质，而惯性定律讲的是运动和力的关系（力不是维持物体运动的原因，力是改变物体运动的原因）。</a:t>
              </a:r>
              <a:b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）惯性是物体固有的一种属性，不能说“由于惯性的作用”“获得惯性”。正确的是“具有惯性”。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895714" y="3929063"/>
              <a:ext cx="1723549" cy="499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易错点拨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</p:txBody>
        </p:sp>
      </p:grp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1467616" y="1043666"/>
            <a:ext cx="4644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惯性现象及其解释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牛顿第一定律及惯性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1194" y="3189114"/>
            <a:ext cx="8599862" cy="107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二力平衡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8" name="Text Box 6"/>
          <p:cNvSpPr>
            <a:spLocks noChangeArrowheads="1"/>
          </p:cNvSpPr>
          <p:nvPr/>
        </p:nvSpPr>
        <p:spPr bwMode="auto">
          <a:xfrm>
            <a:off x="1733741" y="1074103"/>
            <a:ext cx="847248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平衡状态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：平衡状态是指物体处于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或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．</a:t>
            </a:r>
            <a:r>
              <a:rPr lang="zh-CN" altLang="en-US" sz="2000" b="1" spc="-3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二力平衡的条件</a:t>
            </a:r>
            <a:r>
              <a:rPr lang="zh-CN" altLang="en-US" sz="2000" spc="-3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：作用在</a:t>
            </a:r>
            <a:r>
              <a:rPr lang="en-US" altLang="zh-CN" sz="2000" spc="-3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</a:t>
            </a:r>
            <a:r>
              <a:rPr lang="zh-CN" altLang="en-US" sz="2000" spc="-3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上的两个力，如果</a:t>
            </a:r>
            <a:r>
              <a:rPr lang="en-US" altLang="zh-CN" sz="2000" spc="-3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</a:t>
            </a:r>
            <a:r>
              <a:rPr lang="zh-CN" altLang="en-US" sz="2000" spc="-3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相等，</a:t>
            </a:r>
            <a:r>
              <a:rPr lang="en-US" altLang="zh-CN" sz="2000" spc="-3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相反，并且作用在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直线上，我们就说这两个力是一对平衡力。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拓展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：平衡力与相互作用力的比较</a:t>
            </a: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6034278" y="1142365"/>
            <a:ext cx="1377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静止状态</a:t>
            </a: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7542403" y="1134428"/>
            <a:ext cx="22923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匀速直线运动状态</a:t>
            </a:r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4918266" y="1597978"/>
            <a:ext cx="1298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同一物体</a:t>
            </a: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8055166" y="1607503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大小</a:t>
            </a:r>
          </a:p>
        </p:txBody>
      </p:sp>
      <p:sp>
        <p:nvSpPr>
          <p:cNvPr id="23" name="文本框 7"/>
          <p:cNvSpPr txBox="1">
            <a:spLocks noChangeArrowheads="1"/>
          </p:cNvSpPr>
          <p:nvPr/>
        </p:nvSpPr>
        <p:spPr bwMode="auto">
          <a:xfrm>
            <a:off x="9342628" y="1609090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方向</a:t>
            </a:r>
          </a:p>
        </p:txBody>
      </p:sp>
      <p:sp>
        <p:nvSpPr>
          <p:cNvPr id="25" name="文本框 7"/>
          <p:cNvSpPr txBox="1">
            <a:spLocks noChangeArrowheads="1"/>
          </p:cNvSpPr>
          <p:nvPr/>
        </p:nvSpPr>
        <p:spPr bwMode="auto">
          <a:xfrm>
            <a:off x="4026091" y="2061528"/>
            <a:ext cx="833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同一</a:t>
            </a:r>
          </a:p>
        </p:txBody>
      </p: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2268143"/>
              </p:ext>
            </p:extLst>
          </p:nvPr>
        </p:nvGraphicFramePr>
        <p:xfrm>
          <a:off x="1972659" y="3429000"/>
          <a:ext cx="8123238" cy="2994026"/>
        </p:xfrm>
        <a:graphic>
          <a:graphicData uri="http://schemas.openxmlformats.org/drawingml/2006/table">
            <a:tbl>
              <a:tblPr/>
              <a:tblGrid>
                <a:gridCol w="636588"/>
                <a:gridCol w="1355725"/>
                <a:gridCol w="2757487"/>
                <a:gridCol w="3373438"/>
              </a:tblGrid>
              <a:tr h="3905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项目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相互作用力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平衡力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相同点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两个力大小相等，方向相反，作用在同一直线上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307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cs typeface="Times New Roman" pitchFamily="18" charset="0"/>
                        </a:rPr>
                        <a:t>不</a:t>
                      </a:r>
                      <a:endParaRPr kumimoji="0" 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仿宋_GB2312" pitchFamily="49" charset="-122"/>
                        <a:cs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cs typeface="Times New Roman" pitchFamily="18" charset="0"/>
                        </a:rPr>
                        <a:t>同</a:t>
                      </a:r>
                      <a:endParaRPr kumimoji="0" 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点</a:t>
                      </a:r>
                      <a:endParaRPr kumimoji="0" 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ourier New" pitchFamily="49" charset="0"/>
                      </a:endParaRP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作用对象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分别作用在两个物体上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同时作用在同一个物体上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作用时间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同时产生，同时消失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没有时间关系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3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力的作用效果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相互作用力作用在不同的物体上，一般产生不同的效果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平衡力作用在同一个物体上，使物体保持平衡状态</a:t>
                      </a:r>
                    </a:p>
                  </a:txBody>
                  <a:tcPr marL="57299" marR="5729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二力平衡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矩形 19"/>
          <p:cNvSpPr>
            <a:spLocks noChangeArrowheads="1"/>
          </p:cNvSpPr>
          <p:nvPr/>
        </p:nvSpPr>
        <p:spPr bwMode="auto">
          <a:xfrm>
            <a:off x="1227791" y="1077632"/>
            <a:ext cx="99870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3.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探究二力平衡的条件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：在“探究二力平衡的条件”的实验中：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实验装置如图所示，实验目的是探究小车在水平方向上所受两个拉力的关系，实验中，小车应该处于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状态。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 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 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(2)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实验中，通过调整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来改变拉力大小。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(3)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实验中，保持两拉力大小相等，用手将小车扭转一个角度，松手后，小车将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  <a:p>
            <a:pPr marL="252000" indent="-457200">
              <a:lnSpc>
                <a:spcPct val="150000"/>
              </a:lnSpc>
              <a:defRPr/>
            </a:pP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(4)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本实验要想获得成功，需要具备的条件是：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____________</a:t>
            </a:r>
            <a:r>
              <a:rPr lang="zh-CN" altLang="en-US" sz="20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3056032" y="2078224"/>
            <a:ext cx="8359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静止</a:t>
            </a: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3751916" y="3439832"/>
            <a:ext cx="151437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砝码个数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923555" y="3938121"/>
            <a:ext cx="98795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转动</a:t>
            </a: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6417142" y="4328272"/>
            <a:ext cx="145505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桌面光滑</a:t>
            </a:r>
          </a:p>
        </p:txBody>
      </p:sp>
      <p:pic>
        <p:nvPicPr>
          <p:cNvPr id="10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6975" y="2384425"/>
            <a:ext cx="2211388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356768" y="4863284"/>
            <a:ext cx="918319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52000" indent="-45720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提示：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力与运动的关系：力不是维持物体运动的原因，而是改变物体运动状态的原因；物体运动状态改变，一定受到力的作用，但是物体受到力的作用，运动状态不一定改变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如受到平衡力作用</a:t>
            </a:r>
            <a:r>
              <a:rPr lang="en-US" altLang="zh-CN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lang="zh-CN" altLang="en-US" sz="20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1651</TotalTime>
  <Pages>0</Pages>
  <Words>2411</Words>
  <Characters>0</Characters>
  <Application>Microsoft Office PowerPoint</Application>
  <DocSecurity>0</DocSecurity>
  <PresentationFormat>自定义</PresentationFormat>
  <Lines>0</Lines>
  <Paragraphs>195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主题1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2015-07-09T00:50:00Z</dcterms:created>
  <dcterms:modified xsi:type="dcterms:W3CDTF">2019-02-14T07:16:10Z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