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515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E8640"/>
    <a:srgbClr val="FF9300"/>
    <a:srgbClr val="D2A000"/>
    <a:srgbClr val="0000FF"/>
    <a:srgbClr val="FA12CE"/>
    <a:srgbClr val="800080"/>
    <a:srgbClr val="CC0000"/>
    <a:srgbClr val="30D8DC"/>
    <a:srgbClr val="18898C"/>
    <a:srgbClr val="52BA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0" autoAdjust="0"/>
    <p:restoredTop sz="85693" autoAdjust="0"/>
  </p:normalViewPr>
  <p:slideViewPr>
    <p:cSldViewPr snapToGrid="0" showGuides="1">
      <p:cViewPr>
        <p:scale>
          <a:sx n="66" d="100"/>
          <a:sy n="66" d="100"/>
        </p:scale>
        <p:origin x="-1248" y="-306"/>
      </p:cViewPr>
      <p:guideLst>
        <p:guide orient="horz" pos="2160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Char char="•"/>
              <a:defRPr sz="1200">
                <a:ea typeface="微软雅黑" panose="020B0503020204020204" pitchFamily="34" charset="-122"/>
              </a:defRPr>
            </a:lvl1pPr>
          </a:lstStyle>
          <a:p>
            <a:fld id="{5501D74B-35EC-4A16-83EE-064CD3683030}" type="slidenum">
              <a:rPr lang="zh-CN" altLang="en-US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24157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>
            <a:spLocks noChangeArrowheads="1"/>
          </p:cNvSpPr>
          <p:nvPr/>
        </p:nvSpPr>
        <p:spPr bwMode="auto">
          <a:xfrm>
            <a:off x="2186782" y="2653256"/>
            <a:ext cx="7802562" cy="1200329"/>
          </a:xfrm>
          <a:prstGeom prst="rect">
            <a:avLst/>
          </a:prstGeom>
          <a:noFill/>
          <a:ln>
            <a:noFill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声现象</a:t>
            </a:r>
            <a:r>
              <a:rPr lang="zh-CN" altLang="en-US" sz="60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文新魏" panose="02010800040101010101" pitchFamily="2" charset="-122"/>
              </a:rPr>
              <a:t>　　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  <a:sym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676" y="934272"/>
            <a:ext cx="37369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中考一轮复习 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54698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011046" y="1862941"/>
            <a:ext cx="85959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下列声现象中能说明声音传递能量的是（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7215" y="2000489"/>
            <a:ext cx="733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223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声的利用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声的利用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0960" y="2714943"/>
            <a:ext cx="7136432" cy="318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643287" y="1827006"/>
            <a:ext cx="918799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广义上讲，凡是影响我们正常生活、学习和工作，以及对人们活动产生干扰的声音都叫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噪声的控制主要从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、三方面加以控制。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8219157" y="2998519"/>
            <a:ext cx="2064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声音的接收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噪声的危害与控制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4405972" y="3001488"/>
            <a:ext cx="23080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声音的产生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6237286" y="2998518"/>
            <a:ext cx="23080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声音的传播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4803946" y="2434567"/>
            <a:ext cx="1749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噪声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04646" y="1742253"/>
            <a:ext cx="859599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6】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现代城市里常在主要街道上设置噪声监测设备，若某一时刻显示如图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所示的数字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68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，它的单位是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；当附近有摩托车驶过时，显示屏上显示的数字将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增大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减小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不变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）；如图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是两种声音的波形图，图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（选填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）是摩托车驶过时的声音波形图。</a:t>
            </a: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59038" y="2282593"/>
            <a:ext cx="22101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分贝（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dB)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4336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噪声的划分标准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噪声的危害与控制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36866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040" y="4033520"/>
            <a:ext cx="4450080" cy="212980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31278" y="2739793"/>
            <a:ext cx="8893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增大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4398" y="3227473"/>
            <a:ext cx="625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乙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85926" y="1839389"/>
            <a:ext cx="859599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 噪声是严重影响我们生活的污染之一。下列措施中属于在产生环节控制噪声的是（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．在学校周围植树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．学校附近禁止汽车鸣笛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．教室安装隔音玻璃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．在靠近学校的道路旁安装隔声板</a:t>
            </a:r>
          </a:p>
          <a:p>
            <a:pPr>
              <a:lnSpc>
                <a:spcPct val="150000"/>
              </a:lnSpc>
              <a:defRPr/>
            </a:pP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658939" y="1172518"/>
            <a:ext cx="3720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度</a:t>
            </a:r>
            <a:r>
              <a:rPr lang="en-US" altLang="zh-CN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噪声的控制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噪声的危害与控制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考点四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3416" y="2425922"/>
            <a:ext cx="8893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回声测距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2416" y="1274322"/>
            <a:ext cx="172354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5" name="TextBox 5"/>
          <p:cNvSpPr>
            <a:spLocks noChangeArrowheads="1"/>
          </p:cNvSpPr>
          <p:nvPr/>
        </p:nvSpPr>
        <p:spPr bwMode="auto">
          <a:xfrm>
            <a:off x="1735139" y="1893689"/>
            <a:ext cx="8334147" cy="249299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 marL="252000" indent="457200" algn="just" eaLnBrk="0" hangingPunct="0">
              <a:lnSpc>
                <a:spcPct val="200000"/>
              </a:lnSpc>
              <a:defRPr/>
            </a:pPr>
            <a:r>
              <a:rPr lang="zh-CN" altLang="en-US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利用回声与原声分开可以测定距离（如测定海底的深度与冰山的距离来判断敌方潜水艇的远近等）。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解答此类题的关键是知道声音的传播速度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000" b="1" baseline="-25000" dirty="0" smtClean="0">
                <a:latin typeface="微软雅黑" pitchFamily="34" charset="-122"/>
                <a:ea typeface="微软雅黑" pitchFamily="34" charset="-122"/>
              </a:rPr>
              <a:t>声</a:t>
            </a:r>
            <a:r>
              <a:rPr lang="zh-CN" altLang="en-US" sz="2000" b="1" baseline="-25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并测得声音传播的时间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t 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根据速度的变形公式就可以求出待测距离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，即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                    .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78703845"/>
              </p:ext>
            </p:extLst>
          </p:nvPr>
        </p:nvGraphicFramePr>
        <p:xfrm>
          <a:off x="2364190" y="3717233"/>
          <a:ext cx="1760418" cy="669446"/>
        </p:xfrm>
        <a:graphic>
          <a:graphicData uri="http://schemas.openxmlformats.org/presentationml/2006/ole">
            <p:oleObj spid="_x0000_s1026" name="Equation" r:id="rId4" imgW="710891" imgH="393529" progId="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04541" y="2616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回声测距</a:t>
            </a:r>
          </a:p>
        </p:txBody>
      </p:sp>
      <p:sp>
        <p:nvSpPr>
          <p:cNvPr id="13" name="矩形 12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EE864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rgbClr val="EE864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64178" y="856470"/>
            <a:ext cx="8832850" cy="188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一艘科考船在经过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五个位置时，向海底定向发射超声波，测得回收信号的时间分别为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0.20s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0.14s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0.18s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0.15s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0.20s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，根据时间，就可以绘出海底的大致形状，大致形状如图中的（　　）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36577" y="1792392"/>
            <a:ext cx="5715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7152" y="2498408"/>
            <a:ext cx="5612448" cy="208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6540" y="4429760"/>
            <a:ext cx="5482260" cy="205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541" y="2616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回声测距</a:t>
            </a:r>
          </a:p>
        </p:txBody>
      </p:sp>
      <p:sp>
        <p:nvSpPr>
          <p:cNvPr id="8" name="矩形 7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5520" y="1477556"/>
            <a:ext cx="1001776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长度为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200m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的火车在笔直的轨道上匀速行驶，在从山崖驶向大桥的过程中，如图所示；火车头距离桥头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200m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处鸣笛，鸣笛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后，火车头到达桥头，此时车头的司机听到来至山崖的回声；听到回声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后，车尾驶过桥尾。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4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1840" y="2926080"/>
            <a:ext cx="4886325" cy="107696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087120" y="4308455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）计算火车的速度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）计算大桥的长度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）鸣笛时，火车车头到山崖的距离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56395" y="3899991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EE8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04541" y="2616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回声测距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594" y="26163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拓展提升</a:t>
            </a:r>
            <a:endParaRPr lang="zh-CN" altLang="en-US" sz="2800" dirty="0">
              <a:solidFill>
                <a:schemeClr val="accent2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84268" y="1027184"/>
            <a:ext cx="1609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举一反三 </a:t>
            </a:r>
            <a:endParaRPr lang="en-US" altLang="zh-CN" sz="20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360" y="1543318"/>
            <a:ext cx="9702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成都市交管局为了监督司机是否遵守限速规定，在机场路上（一段平直的）安装了固定测速仪，此路段限速为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100km/h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。如图所示，汽车正在向放置在机场路上的测速仪水平匀速驶离，测速仪向汽车发出两次短促的超声波信号；第一次发出信号到测速仪接收到经汽车反射回来的信号用时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0.2s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，第二次发出信号到测速仪接收到经汽车反射回来的信号用时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0.4s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，若发出两次信号的时间间隔是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0.7s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，超声波的速度是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340m/s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，则（　　）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700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4748" y="4075945"/>
            <a:ext cx="2844800" cy="129032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270000" y="4423956"/>
            <a:ext cx="6096000" cy="1884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．汽车接收到第一次信号时，距测速仪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68m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．汽车接收到第二次信号时，距测速仪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34m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．该汽车已超速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．该汽车没有超速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4514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8549" y="2507186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再见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3781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910945" y="1247527"/>
            <a:ext cx="103448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声音是由物体的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产生的，正在振动的物体叫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；一切发声体都在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，振动停止，发声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声音的传播需要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，传播声音的介质可以是固体、液体和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，但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不能传声。振动停止，发声停止，但声音不一定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声音是以波的形式传播的，叫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。声波的传播也伴随着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的传播。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声音在传播过程中，遇到障碍物反射回来，再传入人的耳朵，人听到反射回来的声音叫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144" name="直接连接符 143"/>
          <p:cNvCxnSpPr/>
          <p:nvPr>
            <p:custDataLst>
              <p:tags r:id="rId2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声音的产生与传播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52" name="文本框 151"/>
          <p:cNvSpPr txBox="1">
            <a:spLocks noChangeArrowheads="1"/>
          </p:cNvSpPr>
          <p:nvPr/>
        </p:nvSpPr>
        <p:spPr bwMode="auto">
          <a:xfrm>
            <a:off x="3372470" y="1207743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振动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151"/>
          <p:cNvSpPr txBox="1">
            <a:spLocks noChangeArrowheads="1"/>
          </p:cNvSpPr>
          <p:nvPr/>
        </p:nvSpPr>
        <p:spPr bwMode="auto">
          <a:xfrm>
            <a:off x="1356142" y="1737477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振动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51"/>
          <p:cNvSpPr txBox="1">
            <a:spLocks noChangeArrowheads="1"/>
          </p:cNvSpPr>
          <p:nvPr/>
        </p:nvSpPr>
        <p:spPr bwMode="auto">
          <a:xfrm>
            <a:off x="4696352" y="1732274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停止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51"/>
          <p:cNvSpPr txBox="1">
            <a:spLocks noChangeArrowheads="1"/>
          </p:cNvSpPr>
          <p:nvPr/>
        </p:nvSpPr>
        <p:spPr bwMode="auto">
          <a:xfrm>
            <a:off x="3556401" y="2315561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介质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51"/>
          <p:cNvSpPr txBox="1">
            <a:spLocks noChangeArrowheads="1"/>
          </p:cNvSpPr>
          <p:nvPr/>
        </p:nvSpPr>
        <p:spPr bwMode="auto">
          <a:xfrm>
            <a:off x="9724508" y="2378604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气体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文本框 151"/>
          <p:cNvSpPr txBox="1">
            <a:spLocks noChangeArrowheads="1"/>
          </p:cNvSpPr>
          <p:nvPr/>
        </p:nvSpPr>
        <p:spPr bwMode="auto">
          <a:xfrm>
            <a:off x="1199426" y="2850251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真空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文本框 151"/>
          <p:cNvSpPr txBox="1">
            <a:spLocks noChangeArrowheads="1"/>
          </p:cNvSpPr>
          <p:nvPr/>
        </p:nvSpPr>
        <p:spPr bwMode="auto">
          <a:xfrm>
            <a:off x="8302817" y="2863352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消失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1"/>
          <p:cNvSpPr txBox="1">
            <a:spLocks noChangeArrowheads="1"/>
          </p:cNvSpPr>
          <p:nvPr/>
        </p:nvSpPr>
        <p:spPr bwMode="auto">
          <a:xfrm>
            <a:off x="5226506" y="3349056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声波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51"/>
          <p:cNvSpPr txBox="1">
            <a:spLocks noChangeArrowheads="1"/>
          </p:cNvSpPr>
          <p:nvPr/>
        </p:nvSpPr>
        <p:spPr bwMode="auto">
          <a:xfrm>
            <a:off x="910945" y="3971348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能量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框 151"/>
          <p:cNvSpPr txBox="1">
            <a:spLocks noChangeArrowheads="1"/>
          </p:cNvSpPr>
          <p:nvPr/>
        </p:nvSpPr>
        <p:spPr bwMode="auto">
          <a:xfrm>
            <a:off x="2814340" y="4996641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回声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51"/>
          <p:cNvSpPr txBox="1">
            <a:spLocks noChangeArrowheads="1"/>
          </p:cNvSpPr>
          <p:nvPr/>
        </p:nvSpPr>
        <p:spPr bwMode="auto">
          <a:xfrm>
            <a:off x="7730730" y="1207742"/>
            <a:ext cx="1060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声源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0996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621201" y="1935706"/>
            <a:ext cx="82851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1】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如图实验中，是为了探究声音产生原因的是（　　）</a:t>
            </a:r>
            <a:endParaRPr lang="en-US" altLang="zh-CN" sz="2000" b="1" dirty="0" smtClean="0"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ea typeface="微软雅黑" panose="020B0503020204020204" pitchFamily="34" charset="-122"/>
            </a:endParaRPr>
          </a:p>
          <a:p>
            <a:endParaRPr lang="zh-CN" altLang="zh-CN" sz="2000" b="1" dirty="0" smtClean="0"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ea typeface="微软雅黑" panose="020B0503020204020204" pitchFamily="34" charset="-122"/>
              </a:rPr>
              <a:t>A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．①②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	B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．②③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	C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．②④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	D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．③④</a:t>
            </a:r>
            <a:endParaRPr lang="zh-CN" altLang="zh-CN" sz="2000" b="1" dirty="0"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95200" y="1935706"/>
            <a:ext cx="4095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rgbClr val="FF0000"/>
                </a:solidFill>
                <a:ea typeface="微软雅黑" panose="020B0503020204020204" pitchFamily="34" charset="-122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74010" y="4316936"/>
            <a:ext cx="7392664" cy="1372648"/>
            <a:chOff x="2280724" y="4567475"/>
            <a:chExt cx="7392664" cy="1372648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522137" y="5065909"/>
              <a:ext cx="7151251" cy="874214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转换法：在研究鼓皮振动发声时，有时振动的幅度不便于直接观察到时，可把鼓皮的振动转换成碎纸屑的跳动，这种方法叫转换法。</a:t>
              </a:r>
              <a:endParaRPr lang="zh-CN" altLang="en-US" b="1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280724" y="4567475"/>
              <a:ext cx="1723549" cy="5539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方法点拨</a:t>
              </a: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>
            <a:off x="1477169" y="1079763"/>
            <a:ext cx="4336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声音的产生条件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声音的产生与传播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0847" y="2411506"/>
            <a:ext cx="4953000" cy="11525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383333" y="1440350"/>
            <a:ext cx="828516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如图示的广口瓶内放一个音乐芯片，在瓶口塞上插有玻璃管的软木塞。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）此时，你能听到音乐声吗？答：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ea typeface="微软雅黑" panose="020B0503020204020204" pitchFamily="34" charset="-122"/>
              </a:rPr>
              <a:t>    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）用抽气机将瓶内的空气抽出，在抽气机向外抽气的过程中，你听到的音乐声有什么变化？答：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ea typeface="微软雅黑" panose="020B0503020204020204" pitchFamily="34" charset="-122"/>
              </a:rPr>
              <a:t>           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ea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3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）如果把瓶中的空气完全抽出来，我们还能听到声音吗？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ea typeface="微软雅黑" panose="020B0503020204020204" pitchFamily="34" charset="-122"/>
              </a:rPr>
              <a:t>答：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ea typeface="微软雅黑" panose="020B0503020204020204" pitchFamily="34" charset="-122"/>
              </a:rPr>
              <a:t> </a:t>
            </a:r>
            <a:r>
              <a:rPr lang="zh-CN" altLang="en-US" sz="2000" b="1" u="sng" dirty="0" smtClean="0">
                <a:ea typeface="微软雅黑" panose="020B0503020204020204" pitchFamily="34" charset="-122"/>
              </a:rPr>
              <a:t>        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87453" y="3327467"/>
            <a:ext cx="13526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逐渐减弱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3333" y="4654679"/>
            <a:ext cx="8206981" cy="1892826"/>
            <a:chOff x="1895714" y="3929063"/>
            <a:chExt cx="8206981" cy="1892826"/>
          </a:xfrm>
        </p:grpSpPr>
        <p:sp>
          <p:nvSpPr>
            <p:cNvPr id="18" name="TextBox 5"/>
            <p:cNvSpPr>
              <a:spLocks noChangeArrowheads="1"/>
            </p:cNvSpPr>
            <p:nvPr/>
          </p:nvSpPr>
          <p:spPr bwMode="auto">
            <a:xfrm>
              <a:off x="2175142" y="4483061"/>
              <a:ext cx="7927553" cy="1338828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en-US" b="1" dirty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 </a:t>
              </a:r>
              <a:r>
                <a:rPr lang="zh-CN" altLang="en-US" b="1" dirty="0" smtClean="0"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在研究真空不能传声时实验时，由于实验操作过程中，不可能把玻璃钟罩内的空气完全抽出，因此只能通过声音逐渐变小，推断真空不能传播声音，这种研究物理问题的方法叫实验推理法。</a:t>
              </a:r>
              <a:endParaRPr lang="zh-CN" altLang="en-US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895714" y="3929063"/>
              <a:ext cx="172354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  <p:sp>
        <p:nvSpPr>
          <p:cNvPr id="10247" name="Rectangle 1"/>
          <p:cNvSpPr>
            <a:spLocks noChangeArrowheads="1"/>
          </p:cNvSpPr>
          <p:nvPr/>
        </p:nvSpPr>
        <p:spPr bwMode="auto">
          <a:xfrm>
            <a:off x="1467616" y="1043666"/>
            <a:ext cx="3720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anose="02020603050405020304" pitchFamily="18" charset="0"/>
              </a:rPr>
              <a:t>声音的传播</a:t>
            </a:r>
            <a:endParaRPr lang="en-US" altLang="zh-CN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56719" y="2462726"/>
            <a:ext cx="6905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能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785900" y="2845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声音的产生与传播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考点一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71557" y="4287283"/>
            <a:ext cx="7250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不能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7169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5263" y="2395029"/>
            <a:ext cx="1952617" cy="171946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3267281" y="1911927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高低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声音的特性</a:t>
            </a:r>
          </a:p>
        </p:txBody>
      </p:sp>
      <p:sp>
        <p:nvSpPr>
          <p:cNvPr id="13" name="矩形 12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02160" y="1307074"/>
            <a:ext cx="10336697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声音的特性有音调、响度和音色三个方面。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音调是指声音的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。音调高低是由声源振动的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决定的，频率越高，音调越高；频率越低，音调越低。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响度是指声音的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。响度与声源的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有关，振幅越大，响度越大；响度还与距声源的远近有关，距声源越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，响度越大。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音色是指声音的品质与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，它与声源的材料、结构、形状有关。不同物体发出声音的音调和响度可能相同，但音色却一定不同。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人耳能听到的声音在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20HZ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20000HZ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之间，高于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20000HZ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叫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，低于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20HZ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叫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6672542" y="1911927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振幅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3406429" y="2955536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大小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5691802" y="2910921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振幅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4014936" y="3431955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近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4027642" y="3972039"/>
            <a:ext cx="7476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特色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8504255" y="4993058"/>
            <a:ext cx="996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超声波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1239698" y="5470136"/>
            <a:ext cx="1165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次声波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924466" y="1773923"/>
            <a:ext cx="89352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】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东营市是吕剧发源地。吕剧常见的伴奏乐器有坠琴、扬琴、二胡等。观众可以根据乐器发出声音的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ea typeface="微软雅黑" panose="020B0503020204020204" pitchFamily="34" charset="-122"/>
              </a:rPr>
              <a:t>    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（选填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音调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响度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或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音色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）不同，分辨出是哪种乐器；琴师调节琴弦的松紧是为了改变声音的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en-US" altLang="zh-CN" sz="2000" b="1" u="sng" dirty="0" smtClean="0">
                <a:ea typeface="微软雅黑" panose="020B0503020204020204" pitchFamily="34" charset="-122"/>
              </a:rPr>
              <a:t>    </a:t>
            </a:r>
            <a:r>
              <a:rPr lang="zh-CN" altLang="zh-CN" sz="2000" b="1" u="sng" dirty="0" smtClean="0">
                <a:ea typeface="微软雅黑" panose="020B0503020204020204" pitchFamily="34" charset="-122"/>
              </a:rPr>
              <a:t>　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（选填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音调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响度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或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“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音色</a:t>
            </a:r>
            <a:r>
              <a:rPr lang="en-US" altLang="zh-CN" sz="2000" b="1" dirty="0" smtClean="0">
                <a:ea typeface="微软雅黑" panose="020B0503020204020204" pitchFamily="34" charset="-122"/>
              </a:rPr>
              <a:t>”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）。</a:t>
            </a:r>
            <a:endParaRPr lang="zh-CN" altLang="zh-CN" sz="2000" b="1" dirty="0"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00" y="1286153"/>
            <a:ext cx="4067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声音的三个特征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5424414" y="2247442"/>
            <a:ext cx="857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音色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8759110" y="2743419"/>
            <a:ext cx="855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音调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声音的特性</a:t>
            </a:r>
          </a:p>
        </p:txBody>
      </p:sp>
      <p:sp>
        <p:nvSpPr>
          <p:cNvPr id="10" name="矩形 9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95714" y="3929063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方法点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895714" y="3929063"/>
            <a:ext cx="8963956" cy="1457579"/>
            <a:chOff x="1895714" y="3929063"/>
            <a:chExt cx="8963956" cy="1457579"/>
          </a:xfrm>
        </p:grpSpPr>
        <p:sp>
          <p:nvSpPr>
            <p:cNvPr id="25" name="TextBox 5"/>
            <p:cNvSpPr>
              <a:spLocks noChangeArrowheads="1"/>
            </p:cNvSpPr>
            <p:nvPr/>
          </p:nvSpPr>
          <p:spPr bwMode="auto">
            <a:xfrm>
              <a:off x="2177633" y="4428687"/>
              <a:ext cx="8682037" cy="957955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</a:ln>
          </p:spPr>
          <p:txBody>
            <a:bodyPr>
              <a:spAutoFit/>
            </a:bodyPr>
            <a:lstStyle/>
            <a:p>
              <a:pPr marL="72000" algn="just" eaLnBrk="0" hangingPunct="0">
                <a:lnSpc>
                  <a:spcPct val="150000"/>
                </a:lnSpc>
                <a:defRPr/>
              </a:pPr>
              <a:r>
                <a:rPr lang="zh-CN" altLang="zh-CN" sz="2000" dirty="0" smtClean="0">
                  <a:latin typeface="微软雅黑" pitchFamily="34" charset="-122"/>
                  <a:ea typeface="微软雅黑" pitchFamily="34" charset="-122"/>
                </a:rPr>
                <a:t>声音的高低叫音调，音调与发声体的振动频率有关：频率越大，音调越高；不同物质的特征不同，发出声音的音色也会不同。</a:t>
              </a:r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。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895714" y="3929063"/>
              <a:ext cx="1723549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方法点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拨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827214" y="1066800"/>
            <a:ext cx="6837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考查角度</a:t>
            </a:r>
            <a:r>
              <a:rPr lang="en-US" altLang="zh-CN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cs typeface="Times New Roman" pitchFamily="18" charset="0"/>
              </a:rPr>
              <a:t>声音的音调、响度影响因素实验探究</a:t>
            </a:r>
            <a:endParaRPr lang="zh-CN" altLang="en-US" sz="2400" b="1" dirty="0">
              <a:solidFill>
                <a:srgbClr val="FF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675090" y="1639257"/>
            <a:ext cx="8682037" cy="95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 smtClean="0">
                <a:latin typeface="黑体" pitchFamily="2" charset="-122"/>
                <a:ea typeface="微软雅黑" panose="020B0503020204020204" pitchFamily="34" charset="-122"/>
                <a:cs typeface="Times New Roman" pitchFamily="18" charset="0"/>
              </a:rPr>
              <a:t>例</a:t>
            </a:r>
            <a:r>
              <a:rPr lang="en-US" altLang="zh-CN" sz="2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4】</a:t>
            </a:r>
            <a:r>
              <a:rPr lang="zh-CN" altLang="zh-CN" sz="2000" b="1" dirty="0" smtClean="0">
                <a:ea typeface="微软雅黑" panose="020B0503020204020204" pitchFamily="34" charset="-122"/>
              </a:rPr>
              <a:t>某同学为了探究物体发声时振动的频率高低与哪些因素有关，他选择了四根钢丝进行实验，如图所示。具体数据如下表：</a:t>
            </a: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声音的特性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097157" y="2782955"/>
          <a:ext cx="4621696" cy="2286000"/>
        </p:xfrm>
        <a:graphic>
          <a:graphicData uri="http://schemas.openxmlformats.org/drawingml/2006/table">
            <a:tbl>
              <a:tblPr/>
              <a:tblGrid>
                <a:gridCol w="853689"/>
                <a:gridCol w="853689"/>
                <a:gridCol w="927283"/>
                <a:gridCol w="1133346"/>
                <a:gridCol w="853689"/>
              </a:tblGrid>
              <a:tr h="443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材料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长度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粗细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松紧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钢丝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10cm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0.2mm</a:t>
                      </a:r>
                      <a:r>
                        <a:rPr lang="en-US" sz="2000" b="1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钢丝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10cm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0.1mm</a:t>
                      </a:r>
                      <a:r>
                        <a:rPr lang="en-US" sz="2000" b="1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钢丝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5cm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0.1mm</a:t>
                      </a:r>
                      <a:r>
                        <a:rPr lang="en-US" sz="2000" b="1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钢丝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5cm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0.1mm</a:t>
                      </a:r>
                      <a:r>
                        <a:rPr lang="en-US" sz="2000" b="1" kern="100" baseline="300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2</a:t>
                      </a:r>
                      <a:endParaRPr lang="zh-CN" sz="2000" b="1" kern="100" dirty="0">
                        <a:latin typeface="Calibri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libri"/>
                          <a:ea typeface="微软雅黑" panose="020B0503020204020204" pitchFamily="34" charset="-122"/>
                          <a:cs typeface="Times New Roman"/>
                        </a:rPr>
                        <a:t>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4577" name="图片24" descr="菁优网：http://www.jyeo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4834" y="2852530"/>
            <a:ext cx="3158051" cy="166977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85900" y="28459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声音的特性</a:t>
            </a:r>
          </a:p>
        </p:txBody>
      </p:sp>
      <p:sp>
        <p:nvSpPr>
          <p:cNvPr id="9" name="矩形 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考点二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7435" y="1298915"/>
            <a:ext cx="88193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）用同样的力拨动钢丝甲和乙，发现拨动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钢丝时的音调高。由此可以得出的结论是：在弦的长度、松紧程度相同时，振动的频率高低与弦的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有关；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）为了探究发声体振动的频率高低与弦的长度的关系时，他应用同样大小的力先后拨动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钢丝；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）先后用同样的力拨动丙钢丝和丁钢丝，是为了探究振动频率的高低与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的关系；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）上述实验中所使用到的实验方法是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93624" y="1405308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乙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9343" y="2384253"/>
            <a:ext cx="1068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粗细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8963" y="3561072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乙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30987" y="3529274"/>
            <a:ext cx="409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丙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05774" y="4646411"/>
            <a:ext cx="2052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钢丝的松紧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1362" y="5224773"/>
            <a:ext cx="1814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控制变量法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3472260" y="1821388"/>
            <a:ext cx="919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信息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0" y="786039"/>
            <a:ext cx="12204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85900" y="2845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声的利用</a:t>
            </a:r>
          </a:p>
        </p:txBody>
      </p:sp>
      <p:sp>
        <p:nvSpPr>
          <p:cNvPr id="19" name="矩形 18"/>
          <p:cNvSpPr/>
          <p:nvPr/>
        </p:nvSpPr>
        <p:spPr>
          <a:xfrm>
            <a:off x="381403" y="2230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  <a:sym typeface="黑体" panose="02010609060101010101" pitchFamily="49" charset="-122"/>
              </a:rPr>
              <a:t>考点三</a:t>
            </a:r>
            <a:endParaRPr lang="zh-CN" altLang="en-US" sz="2800" dirty="0">
              <a:solidFill>
                <a:srgbClr val="0070C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3292" name="Rectangle 220"/>
          <p:cNvSpPr>
            <a:spLocks noChangeArrowheads="1"/>
          </p:cNvSpPr>
          <p:nvPr/>
        </p:nvSpPr>
        <p:spPr bwMode="auto">
          <a:xfrm>
            <a:off x="1242392" y="1585873"/>
            <a:ext cx="952357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声音能够传递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。人们说话进行交流，医生用听诊器查病，敲击针轨判断故障等，都是声音传递信息的例子。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声音可以传递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。飞机起飞时，旁边建筑物玻璃被振响、爆炸声震碎玻璃、雪山中不能高声说话、超声波碎石机振碎人体内结石等现象，都说明声音在传播过程中伴随着能量传播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20" name="文本框 7"/>
          <p:cNvSpPr txBox="1">
            <a:spLocks noChangeArrowheads="1"/>
          </p:cNvSpPr>
          <p:nvPr/>
        </p:nvSpPr>
        <p:spPr bwMode="auto">
          <a:xfrm>
            <a:off x="3560291" y="3313182"/>
            <a:ext cx="919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能量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19151117"/>
  <p:tag name="MH_LIBRARY" val="GRAPHIC"/>
  <p:tag name="MH_ORDER" val="Straight Connector 14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1651</TotalTime>
  <Pages>0</Pages>
  <Words>1968</Words>
  <Characters>0</Characters>
  <Application>Microsoft Office PowerPoint</Application>
  <DocSecurity>0</DocSecurity>
  <PresentationFormat>自定义</PresentationFormat>
  <Lines>0</Lines>
  <Paragraphs>171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主题1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2015-07-09T00:50:00Z</dcterms:created>
  <dcterms:modified xsi:type="dcterms:W3CDTF">2019-02-14T07:16:27Z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