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502" r:id="rId2"/>
    <p:sldId id="504" r:id="rId3"/>
    <p:sldId id="467" r:id="rId4"/>
    <p:sldId id="468" r:id="rId5"/>
    <p:sldId id="472" r:id="rId6"/>
    <p:sldId id="509" r:id="rId7"/>
    <p:sldId id="474" r:id="rId8"/>
    <p:sldId id="421" r:id="rId9"/>
    <p:sldId id="487" r:id="rId10"/>
    <p:sldId id="510" r:id="rId11"/>
    <p:sldId id="495" r:id="rId12"/>
    <p:sldId id="506" r:id="rId13"/>
    <p:sldId id="511" r:id="rId14"/>
    <p:sldId id="507" r:id="rId15"/>
    <p:sldId id="501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4" autoAdjust="0"/>
    <p:restoredTop sz="90313" autoAdjust="0"/>
  </p:normalViewPr>
  <p:slideViewPr>
    <p:cSldViewPr snapToGrid="0" showGuides="1">
      <p:cViewPr>
        <p:scale>
          <a:sx n="66" d="100"/>
          <a:sy n="66" d="100"/>
        </p:scale>
        <p:origin x="-1500" y="-402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信息的传递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33797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电磁波的海洋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249309" y="1547206"/>
            <a:ext cx="8896350" cy="1930337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．移动电话既是无线电发射台又是无线电接收台：在你讲话时，它用电磁波把信息发射到空中，同时它又能在空中捕获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，得到对方讲话的信息。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935574" y="2880366"/>
            <a:ext cx="139493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电磁波</a:t>
            </a:r>
            <a:r>
              <a:rPr lang="zh-CN" altLang="en-US" dirty="0"/>
              <a:t>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99128" y="2049437"/>
            <a:ext cx="7853084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8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+mn-ea"/>
                <a:ea typeface="+mn-ea"/>
                <a:cs typeface="Times New Roman" pitchFamily="18" charset="0"/>
              </a:rPr>
              <a:t>3】</a:t>
            </a:r>
            <a:r>
              <a:rPr lang="zh-CN" altLang="zh-CN" sz="2800" b="1" dirty="0" smtClean="0">
                <a:latin typeface="+mn-ea"/>
                <a:ea typeface="+mn-ea"/>
              </a:rPr>
              <a:t>（</a:t>
            </a:r>
            <a:r>
              <a:rPr lang="en-US" altLang="zh-CN" sz="2800" b="1" dirty="0" smtClean="0">
                <a:latin typeface="+mn-ea"/>
                <a:ea typeface="+mn-ea"/>
              </a:rPr>
              <a:t>2018•</a:t>
            </a:r>
            <a:r>
              <a:rPr lang="zh-CN" altLang="zh-CN" sz="2800" b="1" dirty="0" smtClean="0">
                <a:latin typeface="+mn-ea"/>
                <a:ea typeface="+mn-ea"/>
              </a:rPr>
              <a:t>六盘水）我国是世界上手机用户最多的国家，手机是通过</a:t>
            </a:r>
            <a:r>
              <a:rPr lang="zh-CN" altLang="zh-CN" sz="2800" b="1" u="sng" dirty="0" smtClean="0">
                <a:latin typeface="+mn-ea"/>
                <a:ea typeface="+mn-ea"/>
              </a:rPr>
              <a:t>　</a:t>
            </a:r>
            <a:r>
              <a:rPr lang="en-US" altLang="zh-CN" sz="2800" b="1" u="sng" dirty="0" smtClean="0">
                <a:latin typeface="+mn-ea"/>
                <a:ea typeface="+mn-ea"/>
              </a:rPr>
              <a:t>            </a:t>
            </a:r>
            <a:r>
              <a:rPr lang="zh-CN" altLang="zh-CN" sz="2800" b="1" u="sng" dirty="0" smtClean="0">
                <a:latin typeface="+mn-ea"/>
                <a:ea typeface="+mn-ea"/>
              </a:rPr>
              <a:t>　</a:t>
            </a:r>
            <a:r>
              <a:rPr lang="zh-CN" altLang="zh-CN" sz="2800" b="1" dirty="0" smtClean="0">
                <a:latin typeface="+mn-ea"/>
                <a:ea typeface="+mn-ea"/>
              </a:rPr>
              <a:t>波来传递信息的。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5323" y="2802886"/>
            <a:ext cx="32900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电磁（或无线电）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315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移动电话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广播、电视和移动通信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30725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越来越宽的信息之路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961632" y="1216613"/>
            <a:ext cx="10000893" cy="4098558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．微波通信：利用中继站进行通信，因为微波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Courier New" pitchFamily="49" charset="0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属于电磁波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Courier New" pitchFamily="49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大致沿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传播，不能沿地球表面绕行，因此每隔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50 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km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左右要建一个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，把上一站传来的信号处理后，一站一站传下去，将信息传到远方。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．卫星通信：利用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作为微波通信中继站的一种通信方式。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颗同步通信卫星可以实现全球通信。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620535" y="1976007"/>
            <a:ext cx="13527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直线  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058916" y="4012342"/>
            <a:ext cx="227001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通信卫星  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420206" y="2559921"/>
            <a:ext cx="224085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微波中继站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2752382" y="4655849"/>
            <a:ext cx="13527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越来越宽的信息之路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80130" y="1083817"/>
            <a:ext cx="9538557" cy="4744889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．光纤通信：利用</a:t>
            </a:r>
            <a:r>
              <a:rPr lang="zh-CN" altLang="en-US" sz="2800" b="1" u="sng" dirty="0" smtClean="0">
                <a:latin typeface="+mn-ea"/>
                <a:ea typeface="+mn-ea"/>
                <a:cs typeface="Times New Roman" pitchFamily="18" charset="0"/>
              </a:rPr>
              <a:t>     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属于电磁波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通过在光纤内壁上经过多次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，将信息传向远方的通信方式。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．网络通信：把计算机联在一起，用来传递计算机信号的通信方式。世界上最大的计算机网络是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。它可以传送包括文字、数据、图像或集声音画面为一体的多媒体信息，特点是方便、快捷、信息内容丰富多样、节省开支等。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369159" y="1831546"/>
            <a:ext cx="110479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反射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34988" y="1160819"/>
            <a:ext cx="13110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激光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733962" y="3237393"/>
            <a:ext cx="146065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因特网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75573" y="1675421"/>
            <a:ext cx="8623485" cy="447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4】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益阳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北斗卫星导航系统是我国自主研制的全球卫星定位与通信系统，已经初步具备区域导航、定位和授时功能。完全建成后可在全球范围内全天候、全天时为用户提供高精度、高可靠定位、导航、授时服务，并具有短报文通信功能。下列关于北斗导航卫星系统说法正确的是（　　）</a:t>
            </a:r>
          </a:p>
          <a:p>
            <a:pPr>
              <a:lnSpc>
                <a:spcPts val="38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．北斗卫星导航系统传送信息的速度与光速相同</a:t>
            </a:r>
          </a:p>
          <a:p>
            <a:pPr>
              <a:lnSpc>
                <a:spcPts val="38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．北斗卫星导航系统的空间段采用光纤传送信息</a:t>
            </a:r>
          </a:p>
          <a:p>
            <a:pPr>
              <a:lnSpc>
                <a:spcPts val="38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．北斗卫星导航系统采用超声波为汽车导航</a:t>
            </a:r>
          </a:p>
          <a:p>
            <a:pPr>
              <a:lnSpc>
                <a:spcPts val="38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．北斗卫星导航系统现已全面建成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95122" y="3633276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406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卫星通信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越来越宽的信息之路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电话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556124" y="1404938"/>
            <a:ext cx="8896350" cy="280589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．组成：由电源、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、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三部分组成。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．工作过程：话筒把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信号变成变化的电流信号，电流沿着导线把信息传到远方；电流使听筒的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振动；听筒将电流信号转化成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信号。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6862295" y="3576173"/>
            <a:ext cx="74411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声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9229171" y="2923244"/>
            <a:ext cx="110479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膜片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293659" y="2327371"/>
            <a:ext cx="74411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声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52" name="文本框 151"/>
          <p:cNvSpPr txBox="1">
            <a:spLocks noChangeArrowheads="1"/>
          </p:cNvSpPr>
          <p:nvPr/>
        </p:nvSpPr>
        <p:spPr bwMode="auto">
          <a:xfrm>
            <a:off x="4687303" y="1539463"/>
            <a:ext cx="1123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话筒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2" name="文本框 151"/>
          <p:cNvSpPr txBox="1">
            <a:spLocks noChangeArrowheads="1"/>
          </p:cNvSpPr>
          <p:nvPr/>
        </p:nvSpPr>
        <p:spPr bwMode="auto">
          <a:xfrm>
            <a:off x="6112690" y="1521533"/>
            <a:ext cx="1123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听筒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590813" y="4212534"/>
            <a:ext cx="8896350" cy="1284006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．电话交换机的作用：实现任意两户之间的通话，尽量减少线路数量，提高线路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。</a:t>
            </a: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6348773" y="4953241"/>
            <a:ext cx="146065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利用率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2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电话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23674" y="811074"/>
            <a:ext cx="9302474" cy="422679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．模拟通信和数字通信：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(1)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电话信号分为模拟信号和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信号两种。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(2)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模拟信号：在模拟通信中，话筒将声音转化成信号电流时，这种信号电流的频率、振幅变化情况跟声音的频率、振幅变化情况完全一样，“模仿”着声信号的“一举一动”。采用模拟信号的通信方式叫做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通信。</a:t>
            </a: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5921391" y="1696399"/>
            <a:ext cx="110479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数字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7153843" y="4406589"/>
            <a:ext cx="110479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模拟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272760" y="4927461"/>
            <a:ext cx="9829249" cy="138499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(3)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数字信号：用不同符号的不同组合表示的信号。使用数字信号的通信方式叫做数字通信。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8096" y="1943330"/>
            <a:ext cx="828516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8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+mn-ea"/>
                <a:ea typeface="+mn-ea"/>
                <a:cs typeface="Times New Roman" pitchFamily="18" charset="0"/>
              </a:rPr>
              <a:t>1】</a:t>
            </a:r>
            <a:r>
              <a:rPr lang="en-US" altLang="zh-CN" sz="2800" b="1" dirty="0" smtClean="0">
                <a:latin typeface="+mn-ea"/>
                <a:ea typeface="+mn-ea"/>
              </a:rPr>
              <a:t> 1876</a:t>
            </a:r>
            <a:r>
              <a:rPr lang="zh-CN" altLang="zh-CN" sz="2800" b="1" dirty="0" smtClean="0">
                <a:latin typeface="+mn-ea"/>
                <a:ea typeface="+mn-ea"/>
              </a:rPr>
              <a:t>年</a:t>
            </a:r>
            <a:r>
              <a:rPr lang="en-US" altLang="zh-CN" sz="2800" b="1" u="sng" dirty="0" smtClean="0">
                <a:latin typeface="+mn-ea"/>
                <a:ea typeface="+mn-ea"/>
              </a:rPr>
              <a:t>     </a:t>
            </a:r>
            <a:r>
              <a:rPr lang="zh-CN" altLang="zh-CN" sz="2800" b="1" dirty="0" smtClean="0">
                <a:latin typeface="+mn-ea"/>
                <a:ea typeface="+mn-ea"/>
              </a:rPr>
              <a:t>发明了电话，现在电话已经成为人们生活中的重要通讯工具之一。通过学习我们知道电话传递的信号分为模拟和</a:t>
            </a:r>
            <a:r>
              <a:rPr lang="zh-CN" altLang="zh-CN" sz="2800" b="1" u="sng" dirty="0" smtClean="0">
                <a:latin typeface="+mn-ea"/>
                <a:ea typeface="+mn-ea"/>
              </a:rPr>
              <a:t>　</a:t>
            </a:r>
            <a:r>
              <a:rPr lang="en-US" altLang="zh-CN" sz="2800" b="1" u="sng" dirty="0" smtClean="0">
                <a:latin typeface="+mn-ea"/>
                <a:ea typeface="+mn-ea"/>
              </a:rPr>
              <a:t>  </a:t>
            </a:r>
            <a:r>
              <a:rPr lang="zh-CN" altLang="zh-CN" sz="2800" b="1" u="sng" dirty="0" smtClean="0">
                <a:latin typeface="+mn-ea"/>
                <a:ea typeface="+mn-ea"/>
              </a:rPr>
              <a:t>　</a:t>
            </a:r>
            <a:r>
              <a:rPr lang="zh-CN" altLang="zh-CN" sz="2800" b="1" dirty="0" smtClean="0">
                <a:latin typeface="+mn-ea"/>
                <a:ea typeface="+mn-ea"/>
              </a:rPr>
              <a:t>两种。</a:t>
            </a:r>
            <a:endParaRPr lang="zh-CN" altLang="zh-CN" sz="2800" b="1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5774" y="2042066"/>
            <a:ext cx="10659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贝尔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238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电话的工作原理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电话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22874" y="3314349"/>
            <a:ext cx="10659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数字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电磁波的海洋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24887" y="1179651"/>
            <a:ext cx="10286449" cy="1200329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．电磁波的产生：导线中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的迅速变化会在周围的空间激起电磁波，电磁波是传播信息的载体。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938436" y="1188635"/>
            <a:ext cx="111120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电流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64647" y="2409757"/>
            <a:ext cx="10415658" cy="367280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．电磁波的传播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电磁波的传播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Courier New" pitchFamily="49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选填“需要”或“不需要”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Courier New" pitchFamily="49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介质，在真空中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Courier New" pitchFamily="49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选填“能”或“不能”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Courier New" pitchFamily="49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传播，传播速度约是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_________m/s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波长、频率和波速的关系是：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，其中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λ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表示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，单位是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；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f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表示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，单位是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；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表示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，单位是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。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43850" y="3114479"/>
            <a:ext cx="142058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不需要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645824" y="3690742"/>
            <a:ext cx="80182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能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8806551" y="3731948"/>
            <a:ext cx="168668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3.0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452992" y="4384271"/>
            <a:ext cx="142539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ea"/>
                <a:ea typeface="+mn-ea"/>
              </a:rPr>
              <a:t>λf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597001" y="4387516"/>
            <a:ext cx="111120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波长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792355" y="4954046"/>
            <a:ext cx="49404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m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037633" y="4912496"/>
            <a:ext cx="111120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频率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6730861" y="4970266"/>
            <a:ext cx="80342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Hz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8935416" y="4925886"/>
            <a:ext cx="111120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波速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1555886" y="5478818"/>
            <a:ext cx="95891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m/s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电磁波的海洋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71254" y="1412875"/>
            <a:ext cx="9822094" cy="3580467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．分类：电磁波家族按频率由小到大依次分为无线电波、红外线、可见光、紫外线、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射线、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γ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射线。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．应用：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(1)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用于广播、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和移动电话，频率是数百千赫至数百兆赫。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(2)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微波炉：利用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加热食品的灶具。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31552" y="2909041"/>
            <a:ext cx="121058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电视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108927" y="4316602"/>
            <a:ext cx="121058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微波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70689" y="1677172"/>
            <a:ext cx="8621712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2】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常州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）印度的月球卫星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月船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号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已失联八年，地面测控中心通过计算预测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月船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号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会经过月球北端上空</a:t>
            </a:r>
            <a:r>
              <a:rPr lang="en-US" altLang="zh-CN" sz="2400" b="1" dirty="0" smtClean="0">
                <a:latin typeface="+mn-ea"/>
                <a:ea typeface="+mn-ea"/>
              </a:rPr>
              <a:t>165km</a:t>
            </a:r>
            <a:r>
              <a:rPr lang="zh-CN" altLang="zh-CN" sz="2400" b="1" dirty="0" smtClean="0">
                <a:latin typeface="+mn-ea"/>
                <a:ea typeface="+mn-ea"/>
              </a:rPr>
              <a:t>高处的</a:t>
            </a: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点，便在某时刻向该处发射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（电磁波</a:t>
            </a:r>
            <a:r>
              <a:rPr lang="en-US" altLang="zh-CN" sz="2400" b="1" dirty="0" smtClean="0">
                <a:latin typeface="+mn-ea"/>
                <a:ea typeface="+mn-ea"/>
              </a:rPr>
              <a:t>/</a:t>
            </a:r>
            <a:r>
              <a:rPr lang="zh-CN" altLang="zh-CN" sz="2400" b="1" dirty="0" smtClean="0">
                <a:latin typeface="+mn-ea"/>
                <a:ea typeface="+mn-ea"/>
              </a:rPr>
              <a:t>超声波）信号，</a:t>
            </a:r>
            <a:r>
              <a:rPr lang="en-US" altLang="zh-CN" sz="2400" b="1" dirty="0" smtClean="0">
                <a:latin typeface="+mn-ea"/>
                <a:ea typeface="+mn-ea"/>
              </a:rPr>
              <a:t>2.6s</a:t>
            </a:r>
            <a:r>
              <a:rPr lang="zh-CN" altLang="zh-CN" sz="2400" b="1" dirty="0" smtClean="0">
                <a:latin typeface="+mn-ea"/>
                <a:ea typeface="+mn-ea"/>
              </a:rPr>
              <a:t>后收到回波信号，从而确信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月船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号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依然在轨道运行，测控中心距离</a:t>
            </a: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点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dirty="0" smtClean="0">
                <a:latin typeface="+mn-ea"/>
                <a:ea typeface="+mn-ea"/>
              </a:rPr>
              <a:t>km</a:t>
            </a:r>
            <a:r>
              <a:rPr lang="zh-CN" altLang="zh-CN" sz="2400" b="1" dirty="0" smtClean="0">
                <a:latin typeface="+mn-ea"/>
                <a:ea typeface="+mn-ea"/>
              </a:rPr>
              <a:t>．（</a:t>
            </a:r>
            <a:r>
              <a:rPr lang="en-US" altLang="zh-CN" sz="2400" b="1" dirty="0" smtClean="0">
                <a:latin typeface="+mn-ea"/>
                <a:ea typeface="+mn-ea"/>
              </a:rPr>
              <a:t>v</a:t>
            </a:r>
            <a:r>
              <a:rPr lang="zh-CN" altLang="zh-CN" sz="2400" b="1" baseline="-25000" dirty="0" smtClean="0">
                <a:latin typeface="+mn-ea"/>
                <a:ea typeface="+mn-ea"/>
              </a:rPr>
              <a:t>电磁波</a:t>
            </a:r>
            <a:r>
              <a:rPr lang="en-US" altLang="zh-CN" sz="2400" b="1" dirty="0" smtClean="0">
                <a:latin typeface="+mn-ea"/>
                <a:ea typeface="+mn-ea"/>
              </a:rPr>
              <a:t>=3</a:t>
            </a:r>
            <a:r>
              <a:rPr lang="zh-CN" altLang="zh-CN" sz="2400" b="1" dirty="0" smtClean="0">
                <a:latin typeface="+mn-ea"/>
                <a:ea typeface="+mn-ea"/>
              </a:rPr>
              <a:t>×</a:t>
            </a:r>
            <a:r>
              <a:rPr lang="en-US" altLang="zh-CN" sz="2400" b="1" dirty="0" smtClean="0">
                <a:latin typeface="+mn-ea"/>
                <a:ea typeface="+mn-ea"/>
              </a:rPr>
              <a:t>10</a:t>
            </a:r>
            <a:r>
              <a:rPr lang="en-US" altLang="zh-CN" sz="2400" b="1" baseline="30000" dirty="0" smtClean="0">
                <a:latin typeface="+mn-ea"/>
                <a:ea typeface="+mn-ea"/>
              </a:rPr>
              <a:t>8</a:t>
            </a:r>
            <a:r>
              <a:rPr lang="en-US" altLang="zh-CN" sz="2400" b="1" dirty="0" smtClean="0">
                <a:latin typeface="+mn-ea"/>
                <a:ea typeface="+mn-ea"/>
              </a:rPr>
              <a:t>m/s</a:t>
            </a:r>
            <a:r>
              <a:rPr lang="zh-CN" altLang="zh-CN" sz="2400" b="1" dirty="0" smtClean="0">
                <a:latin typeface="+mn-ea"/>
                <a:ea typeface="+mn-ea"/>
              </a:rPr>
              <a:t>，</a:t>
            </a:r>
            <a:r>
              <a:rPr lang="en-US" altLang="zh-CN" sz="2400" b="1" dirty="0" smtClean="0">
                <a:latin typeface="+mn-ea"/>
                <a:ea typeface="+mn-ea"/>
              </a:rPr>
              <a:t>v</a:t>
            </a:r>
            <a:r>
              <a:rPr lang="zh-CN" altLang="zh-CN" sz="2400" b="1" baseline="-25000" dirty="0" smtClean="0">
                <a:latin typeface="+mn-ea"/>
                <a:ea typeface="+mn-ea"/>
              </a:rPr>
              <a:t>超声波</a:t>
            </a:r>
            <a:r>
              <a:rPr lang="en-US" altLang="zh-CN" sz="2400" b="1" dirty="0" smtClean="0">
                <a:latin typeface="+mn-ea"/>
                <a:ea typeface="+mn-ea"/>
              </a:rPr>
              <a:t>=340m/s</a:t>
            </a:r>
            <a:r>
              <a:rPr lang="zh-CN" altLang="zh-CN" sz="2400" b="1" dirty="0" smtClean="0">
                <a:latin typeface="+mn-ea"/>
                <a:ea typeface="+mn-ea"/>
              </a:rPr>
              <a:t>）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3661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电磁波的传播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7927893" y="2835667"/>
            <a:ext cx="1226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电磁波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电磁波的海洋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6693282" y="3953839"/>
            <a:ext cx="1937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3.9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广播、电视和移动通信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465066" y="1370101"/>
            <a:ext cx="9785135" cy="3970318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．无线电广播信号的发射：话筒将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信号转化为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信号，然后用调制器把音频电信号加载到高频电流上，再通过天线产生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发射到空中。无线电广播信号的接收：接收天线从空中将各种各样的电磁波接收下来，送入解调器中把音频信号取出来，音频信号经过放大后由扬声器把音频信号转换成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，我们就能听到广播电台的节目。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473038" y="1553615"/>
            <a:ext cx="66396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声</a:t>
            </a:r>
            <a:r>
              <a:rPr lang="zh-CN" altLang="en-US" sz="24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199705" y="1523703"/>
            <a:ext cx="66396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电</a:t>
            </a:r>
            <a:r>
              <a:rPr lang="zh-CN" altLang="en-US" sz="24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877602" y="2779451"/>
            <a:ext cx="128272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电磁波</a:t>
            </a:r>
            <a:r>
              <a:rPr lang="zh-CN" altLang="en-US" sz="240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919805" y="4703876"/>
            <a:ext cx="97334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声音</a:t>
            </a:r>
            <a:r>
              <a:rPr lang="zh-CN" altLang="en-US" sz="2400" dirty="0">
                <a:solidFill>
                  <a:srgbClr val="FF0000"/>
                </a:solidFill>
              </a:rPr>
              <a:t>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4267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电磁波的海洋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095196" y="990636"/>
            <a:ext cx="9559104" cy="551946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．电视的发射和接收：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(1)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电视用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传递</a:t>
            </a:r>
            <a:r>
              <a:rPr kumimoji="0" lang="zh-CN" altLang="en-US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声音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信号和</a:t>
            </a:r>
            <a:r>
              <a:rPr kumimoji="0" lang="zh-CN" altLang="en-US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图像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信号。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(2)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电视工作时，声音信号的产生、传播和接收跟广播的工作过程相似；图像信号的工作过程是：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把图像变成电信号，发射机把电信号加载到频率很高的电流上，通过发射天线发射到空中。电视机的接收天线把这样的电磁波接收下来，通过电视机把图像信号取出并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itchFamily="18" charset="0"/>
              </a:rPr>
              <a:t>，由显示器把它还原成图像。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859997" y="1840678"/>
            <a:ext cx="146546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电磁波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606658" y="3268785"/>
            <a:ext cx="146065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摄像机</a:t>
            </a:r>
            <a:r>
              <a:rPr lang="zh-CN" altLang="en-US" sz="2800" dirty="0" smtClean="0">
                <a:solidFill>
                  <a:srgbClr val="FF0000"/>
                </a:solidFill>
              </a:rPr>
              <a:t>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295025" y="5190054"/>
            <a:ext cx="110158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放大</a:t>
            </a:r>
            <a:r>
              <a:rPr lang="zh-CN" altLang="en-US" sz="2800" dirty="0" smtClean="0">
                <a:solidFill>
                  <a:srgbClr val="FF0000"/>
                </a:solidFill>
              </a:rPr>
              <a:t>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1534</TotalTime>
  <Pages>0</Pages>
  <Words>1711</Words>
  <Characters>0</Characters>
  <Application>Microsoft Office PowerPoint</Application>
  <DocSecurity>0</DocSecurity>
  <PresentationFormat>自定义</PresentationFormat>
  <Lines>0</Lines>
  <Paragraphs>106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2015-07-09T00:50:00Z</dcterms:created>
  <dcterms:modified xsi:type="dcterms:W3CDTF">2019-02-14T07:16:47Z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