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502" r:id="rId2"/>
    <p:sldId id="507" r:id="rId3"/>
    <p:sldId id="467" r:id="rId4"/>
    <p:sldId id="505" r:id="rId5"/>
    <p:sldId id="492" r:id="rId6"/>
    <p:sldId id="468" r:id="rId7"/>
    <p:sldId id="493" r:id="rId8"/>
    <p:sldId id="472" r:id="rId9"/>
    <p:sldId id="474" r:id="rId10"/>
    <p:sldId id="475" r:id="rId11"/>
    <p:sldId id="487" r:id="rId12"/>
    <p:sldId id="508" r:id="rId13"/>
    <p:sldId id="495" r:id="rId14"/>
    <p:sldId id="496" r:id="rId15"/>
    <p:sldId id="509" r:id="rId16"/>
    <p:sldId id="510" r:id="rId17"/>
    <p:sldId id="511" r:id="rId18"/>
    <p:sldId id="512" r:id="rId19"/>
    <p:sldId id="513" r:id="rId20"/>
    <p:sldId id="515" r:id="rId21"/>
    <p:sldId id="516" r:id="rId22"/>
    <p:sldId id="517" r:id="rId23"/>
    <p:sldId id="514" r:id="rId24"/>
    <p:sldId id="501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191" autoAdjust="0"/>
    <p:restoredTop sz="92697" autoAdjust="0"/>
  </p:normalViewPr>
  <p:slideViewPr>
    <p:cSldViewPr snapToGrid="0" showGuides="1">
      <p:cViewPr>
        <p:scale>
          <a:sx n="66" d="100"/>
          <a:sy n="66" d="100"/>
        </p:scale>
        <p:origin x="-1632" y="-450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1" y="2653258"/>
            <a:ext cx="7802563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电与磁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4"/>
            <a:ext cx="37385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6" y="1066802"/>
            <a:ext cx="3143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安培定则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131054" y="1840714"/>
            <a:ext cx="8682037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4】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临沂）小磁针静止时的指向如图所示，由此可知（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</a:t>
            </a: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端是通电螺线管的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极，</a:t>
            </a: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端是电源正极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．</a:t>
            </a: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端是通电螺线管的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极，</a:t>
            </a: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端是电源负极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</a:t>
            </a: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端是通电螺线管的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极，</a:t>
            </a: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端是电源正极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．</a:t>
            </a: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端是通电螺线管的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极，</a:t>
            </a: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端是电源负极</a:t>
            </a:r>
          </a:p>
          <a:p>
            <a:pPr eaLnBrk="1" hangingPunct="1"/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19037" y="2446917"/>
            <a:ext cx="4095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电生磁</a:t>
            </a:r>
          </a:p>
        </p:txBody>
      </p:sp>
      <p:sp>
        <p:nvSpPr>
          <p:cNvPr id="9" name="矩形 8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46081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3640" y="2719138"/>
            <a:ext cx="3898235" cy="247850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2" y="284591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电磁铁    电磁继电器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071537" y="1077830"/>
            <a:ext cx="9889387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、</a:t>
            </a:r>
            <a:r>
              <a:rPr lang="zh-CN" altLang="zh-CN" sz="24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电磁铁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：</a:t>
            </a:r>
          </a:p>
          <a:p>
            <a:pPr>
              <a:lnSpc>
                <a:spcPct val="20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（1）定义：内部插入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的通电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螺线管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（2）工作原理：电流的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，通电螺线管插入铁芯后磁性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（3）优点：磁性有无由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来控制，磁极由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来控制，磁性强弱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由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、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来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控制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140554" y="1903392"/>
            <a:ext cx="108604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铁芯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485523" y="2629102"/>
            <a:ext cx="1503759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磁效应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9743533" y="2625323"/>
            <a:ext cx="133406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533019" y="3402131"/>
            <a:ext cx="162776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通断电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7709503" y="3390256"/>
            <a:ext cx="216948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电流方向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723508" y="4127826"/>
            <a:ext cx="204547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电流大小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971668" y="4092203"/>
            <a:ext cx="204547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线圈匝数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2" y="284591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电磁铁    电磁继电器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784616" y="1962344"/>
            <a:ext cx="9033805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1.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实质：是由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控制的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开关。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2.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作用：用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控制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，进行远距离操作和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自动控制。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3.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扬声器：是把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信号转换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成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信号的一种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装置。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542373" y="1454583"/>
            <a:ext cx="30811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电磁继电器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3711765" y="2162418"/>
            <a:ext cx="145951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电磁铁</a:t>
            </a: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3319122" y="2911858"/>
            <a:ext cx="30811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zh-CN" altLang="en-US" sz="2400" b="1" u="none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电流、弱电压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6114860" y="2888117"/>
            <a:ext cx="320155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高电流、强电压 </a:t>
            </a: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4342277" y="4386826"/>
            <a:ext cx="6486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</a:p>
        </p:txBody>
      </p:sp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7185316" y="4410575"/>
            <a:ext cx="6486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2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59569" y="1808279"/>
            <a:ext cx="951697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5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en-US" sz="2400" b="1" dirty="0" smtClean="0">
                <a:latin typeface="+mn-ea"/>
                <a:ea typeface="+mn-ea"/>
              </a:rPr>
              <a:t>黑龙江</a:t>
            </a:r>
            <a:r>
              <a:rPr lang="zh-CN" altLang="zh-CN" sz="2400" b="1" dirty="0" smtClean="0">
                <a:latin typeface="+mn-ea"/>
                <a:ea typeface="+mn-ea"/>
              </a:rPr>
              <a:t>绥化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）在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探究影响电磁铁磁性强弱的因素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的实验中，电源电压恒定，大、小铁钉各自完全相同，进行如图所示的甲、乙、丙三次实验。甲图中大铁钉的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极是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（选填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钉尖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或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钉帽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）。通过观察甲、乙两次实验现象，得出的结论是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                  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；通过观察丙图实验现象得出的结论是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                  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。将甲图中的小铁钉换成小钢钉进行实验，断开开关后，发现的有趣的实验现象是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      </a:t>
            </a:r>
            <a:r>
              <a:rPr lang="zh-CN" altLang="zh-CN" sz="2400" b="1" dirty="0" smtClean="0">
                <a:latin typeface="+mn-ea"/>
                <a:ea typeface="+mn-ea"/>
              </a:rPr>
              <a:t>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43075" y="3019927"/>
            <a:ext cx="1070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钉帽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20"/>
            <a:ext cx="5875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影响电磁铁磁性强弱的因素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2" y="284591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电磁铁    电磁继电器</a:t>
            </a:r>
          </a:p>
        </p:txBody>
      </p:sp>
      <p:sp>
        <p:nvSpPr>
          <p:cNvPr id="9" name="矩形 8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60356" y="4114803"/>
            <a:ext cx="57029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在线圈匝数相同时，电流越大，磁性越强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6541" y="4664249"/>
            <a:ext cx="57029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在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电流一定时，线圈匝数越多，磁性越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强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6709" y="5743082"/>
            <a:ext cx="30159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小钢钉不会掉下来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016168" y="1672044"/>
            <a:ext cx="10040853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6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盘锦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如图，是一种温度自动报警器原理示意图，当环境温度低于设定的警戒温度时，灯亮，电铃不响。当环境温度达到警戒温度值时，灯不亮电铃响，发出报警信号。在图中的虚线框内填入相应的电路元件符号并补全电路；②标出通电螺线管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极。（电铃符号</a:t>
            </a:r>
            <a:r>
              <a:rPr lang="en-US" altLang="zh-CN" sz="2400" b="1" dirty="0" smtClean="0">
                <a:latin typeface="+mn-ea"/>
                <a:ea typeface="+mn-ea"/>
              </a:rPr>
              <a:t> 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88783" y="4925614"/>
            <a:ext cx="1404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如图所示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8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电磁继电器的应用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2" y="284591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电磁铁    电磁继电器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4198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463" y="4066675"/>
            <a:ext cx="3549815" cy="2153653"/>
          </a:xfrm>
          <a:prstGeom prst="rect">
            <a:avLst/>
          </a:prstGeom>
          <a:noFill/>
        </p:spPr>
      </p:pic>
      <p:pic>
        <p:nvPicPr>
          <p:cNvPr id="41986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1591" y="3898231"/>
            <a:ext cx="3753852" cy="222838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37775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电动机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302084" y="1244699"/>
            <a:ext cx="8128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作用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通电导线在磁场中会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受到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作用。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力的方向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跟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方向和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方向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有关。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能的转化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电能转化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为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应用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直流电动机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构造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由磁体、线圈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电刷组成。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工作原理</a:t>
            </a:r>
            <a:r>
              <a:rPr lang="en-US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利用通电线圈在磁场里受力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而</a:t>
            </a:r>
            <a:r>
              <a:rPr lang="en-US" altLang="zh-CN" sz="24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lang="zh-CN" altLang="zh-CN" sz="2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原理工作的</a:t>
            </a:r>
            <a:r>
              <a:rPr lang="zh-CN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87404" y="1231921"/>
            <a:ext cx="77311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力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8738" y="1677091"/>
            <a:ext cx="1669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磁感线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70045" y="1677090"/>
            <a:ext cx="11398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87995" y="2110226"/>
            <a:ext cx="17173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机械能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68467" y="2976501"/>
            <a:ext cx="1452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换向器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98845" y="3433698"/>
            <a:ext cx="16451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转动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20518" y="4451685"/>
            <a:ext cx="86988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提示：</a:t>
            </a:r>
            <a:r>
              <a:rPr lang="zh-CN" altLang="en-US" sz="2800" b="1" dirty="0" smtClean="0">
                <a:latin typeface="宋体" pitchFamily="2" charset="-122"/>
              </a:rPr>
              <a:t>若导体中电流的方向或磁感线的方向有一个改变，则导体中受力方向也随之改变；若上述两个方向同时改变，则导体的受力方向不变。</a:t>
            </a:r>
            <a:endParaRPr lang="zh-CN" altLang="en-US" sz="2800" b="1" dirty="0">
              <a:latin typeface="宋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1" grpId="0"/>
      <p:bldP spid="22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24265" y="1665261"/>
            <a:ext cx="92282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7】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百色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）如图所示，可以用来研究电动机工作原理的是（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2610" y="2310063"/>
            <a:ext cx="7334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20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电动机的工作原理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电动机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704" y="3007895"/>
            <a:ext cx="1018872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81653" y="1764148"/>
            <a:ext cx="8285163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8】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扬州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）安装直流电动机模型时，要改变直流电动机的转动方向，可以（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．将磁体的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、</a:t>
            </a:r>
            <a:r>
              <a:rPr lang="en-US" altLang="zh-CN" sz="2400" b="1" dirty="0" smtClean="0">
                <a:latin typeface="+mn-ea"/>
                <a:ea typeface="+mn-ea"/>
              </a:rPr>
              <a:t>S</a:t>
            </a:r>
            <a:r>
              <a:rPr lang="zh-CN" altLang="zh-CN" sz="2400" b="1" dirty="0" smtClean="0">
                <a:latin typeface="+mn-ea"/>
                <a:ea typeface="+mn-ea"/>
              </a:rPr>
              <a:t>极对调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．将电源的正、负极和磁体的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、</a:t>
            </a:r>
            <a:r>
              <a:rPr lang="en-US" altLang="zh-CN" sz="2400" b="1" dirty="0" smtClean="0">
                <a:latin typeface="+mn-ea"/>
                <a:ea typeface="+mn-ea"/>
              </a:rPr>
              <a:t>S</a:t>
            </a:r>
            <a:r>
              <a:rPr lang="zh-CN" altLang="zh-CN" sz="2400" b="1" dirty="0" smtClean="0">
                <a:latin typeface="+mn-ea"/>
                <a:ea typeface="+mn-ea"/>
              </a:rPr>
              <a:t>极同时对调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．改变磁性强弱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．改变磁性强弱和电流大小</a:t>
            </a:r>
            <a:endParaRPr lang="zh-CN" altLang="zh-CN" sz="2000" b="1" dirty="0" smtClean="0">
              <a:latin typeface="+mn-ea"/>
              <a:ea typeface="+mn-ea"/>
            </a:endParaRP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7088" y="2386947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41" y="1212208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电动机的组装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电动机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磁生电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5192" y="1273432"/>
            <a:ext cx="9926051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现象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闭合电路的一部分导体在磁场中做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运动时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导体中有电流产生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这种现象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叫作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电磁感应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产生的电流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叫作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。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感应电流的方向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跟导体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的方向和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方向有关。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能的转化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能转化为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能。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应用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发电机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构造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主要由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、换向器和电刷组成。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工作原理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利用了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来工作的。</a:t>
            </a:r>
            <a:endParaRPr lang="zh-CN" altLang="zh-CN" sz="2800" b="1" dirty="0">
              <a:solidFill>
                <a:srgbClr val="000000"/>
              </a:solidFill>
              <a:latin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64331" y="1280048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切割磁感线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3371" y="2326793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感应电流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97853" y="2820090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切割磁感线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0766" y="2820089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磁场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97655" y="3854804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机械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60383" y="3854802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电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50322" y="4877488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线圈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90366" y="4877488"/>
            <a:ext cx="2270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磁体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79710" y="5382816"/>
            <a:ext cx="27039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电磁感应现象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1" grpId="0"/>
      <p:bldP spid="22" grpId="0"/>
      <p:bldP spid="24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磁生电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3779" y="1123838"/>
            <a:ext cx="568745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直流电动机和交流发电机</a:t>
            </a:r>
            <a:r>
              <a:rPr lang="zh-CN" altLang="zh-CN" sz="2800" b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对比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lang="zh-CN" altLang="zh-CN" sz="2800" b="1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72622801"/>
              </p:ext>
            </p:extLst>
          </p:nvPr>
        </p:nvGraphicFramePr>
        <p:xfrm>
          <a:off x="1635238" y="1763494"/>
          <a:ext cx="8900695" cy="4874962"/>
        </p:xfrm>
        <a:graphic>
          <a:graphicData uri="http://schemas.openxmlformats.org/presentationml/2006/ole">
            <p:oleObj spid="_x0000_s36872" name="文档" r:id="rId4" imgW="3910080" imgH="2141564" progId="Word.Document.12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428717" y="2173047"/>
            <a:ext cx="9144064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1.磁性：磁体具有能吸引</a:t>
            </a:r>
            <a:r>
              <a:rPr lang="en-US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en-US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  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等物质的性质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523969" y="1295275"/>
            <a:ext cx="178509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一、磁现象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66222" y="5373244"/>
            <a:ext cx="8732423" cy="861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en-US" altLang="en-US" sz="2400" b="1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提示</a:t>
            </a:r>
            <a:r>
              <a:rPr lang="en-US" altLang="en-US" sz="2400" b="1" u="none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：</a:t>
            </a:r>
            <a:r>
              <a:rPr lang="en-US" altLang="en-US" sz="2400" b="1" u="none" dirty="0" err="1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最早的指南针叫司南</a:t>
            </a:r>
            <a:r>
              <a:rPr lang="en-US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.</a:t>
            </a:r>
            <a:r>
              <a:rPr lang="en-US" altLang="en-US" sz="2400" b="1" u="none" dirty="0" err="1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一个永磁体分成多部分后，每一部分仍存在两个磁极</a:t>
            </a:r>
            <a:r>
              <a:rPr lang="en-US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20" y="2864650"/>
            <a:ext cx="1559169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、磁体：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2731" y="2649300"/>
            <a:ext cx="1047757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2728" y="3125554"/>
            <a:ext cx="1047757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5235" y="2649300"/>
            <a:ext cx="3714776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的物质。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5235" y="3125554"/>
            <a:ext cx="5143536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永磁体分为天然磁体和人造磁体。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0" y="3982810"/>
            <a:ext cx="1559169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、磁极：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2728" y="3697058"/>
            <a:ext cx="1047757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05232" y="3697058"/>
            <a:ext cx="5334040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磁体上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的部分叫磁极。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2729" y="4078060"/>
            <a:ext cx="7675827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水平面自由转动的磁体，静止时指南的叫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。指北的叫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65425" y="4540768"/>
            <a:ext cx="1714512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u="none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作用规律：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0753" y="4878099"/>
            <a:ext cx="7054619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同名磁极相互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。异名磁极相互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762227" y="2744553"/>
            <a:ext cx="285752" cy="666755"/>
          </a:xfrm>
          <a:prstGeom prst="leftBrace">
            <a:avLst>
              <a:gd name="adj1" fmla="val 45735"/>
              <a:gd name="adj2" fmla="val 46883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左大括号 16"/>
          <p:cNvSpPr/>
          <p:nvPr/>
        </p:nvSpPr>
        <p:spPr>
          <a:xfrm>
            <a:off x="2762227" y="3792310"/>
            <a:ext cx="285752" cy="952507"/>
          </a:xfrm>
          <a:prstGeom prst="leftBrace">
            <a:avLst>
              <a:gd name="adj1" fmla="val 45735"/>
              <a:gd name="adj2" fmla="val 46883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4851688" y="2157432"/>
            <a:ext cx="178509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铁、钴、镍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051380" y="2619595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磁性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5231125" y="3592049"/>
            <a:ext cx="1477321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磁性最强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8666420" y="4037598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endParaRPr lang="zh-CN" altLang="en-US" sz="2400" b="1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079867" y="4424872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北极</a:t>
            </a:r>
            <a:endParaRPr lang="zh-CN" altLang="en-US" sz="2400" b="1" u="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148075" y="4841273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排斥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8328711" y="4826895"/>
            <a:ext cx="953140" cy="492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吸引 </a:t>
            </a:r>
          </a:p>
        </p:txBody>
      </p:sp>
      <p:cxnSp>
        <p:nvCxnSpPr>
          <p:cNvPr id="29" name="直接连接符 2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磁生电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55822" y="1311444"/>
            <a:ext cx="921619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【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方法技巧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itchFamily="2" charset="-122"/>
              </a:rPr>
              <a:t>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若导体切割磁感线的方向或磁场方向有一个改变，则感应电流的方向也随之改变；若上述两个方向同时改变，则感应电流的方向不变。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670226" y="1739188"/>
            <a:ext cx="426036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9】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福建）图是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探究导体在磁场中运动时产生感应电流的条件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的实验装置。闭合开关后，导体棒、灵敏电流计、开关、导线组成闭合电路。实验观察到的现象如</a:t>
            </a:r>
            <a:r>
              <a:rPr lang="zh-CN" altLang="en-US" sz="2400" b="1" dirty="0" smtClean="0">
                <a:latin typeface="+mn-ea"/>
                <a:ea typeface="+mn-ea"/>
              </a:rPr>
              <a:t>右</a:t>
            </a:r>
            <a:r>
              <a:rPr lang="zh-CN" altLang="zh-CN" sz="2400" b="1" dirty="0" smtClean="0">
                <a:latin typeface="+mn-ea"/>
                <a:ea typeface="+mn-ea"/>
              </a:rPr>
              <a:t>表</a:t>
            </a:r>
            <a:r>
              <a:rPr lang="zh-CN" altLang="en-US" sz="2400" b="1" dirty="0" smtClean="0">
                <a:latin typeface="+mn-ea"/>
                <a:ea typeface="+mn-ea"/>
              </a:rPr>
              <a:t>所示：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94797" y="912544"/>
            <a:ext cx="556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探究产生感应电流的条件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磁生电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043299" y="1607863"/>
          <a:ext cx="6218702" cy="4457700"/>
        </p:xfrm>
        <a:graphic>
          <a:graphicData uri="http://schemas.openxmlformats.org/drawingml/2006/table">
            <a:tbl>
              <a:tblPr/>
              <a:tblGrid>
                <a:gridCol w="1271311"/>
                <a:gridCol w="1608285"/>
                <a:gridCol w="1455115"/>
                <a:gridCol w="18839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实验序号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磁场方向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导体棒</a:t>
                      </a: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ab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运动方向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灵敏电流计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指针偏转情况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向下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向上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不偏转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向下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不偏转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向左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向右偏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向右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向左偏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向上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向上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不偏转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向下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不偏转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向左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向左偏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向右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向右偏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9051" marR="19051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4479" y="735110"/>
            <a:ext cx="40096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灵敏电流计指针是否偏转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259" y="714981"/>
            <a:ext cx="10515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）实验时通过观察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       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</a:t>
            </a:r>
            <a:r>
              <a:rPr lang="zh-CN" altLang="zh-CN" sz="2400" b="1" dirty="0" smtClean="0">
                <a:latin typeface="+mn-ea"/>
                <a:ea typeface="+mn-ea"/>
              </a:rPr>
              <a:t>来判断电路中是否产生感应电流。</a:t>
            </a:r>
          </a:p>
          <a:p>
            <a:pPr>
              <a:lnSpc>
                <a:spcPts val="36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）由实验可知，闭合电路中的部分导体在磁场中做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</a:t>
            </a:r>
            <a:r>
              <a:rPr lang="zh-CN" altLang="zh-CN" sz="2400" b="1" dirty="0" smtClean="0">
                <a:latin typeface="+mn-ea"/>
                <a:ea typeface="+mn-ea"/>
              </a:rPr>
              <a:t>运动时，电路中产生感应电流。</a:t>
            </a:r>
          </a:p>
          <a:p>
            <a:pPr>
              <a:lnSpc>
                <a:spcPts val="36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zh-CN" sz="2400" b="1" dirty="0" smtClean="0">
                <a:latin typeface="+mn-ea"/>
                <a:ea typeface="+mn-ea"/>
              </a:rPr>
              <a:t>）比较第</a:t>
            </a:r>
            <a:r>
              <a:rPr lang="en-US" altLang="zh-CN" sz="2400" b="1" dirty="0" smtClean="0">
                <a:latin typeface="+mn-ea"/>
                <a:ea typeface="+mn-ea"/>
              </a:rPr>
              <a:t>4</a:t>
            </a:r>
            <a:r>
              <a:rPr lang="zh-CN" altLang="zh-CN" sz="2400" b="1" dirty="0" smtClean="0">
                <a:latin typeface="+mn-ea"/>
                <a:ea typeface="+mn-ea"/>
              </a:rPr>
              <a:t>次和第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zh-CN" altLang="zh-CN" sz="2400" b="1" dirty="0" smtClean="0">
                <a:latin typeface="+mn-ea"/>
                <a:ea typeface="+mn-ea"/>
              </a:rPr>
              <a:t>次实验可知，导体棒运动方向相同时，感应电流的方向与磁场的方向有关。</a:t>
            </a:r>
          </a:p>
          <a:p>
            <a:pPr>
              <a:lnSpc>
                <a:spcPts val="3600"/>
              </a:lnSpc>
            </a:pP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4</a:t>
            </a:r>
            <a:r>
              <a:rPr lang="zh-CN" altLang="zh-CN" sz="2400" b="1" dirty="0" smtClean="0">
                <a:latin typeface="+mn-ea"/>
                <a:ea typeface="+mn-ea"/>
              </a:rPr>
              <a:t>）比较第</a:t>
            </a:r>
            <a:r>
              <a:rPr lang="en-US" altLang="zh-CN" sz="2400" b="1" dirty="0" smtClean="0">
                <a:latin typeface="+mn-ea"/>
                <a:ea typeface="+mn-ea"/>
              </a:rPr>
              <a:t>7</a:t>
            </a:r>
            <a:r>
              <a:rPr lang="zh-CN" altLang="zh-CN" sz="2400" b="1" dirty="0" smtClean="0">
                <a:latin typeface="+mn-ea"/>
                <a:ea typeface="+mn-ea"/>
              </a:rPr>
              <a:t>次和第</a:t>
            </a:r>
            <a:r>
              <a:rPr lang="en-US" altLang="zh-CN" sz="2400" b="1" dirty="0" smtClean="0">
                <a:latin typeface="+mn-ea"/>
                <a:ea typeface="+mn-ea"/>
              </a:rPr>
              <a:t>8</a:t>
            </a:r>
            <a:r>
              <a:rPr lang="zh-CN" altLang="zh-CN" sz="2400" b="1" dirty="0" smtClean="0">
                <a:latin typeface="+mn-ea"/>
                <a:ea typeface="+mn-ea"/>
              </a:rPr>
              <a:t>次实验可知</a:t>
            </a:r>
            <a:r>
              <a:rPr lang="zh-CN" altLang="zh-CN" sz="2400" b="1" u="sng" dirty="0" smtClean="0">
                <a:latin typeface="+mn-ea"/>
                <a:ea typeface="+mn-ea"/>
              </a:rPr>
              <a:t>　</a:t>
            </a:r>
            <a:r>
              <a:rPr lang="en-US" altLang="zh-CN" sz="2400" b="1" u="sng" dirty="0" smtClean="0">
                <a:latin typeface="+mn-ea"/>
                <a:ea typeface="+mn-ea"/>
              </a:rPr>
              <a:t>                                 </a:t>
            </a:r>
            <a:r>
              <a:rPr lang="zh-CN" altLang="zh-CN" sz="2400" b="1" dirty="0" smtClean="0">
                <a:latin typeface="+mn-ea"/>
                <a:ea typeface="+mn-ea"/>
              </a:rPr>
              <a:t>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pic>
        <p:nvPicPr>
          <p:cNvPr id="59394" name="图片24" descr="菁优网：http://www.jyeoo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6565" y="3917578"/>
            <a:ext cx="3039035" cy="27261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63046" y="1667438"/>
            <a:ext cx="1992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切割磁感线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8605" y="2626665"/>
            <a:ext cx="7554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2" y="3469343"/>
            <a:ext cx="6194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感应电流的方向和导体运动的方向有关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147484" y="1735032"/>
            <a:ext cx="10121153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10】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聊城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手机无线充电方便了人们的生活，其中电磁感应无线充电是应用最多的无线充电方案。如图所示，它的原理是送电线圈通过一定频率的交流电，线圈的周围形成交变的磁场，通过电磁感应在受电线圈中产生一定的感应电流，从而将能量从发射端转移到接收端。下列选项中和受电线圈工作原理相同的是（　　）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．扬声器</a:t>
            </a:r>
            <a:r>
              <a:rPr lang="en-US" altLang="zh-CN" sz="2400" b="1" dirty="0" smtClean="0">
                <a:latin typeface="+mn-ea"/>
                <a:ea typeface="+mn-ea"/>
              </a:rPr>
              <a:t>	B</a:t>
            </a:r>
            <a:r>
              <a:rPr lang="zh-CN" altLang="zh-CN" sz="2400" b="1" dirty="0" smtClean="0">
                <a:latin typeface="+mn-ea"/>
                <a:ea typeface="+mn-ea"/>
              </a:rPr>
              <a:t>．电磁继电器</a:t>
            </a:r>
            <a:r>
              <a:rPr lang="en-US" altLang="zh-CN" sz="2400" b="1" dirty="0" smtClean="0">
                <a:latin typeface="+mn-ea"/>
                <a:ea typeface="+mn-ea"/>
              </a:rPr>
              <a:t>	 </a:t>
            </a:r>
            <a:r>
              <a:rPr lang="zh-CN" altLang="en-US" sz="2400" b="1" dirty="0" smtClean="0">
                <a:latin typeface="+mn-ea"/>
                <a:ea typeface="+mn-ea"/>
              </a:rPr>
              <a:t>     </a:t>
            </a: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．动圈式话筒</a:t>
            </a:r>
            <a:r>
              <a:rPr lang="en-US" altLang="zh-CN" sz="2400" b="1" dirty="0" smtClean="0">
                <a:latin typeface="+mn-ea"/>
                <a:ea typeface="+mn-ea"/>
              </a:rPr>
              <a:t>	D</a:t>
            </a:r>
            <a:r>
              <a:rPr lang="zh-CN" altLang="zh-CN" sz="2400" b="1" dirty="0" smtClean="0">
                <a:latin typeface="+mn-ea"/>
                <a:ea typeface="+mn-ea"/>
              </a:rPr>
              <a:t>．电动机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7307" y="3170891"/>
            <a:ext cx="7731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41" y="1212208"/>
            <a:ext cx="5259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电磁感应现象及其应用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磁生电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56321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9013" y="4061012"/>
            <a:ext cx="5777113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03170" y="1695535"/>
            <a:ext cx="9452759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1.定义：磁体周围存在着的物质，</a:t>
            </a:r>
            <a:r>
              <a:rPr lang="en-US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它是一种看不见</a:t>
            </a:r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、</a:t>
            </a:r>
            <a:r>
              <a:rPr lang="en-US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摸不着的特殊物质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en-US" altLang="en-US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2.基本性质：磁场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                     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的作用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磁极间的相互作用是通过</a:t>
            </a:r>
            <a:r>
              <a:rPr lang="en-US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发生的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en-US" altLang="zh-CN" sz="2400" u="none" dirty="0" smtClean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200000"/>
              </a:lnSpc>
            </a:pPr>
            <a:r>
              <a:rPr lang="en-US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3</a:t>
            </a:r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.方向规定：在磁场中的某一点，小磁针</a:t>
            </a:r>
            <a:r>
              <a:rPr lang="en-US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en-US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所指的方向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，</a:t>
            </a:r>
            <a:r>
              <a:rPr lang="en-US" altLang="en-US" sz="2400" u="none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就是该点磁场的方向</a:t>
            </a:r>
            <a:r>
              <a:rPr lang="en-US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30239" y="1223802"/>
            <a:ext cx="178415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二、磁场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250271" y="3363447"/>
            <a:ext cx="449918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对放入其中的磁体产生力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509364" y="4089421"/>
            <a:ext cx="100843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磁场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31580" y="4840779"/>
            <a:ext cx="222858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北（</a:t>
            </a:r>
            <a:r>
              <a:rPr lang="en-US" altLang="zh-CN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b="1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303719" y="1397413"/>
            <a:ext cx="20380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二、磁场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38795" y="1821272"/>
            <a:ext cx="9666515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4.磁感线：</a:t>
            </a: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（1）定义：在磁场中画一些有方向的曲线.曲线上任意一点的切线方向都跟放在该点的小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磁针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所指的方向一致.</a:t>
            </a: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（2）方向：磁体周围的磁感线都是从磁体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出来，回到磁体的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磁感线是为了直观、形象地描述磁场而引入的带方向的曲线，不是客观存在的，但磁场客观存在.</a:t>
            </a:r>
          </a:p>
          <a:p>
            <a:pPr>
              <a:lnSpc>
                <a:spcPct val="150000"/>
              </a:lnSpc>
            </a:pP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845444" y="2847080"/>
            <a:ext cx="17482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北（</a:t>
            </a:r>
            <a:r>
              <a:rPr lang="en-US" altLang="zh-CN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）极 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666327" y="3965221"/>
            <a:ext cx="208190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南（</a:t>
            </a:r>
            <a:r>
              <a:rPr lang="en-US" altLang="zh-CN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）极 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7739967" y="3406150"/>
            <a:ext cx="203385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北（N）极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1736019"/>
              </p:ext>
            </p:extLst>
          </p:nvPr>
        </p:nvGraphicFramePr>
        <p:xfrm>
          <a:off x="5613400" y="2595476"/>
          <a:ext cx="914400" cy="198438"/>
        </p:xfrm>
        <a:graphic>
          <a:graphicData uri="http://schemas.openxmlformats.org/presentationml/2006/ole">
            <p:oleObj spid="_x0000_s2133" name="Equation" r:id="rId4" imgW="435285" imgH="677109" progId="">
              <p:embed/>
            </p:oleObj>
          </a:graphicData>
        </a:graphic>
      </p:graphicFrame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90414" y="1208419"/>
            <a:ext cx="216094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二、磁场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285666" y="1608527"/>
            <a:ext cx="10031519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5.地磁场：</a:t>
            </a: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（1）定义：在地球周围的空间里存在的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（2）磁极：地磁场的北极在地理的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附近，地磁场的南极在地理的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</a:t>
            </a:r>
            <a:r>
              <a:rPr lang="zh-CN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附近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（3）磁偏角：首先由我国宋代的科学家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zh-CN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发现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。</a:t>
            </a:r>
            <a:endParaRPr lang="zh-CN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endParaRPr lang="zh-CN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912370" y="2248733"/>
            <a:ext cx="122140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磁场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459800" y="2736552"/>
            <a:ext cx="13608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南极 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939737" y="3319373"/>
            <a:ext cx="13608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en-US" sz="2400" b="1" u="none" dirty="0" err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北极</a:t>
            </a:r>
            <a:r>
              <a:rPr lang="en-US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995491" y="3878444"/>
            <a:ext cx="13608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沈括 </a:t>
            </a:r>
            <a:endParaRPr lang="zh-CN" altLang="en-US" sz="2400" b="1" u="none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26581" y="1718135"/>
            <a:ext cx="8285163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1】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柳州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）两个可自由转动的小磁针互相靠近，静止时其中一个小磁针的磁极如图所示，请标出另一个小磁针的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、</a:t>
            </a:r>
            <a:r>
              <a:rPr lang="en-US" altLang="zh-CN" sz="2400" b="1" dirty="0" smtClean="0">
                <a:latin typeface="+mn-ea"/>
                <a:ea typeface="+mn-ea"/>
              </a:rPr>
              <a:t>S</a:t>
            </a:r>
            <a:r>
              <a:rPr lang="zh-CN" altLang="zh-CN" sz="2400" b="1" dirty="0" smtClean="0">
                <a:latin typeface="+mn-ea"/>
                <a:ea typeface="+mn-ea"/>
              </a:rPr>
              <a:t>极。</a:t>
            </a:r>
          </a:p>
          <a:p>
            <a:pPr>
              <a:lnSpc>
                <a:spcPct val="150000"/>
              </a:lnSpc>
            </a:pPr>
            <a:endParaRPr lang="zh-CN" altLang="zh-CN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5941264" y="4301474"/>
            <a:ext cx="1589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如图所示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70" y="1079765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磁极间的相互作用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501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2133" y="3872753"/>
            <a:ext cx="3821459" cy="1699708"/>
          </a:xfrm>
          <a:prstGeom prst="rect">
            <a:avLst/>
          </a:prstGeom>
          <a:noFill/>
        </p:spPr>
      </p:pic>
      <p:pic>
        <p:nvPicPr>
          <p:cNvPr id="50178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2927" y="3829723"/>
            <a:ext cx="4350148" cy="192561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90727" y="1419946"/>
            <a:ext cx="828516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+mn-ea"/>
                <a:ea typeface="+mn-ea"/>
              </a:rPr>
              <a:t>如图中磁体两极间磁感线的画法正确的是（　　）</a:t>
            </a:r>
            <a:endParaRPr lang="zh-CN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06017" y="1467851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95715" y="3929064"/>
            <a:ext cx="8963956" cy="1930785"/>
            <a:chOff x="1895714" y="3929063"/>
            <a:chExt cx="8963956" cy="1930785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77633" y="4428687"/>
              <a:ext cx="8682037" cy="1431161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>
              <a:spAutoFit/>
            </a:bodyPr>
            <a:lstStyle/>
            <a:p>
              <a:pPr marL="72000"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在磁体外部，磁感线从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极出发，到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S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极进入；在磁体内部是从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S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到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．磁感线没有交叉的；磁感线的疏密表示磁性强弱；箭头方向表示磁场方向． </a:t>
              </a:r>
              <a:r>
                <a:rPr lang="zh-CN" altLang="en-US" dirty="0" smtClean="0"/>
                <a:t/>
              </a:r>
              <a:br>
                <a:rPr lang="zh-CN" altLang="en-US" dirty="0" smtClean="0"/>
              </a:br>
              <a:endParaRPr lang="zh-CN" altLang="en-US" dirty="0" smtClean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95714" y="3929063"/>
              <a:ext cx="172354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8" y="1043668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磁场与磁感线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1" y="284591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磁现象    磁场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752" y="2078456"/>
            <a:ext cx="10218848" cy="169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电生磁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285668" y="1323598"/>
            <a:ext cx="9699009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1.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奥斯特实验：通电导线的周围存在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，称为电流的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；且磁场方向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与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有关。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2.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通电螺线管的磁场：通电螺线管的磁场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和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的磁场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相似。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3.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通电螺线管的极性：</a:t>
            </a:r>
          </a:p>
          <a:p>
            <a:pPr>
              <a:lnSpc>
                <a:spcPct val="150000"/>
              </a:lnSpc>
            </a:pP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</a:t>
            </a: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1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）安培定则：用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手握住通电螺线管，让四指弯向螺线管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中</a:t>
            </a:r>
            <a:endParaRPr lang="en-US" altLang="zh-CN" sz="2400" u="none" dirty="0" smtClean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     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方向，则大拇指所指的那端就是螺线管的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   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极。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（</a:t>
            </a:r>
            <a:r>
              <a:rPr lang="en-US" altLang="zh-CN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2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）影响极性的因素：跟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 </a:t>
            </a:r>
            <a:r>
              <a:rPr lang="zh-CN" altLang="en-US" sz="2400" u="none" dirty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的方向</a:t>
            </a:r>
            <a:r>
              <a:rPr lang="zh-CN" altLang="en-US" sz="2400" u="none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System" charset="0"/>
              </a:rPr>
              <a:t>有关。</a:t>
            </a:r>
            <a:endParaRPr lang="en-US" altLang="zh-CN" sz="2400" u="none" dirty="0">
              <a:latin typeface="微软雅黑" panose="020B0503020204020204" pitchFamily="34" charset="-122"/>
              <a:ea typeface="微软雅黑" panose="020B0503020204020204" pitchFamily="34" charset="-122"/>
              <a:sym typeface="System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6281817" y="1404733"/>
            <a:ext cx="109483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磁场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8946533" y="1404732"/>
            <a:ext cx="151592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磁效应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889367" y="1928172"/>
            <a:ext cx="193701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电流方向</a:t>
            </a: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7257262" y="2487248"/>
            <a:ext cx="193701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条形磁体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164477" y="3605389"/>
            <a:ext cx="67374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645821" y="4139781"/>
            <a:ext cx="109483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8538686" y="4152584"/>
            <a:ext cx="187341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北（</a:t>
            </a:r>
            <a:r>
              <a:rPr lang="en-US" altLang="zh-CN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127859" y="4676025"/>
            <a:ext cx="109483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u="none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409201" y="1809812"/>
            <a:ext cx="8621712" cy="406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贵阳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）如图所示，是探究</a:t>
            </a:r>
            <a:r>
              <a:rPr lang="en-US" altLang="zh-CN" sz="2400" b="1" dirty="0" smtClean="0">
                <a:latin typeface="+mn-ea"/>
                <a:ea typeface="+mn-ea"/>
              </a:rPr>
              <a:t>“</a:t>
            </a:r>
            <a:r>
              <a:rPr lang="zh-CN" altLang="zh-CN" sz="2400" b="1" dirty="0" smtClean="0">
                <a:latin typeface="+mn-ea"/>
                <a:ea typeface="+mn-ea"/>
              </a:rPr>
              <a:t>通电直导线周围是否存在磁场</a:t>
            </a:r>
            <a:r>
              <a:rPr lang="en-US" altLang="zh-CN" sz="2400" b="1" dirty="0" smtClean="0">
                <a:latin typeface="+mn-ea"/>
                <a:ea typeface="+mn-ea"/>
              </a:rPr>
              <a:t>”</a:t>
            </a:r>
            <a:r>
              <a:rPr lang="zh-CN" altLang="zh-CN" sz="2400" b="1" dirty="0" smtClean="0">
                <a:latin typeface="+mn-ea"/>
                <a:ea typeface="+mn-ea"/>
              </a:rPr>
              <a:t>实验装置的一部分，置于水平桌面的小磁针上方有一根与之平行的直导线。关于这个实验下列说法正确的是（　　）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．首次通过本实验揭开电与磁关系的科学家是法拉第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．当直导线通电时，小磁针会离开支架悬浮起来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．小磁针用于检验通电直导线周围是否存在磁场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．改变直导线中电流方向，小磁针</a:t>
            </a:r>
            <a:r>
              <a:rPr lang="en-US" altLang="zh-CN" sz="2400" b="1" dirty="0" smtClean="0">
                <a:latin typeface="+mn-ea"/>
                <a:ea typeface="+mn-ea"/>
              </a:rPr>
              <a:t>N</a:t>
            </a:r>
            <a:r>
              <a:rPr lang="zh-CN" altLang="zh-CN" sz="2400" b="1" dirty="0" smtClean="0">
                <a:latin typeface="+mn-ea"/>
                <a:ea typeface="+mn-ea"/>
              </a:rPr>
              <a:t>极的指向不变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8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电流的磁效应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2202272" y="3115115"/>
            <a:ext cx="8572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电生磁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4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471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7274" y="3549315"/>
            <a:ext cx="2260433" cy="200927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1650</TotalTime>
  <Pages>0</Pages>
  <Words>2358</Words>
  <Characters>0</Characters>
  <Application>Microsoft Office PowerPoint</Application>
  <DocSecurity>0</DocSecurity>
  <PresentationFormat>自定义</PresentationFormat>
  <Lines>0</Lines>
  <Paragraphs>244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主题1</vt:lpstr>
      <vt:lpstr>Equation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2015-07-09T00:50:00Z</dcterms:created>
  <dcterms:modified xsi:type="dcterms:W3CDTF">2019-02-14T07:16:50Z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