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515" r:id="rId2"/>
    <p:sldId id="516" r:id="rId3"/>
    <p:sldId id="517" r:id="rId4"/>
    <p:sldId id="518" r:id="rId5"/>
    <p:sldId id="519" r:id="rId6"/>
    <p:sldId id="520" r:id="rId7"/>
    <p:sldId id="521" r:id="rId8"/>
    <p:sldId id="522" r:id="rId9"/>
    <p:sldId id="523" r:id="rId10"/>
    <p:sldId id="524" r:id="rId11"/>
    <p:sldId id="525" r:id="rId12"/>
    <p:sldId id="526" r:id="rId13"/>
    <p:sldId id="527" r:id="rId14"/>
    <p:sldId id="528" r:id="rId15"/>
    <p:sldId id="529" r:id="rId16"/>
    <p:sldId id="530" r:id="rId17"/>
    <p:sldId id="531" r:id="rId18"/>
    <p:sldId id="532" r:id="rId19"/>
    <p:sldId id="533" r:id="rId20"/>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EE8640"/>
    <a:srgbClr val="FF9300"/>
    <a:srgbClr val="D2A000"/>
    <a:srgbClr val="0000FF"/>
    <a:srgbClr val="FA12CE"/>
    <a:srgbClr val="800080"/>
    <a:srgbClr val="CC0000"/>
    <a:srgbClr val="30D8DC"/>
    <a:srgbClr val="18898C"/>
    <a:srgbClr val="52BA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0" autoAdjust="0"/>
    <p:restoredTop sz="87758" autoAdjust="0"/>
  </p:normalViewPr>
  <p:slideViewPr>
    <p:cSldViewPr snapToGrid="0" showGuides="1">
      <p:cViewPr>
        <p:scale>
          <a:sx n="75" d="100"/>
          <a:sy n="75" d="100"/>
        </p:scale>
        <p:origin x="-888" y="-36"/>
      </p:cViewPr>
      <p:guideLst>
        <p:guide orient="horz" pos="2160"/>
        <p:guide pos="383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Font typeface="Arial" panose="020B0604020202020204" pitchFamily="34" charset="0"/>
              <a:buChar char="•"/>
              <a:defRPr sz="1200">
                <a:ea typeface="微软雅黑" panose="020B0503020204020204" pitchFamily="34" charset="-122"/>
              </a:defRPr>
            </a:lvl1pPr>
          </a:lstStyle>
          <a:p>
            <a:fld id="{5501D74B-35EC-4A16-83EE-064CD3683030}" type="slidenum">
              <a:rPr lang="zh-CN" altLang="en-US" smtClean="0"/>
              <a:pPr/>
              <a:t>‹#›</a:t>
            </a:fld>
            <a:endParaRPr lang="en-US" altLang="zh-CN" dirty="0"/>
          </a:p>
        </p:txBody>
      </p:sp>
    </p:spTree>
    <p:extLst>
      <p:ext uri="{BB962C8B-B14F-4D97-AF65-F5344CB8AC3E}">
        <p14:creationId xmlns:p14="http://schemas.microsoft.com/office/powerpoint/2010/main" xmlns="" val="11241579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vmlDrawing" Target="../drawings/vmlDrawing7.v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E:/jian/&#20013;&#32771;%20ppt/&#21271;&#20140;&#29289;&#29702;&#35838;&#20214;/HY44.EPS" TargetMode="Externa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vmlDrawing" Target="../drawings/vmlDrawing1.vml"/><Relationship Id="rId5" Type="http://schemas.openxmlformats.org/officeDocument/2006/relationships/image" Target="../media/image7.jpe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4"/>
          <p:cNvSpPr>
            <a:spLocks noChangeArrowheads="1"/>
          </p:cNvSpPr>
          <p:nvPr/>
        </p:nvSpPr>
        <p:spPr bwMode="auto">
          <a:xfrm>
            <a:off x="2186782" y="2653256"/>
            <a:ext cx="7802562" cy="1200329"/>
          </a:xfrm>
          <a:prstGeom prst="rect">
            <a:avLst/>
          </a:prstGeom>
          <a:noFill/>
          <a:ln>
            <a:noFill/>
          </a:ln>
        </p:spPr>
        <p:txBody>
          <a:bodyPr anchor="ctr"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zh-CN" altLang="en-US" sz="6000" b="1" dirty="0" smtClean="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欧姆定律</a:t>
            </a:r>
            <a:r>
              <a:rPr lang="zh-CN" altLang="en-US" sz="6000" b="1" dirty="0">
                <a:solidFill>
                  <a:srgbClr val="0D0D0D"/>
                </a:solidFill>
                <a:latin typeface="微软雅黑" panose="020B0503020204020204" pitchFamily="34" charset="-122"/>
                <a:ea typeface="微软雅黑" panose="020B0503020204020204" pitchFamily="34" charset="-122"/>
                <a:sym typeface="华文新魏" panose="02010800040101010101" pitchFamily="2" charset="-122"/>
              </a:rPr>
              <a:t>　　　</a:t>
            </a:r>
            <a:r>
              <a:rPr lang="zh-CN" altLang="en-US" sz="6000" b="1" dirty="0">
                <a:latin typeface="微软雅黑" panose="020B0503020204020204" pitchFamily="34" charset="-122"/>
                <a:ea typeface="微软雅黑" panose="020B0503020204020204" pitchFamily="34" charset="-122"/>
                <a:sym typeface="华文新魏" panose="02010800040101010101" pitchFamily="2" charset="-122"/>
              </a:rPr>
              <a:t>　　　</a:t>
            </a:r>
            <a:endParaRPr lang="zh-CN" altLang="en-US" sz="6000" dirty="0">
              <a:latin typeface="微软雅黑" panose="020B0503020204020204" pitchFamily="34" charset="-122"/>
              <a:ea typeface="微软雅黑" panose="020B0503020204020204" pitchFamily="34" charset="-122"/>
              <a:sym typeface="华文新魏" panose="02010800040101010101" pitchFamily="2" charset="-122"/>
            </a:endParaRPr>
          </a:p>
        </p:txBody>
      </p:sp>
      <p:sp>
        <p:nvSpPr>
          <p:cNvPr id="8" name="矩形 7"/>
          <p:cNvSpPr/>
          <p:nvPr/>
        </p:nvSpPr>
        <p:spPr>
          <a:xfrm>
            <a:off x="1607676" y="934272"/>
            <a:ext cx="3736920" cy="769441"/>
          </a:xfrm>
          <a:prstGeom prst="rect">
            <a:avLst/>
          </a:prstGeom>
        </p:spPr>
        <p:txBody>
          <a:bodyPr wrap="none">
            <a:spAutoFit/>
          </a:bodyPr>
          <a:lstStyle/>
          <a:p>
            <a:r>
              <a:rPr lang="zh-CN" altLang="en-US" sz="4400" b="1" dirty="0" smtClean="0">
                <a:latin typeface="微软雅黑" panose="020B0503020204020204" pitchFamily="34" charset="-122"/>
                <a:ea typeface="微软雅黑" panose="020B0503020204020204" pitchFamily="34" charset="-122"/>
              </a:rPr>
              <a:t>中考一轮复习 </a:t>
            </a:r>
            <a:endParaRPr lang="zh-CN" altLang="en-US" sz="4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94546983"/>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4100" name="Rectangle 2"/>
              <p:cNvSpPr>
                <a:spLocks noChangeArrowheads="1"/>
              </p:cNvSpPr>
              <p:nvPr/>
            </p:nvSpPr>
            <p:spPr bwMode="auto">
              <a:xfrm>
                <a:off x="1542459" y="2020661"/>
                <a:ext cx="9604512" cy="3063146"/>
              </a:xfrm>
              <a:prstGeom prst="rect">
                <a:avLst/>
              </a:prstGeom>
              <a:noFill/>
              <a:ln w="9525">
                <a:noFill/>
                <a:miter lim="800000"/>
                <a:headEnd/>
                <a:tailEnd/>
              </a:ln>
            </p:spPr>
            <p:txBody>
              <a:bodyPr wrap="square" anchor="ctr">
                <a:spAutoFit/>
              </a:bodyPr>
              <a:lstStyle/>
              <a:p>
                <a:pPr>
                  <a:lnSpc>
                    <a:spcPct val="150000"/>
                  </a:lnSpc>
                  <a:defRPr/>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smtClean="0">
                    <a:latin typeface="微软雅黑" panose="020B0503020204020204" pitchFamily="34" charset="-122"/>
                    <a:ea typeface="微软雅黑" panose="020B0503020204020204" pitchFamily="34" charset="-122"/>
                    <a:cs typeface="Times New Roman" pitchFamily="18" charset="0"/>
                  </a:rPr>
                  <a:t>例</a:t>
                </a:r>
                <a:r>
                  <a:rPr lang="en-US" altLang="zh-CN" sz="2000" b="1" dirty="0" smtClean="0">
                    <a:latin typeface="微软雅黑" panose="020B0503020204020204" pitchFamily="34" charset="-122"/>
                    <a:ea typeface="微软雅黑" panose="020B0503020204020204" pitchFamily="34" charset="-122"/>
                    <a:cs typeface="Times New Roman" pitchFamily="18" charset="0"/>
                  </a:rPr>
                  <a:t>2】</a:t>
                </a:r>
                <a:r>
                  <a:rPr lang="zh-CN" altLang="zh-CN" sz="2000" b="1" dirty="0" smtClean="0">
                    <a:latin typeface="微软雅黑" panose="020B0503020204020204" pitchFamily="34" charset="-122"/>
                    <a:ea typeface="微软雅黑" panose="020B0503020204020204" pitchFamily="34" charset="-122"/>
                  </a:rPr>
                  <a:t>导体的电阻大小可以通过加在导体上的电压和通过导体的电流的比值来衡量，即欧姆定律变形公式</a:t>
                </a:r>
                <a14:m>
                  <m:oMath xmlns:m="http://schemas.openxmlformats.org/officeDocument/2006/math">
                    <m:r>
                      <a:rPr lang="zh-CN" altLang="en-US" sz="2000" b="1" i="1">
                        <a:latin typeface="Cambria Math" panose="02040503050406030204" pitchFamily="18" charset="0"/>
                      </a:rPr>
                      <m:t>𝑹</m:t>
                    </m:r>
                    <m:r>
                      <a:rPr lang="zh-CN" altLang="en-US" sz="2000" b="1">
                        <a:latin typeface="Cambria Math" panose="02040503050406030204" pitchFamily="18" charset="0"/>
                      </a:rPr>
                      <m:t>=</m:t>
                    </m:r>
                    <m:f>
                      <m:fPr>
                        <m:ctrlPr>
                          <a:rPr lang="zh-CN" altLang="en-US" sz="2000" b="1" i="1">
                            <a:latin typeface="Cambria Math"/>
                          </a:rPr>
                        </m:ctrlPr>
                      </m:fPr>
                      <m:num>
                        <m:r>
                          <a:rPr lang="zh-CN" altLang="en-US" sz="2000" b="1" i="1">
                            <a:latin typeface="Cambria Math" panose="02040503050406030204" pitchFamily="18" charset="0"/>
                          </a:rPr>
                          <m:t>𝑼</m:t>
                        </m:r>
                      </m:num>
                      <m:den>
                        <m:r>
                          <a:rPr lang="zh-CN" altLang="en-US" sz="2000" b="1" i="1">
                            <a:latin typeface="Cambria Math" panose="02040503050406030204" pitchFamily="18" charset="0"/>
                          </a:rPr>
                          <m:t>𝑰</m:t>
                        </m:r>
                      </m:den>
                    </m:f>
                    <m:r>
                      <a:rPr lang="zh-CN" altLang="en-US" sz="2000" b="1" i="1">
                        <a:latin typeface="Cambria Math" panose="02040503050406030204" pitchFamily="18" charset="0"/>
                      </a:rPr>
                      <m:t> </m:t>
                    </m:r>
                  </m:oMath>
                </a14:m>
                <a:r>
                  <a:rPr lang="zh-CN" altLang="zh-CN" sz="2000" b="1" dirty="0" smtClean="0">
                    <a:latin typeface="微软雅黑" panose="020B0503020204020204" pitchFamily="34" charset="-122"/>
                    <a:ea typeface="微软雅黑" panose="020B0503020204020204" pitchFamily="34" charset="-122"/>
                  </a:rPr>
                  <a:t>，下列对它的理解正确的是（　　）</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．当加在导体上的电压</a:t>
                </a:r>
                <a:r>
                  <a:rPr lang="en-US" altLang="zh-CN" sz="2000" b="1" dirty="0" smtClean="0">
                    <a:latin typeface="微软雅黑" panose="020B0503020204020204" pitchFamily="34" charset="-122"/>
                    <a:ea typeface="微软雅黑" panose="020B0503020204020204" pitchFamily="34" charset="-122"/>
                  </a:rPr>
                  <a:t>U=0</a:t>
                </a:r>
                <a:r>
                  <a:rPr lang="zh-CN" altLang="zh-CN" sz="2000" b="1" dirty="0" smtClean="0">
                    <a:latin typeface="微软雅黑" panose="020B0503020204020204" pitchFamily="34" charset="-122"/>
                    <a:ea typeface="微软雅黑" panose="020B0503020204020204" pitchFamily="34" charset="-122"/>
                  </a:rPr>
                  <a:t>时，导体的电阻</a:t>
                </a:r>
                <a:r>
                  <a:rPr lang="en-US" altLang="zh-CN" sz="2000" b="1" dirty="0" smtClean="0">
                    <a:latin typeface="微软雅黑" panose="020B0503020204020204" pitchFamily="34" charset="-122"/>
                    <a:ea typeface="微软雅黑" panose="020B0503020204020204" pitchFamily="34" charset="-122"/>
                  </a:rPr>
                  <a:t>R=0</a:t>
                </a:r>
                <a:endParaRPr lang="zh-CN"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．导体的电阻随加在导体上的电压增大而增大</a:t>
                </a:r>
              </a:p>
              <a:p>
                <a:pPr>
                  <a:lnSpc>
                    <a:spcPct val="150000"/>
                  </a:lnSpc>
                </a:pPr>
                <a:r>
                  <a:rPr lang="en-US" altLang="zh-CN" sz="2000" b="1" dirty="0" smtClean="0">
                    <a:latin typeface="微软雅黑" panose="020B0503020204020204" pitchFamily="34" charset="-122"/>
                    <a:ea typeface="微软雅黑" panose="020B0503020204020204" pitchFamily="34" charset="-122"/>
                  </a:rPr>
                  <a:t>C</a:t>
                </a:r>
                <a:r>
                  <a:rPr lang="zh-CN" altLang="zh-CN" sz="2000" b="1" dirty="0" smtClean="0">
                    <a:latin typeface="微软雅黑" panose="020B0503020204020204" pitchFamily="34" charset="-122"/>
                    <a:ea typeface="微软雅黑" panose="020B0503020204020204" pitchFamily="34" charset="-122"/>
                  </a:rPr>
                  <a:t>．导体的电阻跟通过它的电流大小成反比</a:t>
                </a:r>
              </a:p>
              <a:p>
                <a:pPr>
                  <a:lnSpc>
                    <a:spcPct val="150000"/>
                  </a:lnSpc>
                </a:pPr>
                <a:r>
                  <a:rPr lang="en-US" altLang="zh-CN" sz="2000" b="1" dirty="0" smtClean="0">
                    <a:latin typeface="微软雅黑" panose="020B0503020204020204" pitchFamily="34" charset="-122"/>
                    <a:ea typeface="微软雅黑" panose="020B0503020204020204" pitchFamily="34" charset="-122"/>
                  </a:rPr>
                  <a:t>D</a:t>
                </a:r>
                <a:r>
                  <a:rPr lang="zh-CN" altLang="zh-CN" sz="2000" b="1" dirty="0" smtClean="0">
                    <a:latin typeface="微软雅黑" panose="020B0503020204020204" pitchFamily="34" charset="-122"/>
                    <a:ea typeface="微软雅黑" panose="020B0503020204020204" pitchFamily="34" charset="-122"/>
                  </a:rPr>
                  <a:t>．加在不同的导体两端的电压相同时，通过导体电流小的，这个导体的电阻较大</a:t>
                </a:r>
                <a:endParaRPr lang="en-US" altLang="zh-CN" dirty="0">
                  <a:latin typeface="Times New Roman" pitchFamily="18" charset="0"/>
                  <a:ea typeface="微软雅黑" panose="020B0503020204020204" pitchFamily="34" charset="-122"/>
                  <a:cs typeface="Times New Roman" pitchFamily="18" charset="0"/>
                </a:endParaRPr>
              </a:p>
            </p:txBody>
          </p:sp>
        </mc:Choice>
        <mc:Fallback>
          <p:sp>
            <p:nvSpPr>
              <p:cNvPr id="4100" name="Rectangle 2"/>
              <p:cNvSpPr>
                <a:spLocks noRot="1" noChangeAspect="1" noMove="1" noResize="1" noEditPoints="1" noAdjustHandles="1" noChangeArrowheads="1" noChangeShapeType="1" noTextEdit="1"/>
              </p:cNvSpPr>
              <p:nvPr/>
            </p:nvSpPr>
            <p:spPr bwMode="auto">
              <a:xfrm>
                <a:off x="1542459" y="2020661"/>
                <a:ext cx="9604512" cy="3063146"/>
              </a:xfrm>
              <a:prstGeom prst="rect">
                <a:avLst/>
              </a:prstGeom>
              <a:blipFill rotWithShape="0">
                <a:blip r:embed="rId4"/>
                <a:stretch>
                  <a:fillRect l="-635" r="-2030" b="-1392"/>
                </a:stretch>
              </a:blipFill>
              <a:ln w="9525">
                <a:noFill/>
                <a:miter lim="800000"/>
                <a:headEnd/>
                <a:tailEnd/>
              </a:ln>
            </p:spPr>
            <p:txBody>
              <a:bodyPr/>
              <a:lstStyle/>
              <a:p>
                <a:r>
                  <a:rPr lang="zh-CN" altLang="en-US">
                    <a:noFill/>
                  </a:rPr>
                  <a:t> </a:t>
                </a:r>
              </a:p>
            </p:txBody>
          </p:sp>
        </mc:Fallback>
      </mc:AlternateContent>
      <p:sp>
        <p:nvSpPr>
          <p:cNvPr id="15" name="TextBox 14"/>
          <p:cNvSpPr txBox="1"/>
          <p:nvPr/>
        </p:nvSpPr>
        <p:spPr>
          <a:xfrm>
            <a:off x="7961956" y="2614097"/>
            <a:ext cx="733425" cy="584775"/>
          </a:xfrm>
          <a:prstGeom prst="rect">
            <a:avLst/>
          </a:prstGeom>
          <a:noFill/>
        </p:spPr>
        <p:txBody>
          <a:bodyPr>
            <a:spAutoFit/>
          </a:bodyPr>
          <a:lstStyle/>
          <a:p>
            <a:pPr>
              <a:defRPr/>
            </a:pPr>
            <a:r>
              <a:rPr lang="en-US" altLang="zh-CN" sz="3200" b="1" dirty="0" smtClean="0">
                <a:solidFill>
                  <a:srgbClr val="FF0000"/>
                </a:solidFill>
                <a:latin typeface="Times New Roman" pitchFamily="18" charset="0"/>
                <a:ea typeface="微软雅黑" panose="020B0503020204020204" pitchFamily="34" charset="-122"/>
                <a:cs typeface="Times New Roman" pitchFamily="18" charset="0"/>
              </a:rPr>
              <a:t>D</a:t>
            </a:r>
            <a:endParaRPr lang="zh-CN" altLang="en-US" sz="32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58939" y="1172518"/>
            <a:ext cx="61398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1</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正确理解             的物理意义</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欧姆定律</a:t>
            </a:r>
          </a:p>
        </p:txBody>
      </p:sp>
      <p:sp>
        <p:nvSpPr>
          <p:cNvPr id="9" name="矩形 8"/>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46084" name="Object 4"/>
          <p:cNvGraphicFramePr>
            <a:graphicFrameLocks noChangeAspect="1"/>
          </p:cNvGraphicFramePr>
          <p:nvPr/>
        </p:nvGraphicFramePr>
        <p:xfrm>
          <a:off x="4959350" y="1083710"/>
          <a:ext cx="1043883" cy="766125"/>
        </p:xfrm>
        <a:graphic>
          <a:graphicData uri="http://schemas.openxmlformats.org/presentationml/2006/ole">
            <p:oleObj spid="_x0000_s3074" name="Equation" r:id="rId5" imgW="444307" imgH="393529" progId="">
              <p:embed/>
            </p:oleObj>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643287" y="1838896"/>
            <a:ext cx="9471027" cy="2345322"/>
          </a:xfrm>
          <a:prstGeom prst="rect">
            <a:avLst/>
          </a:prstGeom>
          <a:noFill/>
          <a:ln w="9525">
            <a:noFill/>
            <a:miter lim="800000"/>
            <a:headEnd/>
            <a:tailEnd/>
          </a:ln>
        </p:spPr>
        <p:txBody>
          <a:bodyPr wrap="square" anchor="ctr">
            <a:spAutoFit/>
          </a:bodyPr>
          <a:lstStyle/>
          <a:p>
            <a:pPr>
              <a:lnSpc>
                <a:spcPct val="150000"/>
              </a:lnSpc>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smtClean="0">
                <a:latin typeface="微软雅黑" panose="020B0503020204020204" pitchFamily="34" charset="-122"/>
                <a:ea typeface="微软雅黑" panose="020B0503020204020204" pitchFamily="34" charset="-122"/>
                <a:cs typeface="Times New Roman" pitchFamily="18" charset="0"/>
              </a:rPr>
              <a:t>例</a:t>
            </a:r>
            <a:r>
              <a:rPr lang="en-US" altLang="zh-CN" sz="2000" b="1" dirty="0" smtClean="0">
                <a:latin typeface="微软雅黑" panose="020B0503020204020204" pitchFamily="34" charset="-122"/>
                <a:ea typeface="微软雅黑" panose="020B0503020204020204" pitchFamily="34" charset="-122"/>
                <a:cs typeface="Times New Roman" pitchFamily="18" charset="0"/>
              </a:rPr>
              <a:t>3】</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北京</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）如图所示，电源两端电压</a:t>
            </a:r>
            <a:r>
              <a:rPr lang="en-US" altLang="zh-CN" sz="2000" b="1" dirty="0" smtClean="0">
                <a:latin typeface="微软雅黑" panose="020B0503020204020204" pitchFamily="34" charset="-122"/>
                <a:ea typeface="微软雅黑" panose="020B0503020204020204" pitchFamily="34" charset="-122"/>
              </a:rPr>
              <a:t>U</a:t>
            </a:r>
            <a:r>
              <a:rPr lang="zh-CN" altLang="zh-CN" sz="2000" b="1" dirty="0" smtClean="0">
                <a:latin typeface="微软雅黑" panose="020B0503020204020204" pitchFamily="34" charset="-122"/>
                <a:ea typeface="微软雅黑" panose="020B0503020204020204" pitchFamily="34" charset="-122"/>
              </a:rPr>
              <a:t>为</a:t>
            </a:r>
            <a:r>
              <a:rPr lang="en-US" altLang="zh-CN" sz="2000" b="1" dirty="0" smtClean="0">
                <a:latin typeface="微软雅黑" panose="020B0503020204020204" pitchFamily="34" charset="-122"/>
                <a:ea typeface="微软雅黑" panose="020B0503020204020204" pitchFamily="34" charset="-122"/>
              </a:rPr>
              <a:t>9V</a:t>
            </a:r>
            <a:r>
              <a:rPr lang="zh-CN" altLang="zh-CN" sz="2000" b="1" dirty="0" smtClean="0">
                <a:latin typeface="微软雅黑" panose="020B0503020204020204" pitchFamily="34" charset="-122"/>
                <a:ea typeface="微软雅黑" panose="020B0503020204020204" pitchFamily="34" charset="-122"/>
              </a:rPr>
              <a:t>并保持不变，电阻</a:t>
            </a:r>
            <a:r>
              <a:rPr lang="en-US" altLang="zh-CN" sz="2000" b="1" dirty="0" smtClean="0">
                <a:latin typeface="微软雅黑" panose="020B0503020204020204" pitchFamily="34" charset="-122"/>
                <a:ea typeface="微软雅黑" panose="020B0503020204020204" pitchFamily="34" charset="-122"/>
              </a:rPr>
              <a:t>R</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阻值为</a:t>
            </a:r>
            <a:r>
              <a:rPr lang="en-US" altLang="zh-CN" sz="2000" b="1" dirty="0" smtClean="0">
                <a:latin typeface="微软雅黑" panose="020B0503020204020204" pitchFamily="34" charset="-122"/>
                <a:ea typeface="微软雅黑" panose="020B0503020204020204" pitchFamily="34" charset="-122"/>
              </a:rPr>
              <a:t>10Ω</a:t>
            </a:r>
            <a:r>
              <a:rPr lang="zh-CN" altLang="zh-CN" sz="2000" b="1" dirty="0" smtClean="0">
                <a:latin typeface="微软雅黑" panose="020B0503020204020204" pitchFamily="34" charset="-122"/>
                <a:ea typeface="微软雅黑" panose="020B0503020204020204" pitchFamily="34" charset="-122"/>
              </a:rPr>
              <a:t>．闭合开关</a:t>
            </a:r>
            <a:r>
              <a:rPr lang="en-US" altLang="zh-CN" sz="2000" b="1" dirty="0" smtClean="0">
                <a:latin typeface="微软雅黑" panose="020B0503020204020204" pitchFamily="34" charset="-122"/>
                <a:ea typeface="微软雅黑" panose="020B0503020204020204" pitchFamily="34" charset="-122"/>
              </a:rPr>
              <a:t>S</a:t>
            </a:r>
            <a:r>
              <a:rPr lang="zh-CN" altLang="zh-CN" sz="2000" b="1" dirty="0" smtClean="0">
                <a:latin typeface="微软雅黑" panose="020B0503020204020204" pitchFamily="34" charset="-122"/>
                <a:ea typeface="微软雅黑" panose="020B0503020204020204" pitchFamily="34" charset="-122"/>
              </a:rPr>
              <a:t>后，电流表</a:t>
            </a:r>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的示数</a:t>
            </a:r>
            <a:r>
              <a:rPr lang="en-US" altLang="zh-CN" sz="2000" b="1" dirty="0" smtClean="0">
                <a:latin typeface="微软雅黑" panose="020B0503020204020204" pitchFamily="34" charset="-122"/>
                <a:ea typeface="微软雅黑" panose="020B0503020204020204" pitchFamily="34" charset="-122"/>
              </a:rPr>
              <a:t>I</a:t>
            </a:r>
            <a:r>
              <a:rPr lang="zh-CN" altLang="zh-CN" sz="2000" b="1" dirty="0" smtClean="0">
                <a:latin typeface="微软雅黑" panose="020B0503020204020204" pitchFamily="34" charset="-122"/>
                <a:ea typeface="微软雅黑" panose="020B0503020204020204" pitchFamily="34" charset="-122"/>
              </a:rPr>
              <a:t>为</a:t>
            </a:r>
            <a:r>
              <a:rPr lang="en-US" altLang="zh-CN" sz="2000" b="1" dirty="0" smtClean="0">
                <a:latin typeface="微软雅黑" panose="020B0503020204020204" pitchFamily="34" charset="-122"/>
                <a:ea typeface="微软雅黑" panose="020B0503020204020204" pitchFamily="34" charset="-122"/>
              </a:rPr>
              <a:t>1.2A</a:t>
            </a:r>
            <a:r>
              <a:rPr lang="zh-CN" altLang="zh-CN" sz="2000" b="1" dirty="0" smtClean="0">
                <a:latin typeface="微软雅黑" panose="020B0503020204020204" pitchFamily="34" charset="-122"/>
                <a:ea typeface="微软雅黑" panose="020B0503020204020204" pitchFamily="34" charset="-122"/>
              </a:rPr>
              <a:t>．求：</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）电流表</a:t>
            </a:r>
            <a:r>
              <a:rPr lang="en-US" altLang="zh-CN" sz="2000" b="1" dirty="0" smtClean="0">
                <a:latin typeface="微软雅黑" panose="020B0503020204020204" pitchFamily="34" charset="-122"/>
                <a:ea typeface="微软雅黑" panose="020B0503020204020204" pitchFamily="34" charset="-122"/>
              </a:rPr>
              <a:t>A</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的示数</a:t>
            </a:r>
            <a:r>
              <a:rPr lang="en-US" altLang="zh-CN" sz="2000" b="1" dirty="0" smtClean="0">
                <a:latin typeface="微软雅黑" panose="020B0503020204020204" pitchFamily="34" charset="-122"/>
                <a:ea typeface="微软雅黑" panose="020B0503020204020204" pitchFamily="34" charset="-122"/>
              </a:rPr>
              <a:t>I</a:t>
            </a:r>
            <a:r>
              <a:rPr lang="en-US" altLang="zh-CN" sz="2000" b="1" baseline="-25000"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a:t>
            </a:r>
          </a:p>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）电阻</a:t>
            </a:r>
            <a:r>
              <a:rPr lang="en-US" altLang="zh-CN" sz="2000" b="1" dirty="0" smtClean="0">
                <a:latin typeface="微软雅黑" panose="020B0503020204020204" pitchFamily="34" charset="-122"/>
                <a:ea typeface="微软雅黑" panose="020B0503020204020204" pitchFamily="34" charset="-122"/>
              </a:rPr>
              <a:t>R</a:t>
            </a:r>
            <a:r>
              <a:rPr lang="en-US" altLang="zh-CN" sz="2000" b="1" baseline="-25000"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的阻值。</a:t>
            </a:r>
          </a:p>
          <a:p>
            <a:pPr>
              <a:lnSpc>
                <a:spcPct val="150000"/>
              </a:lnSpc>
              <a:defRPr/>
            </a:pPr>
            <a:endParaRPr lang="en-US" altLang="zh-CN" dirty="0">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58939" y="1172518"/>
            <a:ext cx="433644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2</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欧姆定律的应用</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欧姆定律</a:t>
            </a:r>
          </a:p>
        </p:txBody>
      </p:sp>
      <p:sp>
        <p:nvSpPr>
          <p:cNvPr id="9" name="矩形 8"/>
          <p:cNvSpPr/>
          <p:nvPr/>
        </p:nvSpPr>
        <p:spPr>
          <a:xfrm>
            <a:off x="381403" y="223036"/>
            <a:ext cx="1261884"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47106" name="图片24" descr="菁优网：http://www.jyeoo.com"/>
          <p:cNvPicPr>
            <a:picLocks noChangeAspect="1" noChangeArrowheads="1"/>
          </p:cNvPicPr>
          <p:nvPr/>
        </p:nvPicPr>
        <p:blipFill>
          <a:blip r:embed="rId3" cstate="print"/>
          <a:srcRect/>
          <a:stretch>
            <a:fillRect/>
          </a:stretch>
        </p:blipFill>
        <p:spPr bwMode="auto">
          <a:xfrm>
            <a:off x="7141587" y="3069770"/>
            <a:ext cx="2307687" cy="1747015"/>
          </a:xfrm>
          <a:prstGeom prst="rect">
            <a:avLst/>
          </a:prstGeom>
          <a:noFill/>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6"/>
          <p:cNvGraphicFramePr>
            <a:graphicFrameLocks noChangeAspect="1"/>
          </p:cNvGraphicFramePr>
          <p:nvPr/>
        </p:nvGraphicFramePr>
        <p:xfrm>
          <a:off x="5613400" y="2679700"/>
          <a:ext cx="914400" cy="198438"/>
        </p:xfrm>
        <a:graphic>
          <a:graphicData uri="http://schemas.openxmlformats.org/presentationml/2006/ole">
            <p:oleObj spid="_x0000_s4098" name="Equation" r:id="rId4" imgW="435285" imgH="677109" progId="">
              <p:embed/>
            </p:oleObj>
          </a:graphicData>
        </a:graphic>
      </p:graphicFrame>
      <p:cxnSp>
        <p:nvCxnSpPr>
          <p:cNvPr id="9" name="直接连接符 8"/>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284591"/>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11" name="矩形 10"/>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7" name="Text Box 3"/>
          <p:cNvSpPr txBox="1">
            <a:spLocks noChangeArrowheads="1"/>
          </p:cNvSpPr>
          <p:nvPr/>
        </p:nvSpPr>
        <p:spPr bwMode="auto">
          <a:xfrm>
            <a:off x="2025744" y="1777813"/>
            <a:ext cx="2039937"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smtClean="0">
                <a:solidFill>
                  <a:srgbClr val="000000"/>
                </a:solidFill>
                <a:latin typeface="Times New Roman" pitchFamily="18" charset="0"/>
                <a:ea typeface="微软雅黑" panose="020B0503020204020204" pitchFamily="34" charset="-122"/>
              </a:rPr>
              <a:t>1</a:t>
            </a:r>
            <a:r>
              <a:rPr lang="zh-CN" altLang="en-US" sz="2400" dirty="0" smtClean="0">
                <a:solidFill>
                  <a:srgbClr val="000000"/>
                </a:solidFill>
                <a:latin typeface="Times New Roman" pitchFamily="18" charset="0"/>
                <a:ea typeface="微软雅黑" panose="020B0503020204020204" pitchFamily="34" charset="-122"/>
              </a:rPr>
              <a:t>．</a:t>
            </a:r>
            <a:r>
              <a:rPr lang="zh-CN" altLang="en-US" sz="2400" b="1" dirty="0">
                <a:solidFill>
                  <a:srgbClr val="000000"/>
                </a:solidFill>
                <a:latin typeface="Times New Roman" pitchFamily="18" charset="0"/>
                <a:ea typeface="微软雅黑" panose="020B0503020204020204" pitchFamily="34" charset="-122"/>
              </a:rPr>
              <a:t>电阻的串联</a:t>
            </a:r>
          </a:p>
        </p:txBody>
      </p:sp>
      <p:sp>
        <p:nvSpPr>
          <p:cNvPr id="8" name="Text Box 4"/>
          <p:cNvSpPr txBox="1">
            <a:spLocks noChangeArrowheads="1"/>
          </p:cNvSpPr>
          <p:nvPr/>
        </p:nvSpPr>
        <p:spPr bwMode="auto">
          <a:xfrm>
            <a:off x="5157881" y="2381063"/>
            <a:ext cx="928688"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总电阻</a:t>
            </a:r>
          </a:p>
        </p:txBody>
      </p:sp>
      <p:sp>
        <p:nvSpPr>
          <p:cNvPr id="12" name="Text Box 5"/>
          <p:cNvSpPr txBox="1">
            <a:spLocks noChangeArrowheads="1"/>
          </p:cNvSpPr>
          <p:nvPr/>
        </p:nvSpPr>
        <p:spPr bwMode="auto">
          <a:xfrm>
            <a:off x="9196481" y="2381063"/>
            <a:ext cx="619125"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之和</a:t>
            </a:r>
          </a:p>
        </p:txBody>
      </p:sp>
      <p:sp>
        <p:nvSpPr>
          <p:cNvPr id="13" name="Text Box 6"/>
          <p:cNvSpPr txBox="1">
            <a:spLocks noChangeArrowheads="1"/>
          </p:cNvSpPr>
          <p:nvPr/>
        </p:nvSpPr>
        <p:spPr bwMode="auto">
          <a:xfrm>
            <a:off x="2079525" y="2346236"/>
            <a:ext cx="8215312"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(1</a:t>
            </a:r>
            <a:r>
              <a:rPr lang="en-US" sz="2400" b="1" dirty="0">
                <a:solidFill>
                  <a:srgbClr val="000000"/>
                </a:solidFill>
                <a:latin typeface="Times New Roman" pitchFamily="18" charset="0"/>
                <a:ea typeface="微软雅黑" panose="020B0503020204020204" pitchFamily="34" charset="-122"/>
              </a:rPr>
              <a:t>)</a:t>
            </a:r>
            <a:r>
              <a:rPr lang="zh-CN" altLang="en-US" sz="2400" b="1" dirty="0">
                <a:solidFill>
                  <a:srgbClr val="000000"/>
                </a:solidFill>
                <a:latin typeface="Times New Roman" pitchFamily="18" charset="0"/>
                <a:ea typeface="微软雅黑" panose="020B0503020204020204" pitchFamily="34" charset="-122"/>
              </a:rPr>
              <a:t>规律：串联电路中的</a:t>
            </a:r>
            <a:r>
              <a:rPr lang="en-US" sz="2400" b="1" dirty="0">
                <a:solidFill>
                  <a:srgbClr val="000000"/>
                </a:solidFill>
                <a:latin typeface="Times New Roman" pitchFamily="18" charset="0"/>
                <a:ea typeface="微软雅黑" panose="020B0503020204020204" pitchFamily="34" charset="-122"/>
              </a:rPr>
              <a:t>______</a:t>
            </a:r>
            <a:r>
              <a:rPr lang="zh-CN" altLang="en-US" sz="2400" b="1" dirty="0">
                <a:solidFill>
                  <a:srgbClr val="000000"/>
                </a:solidFill>
                <a:latin typeface="Times New Roman" pitchFamily="18" charset="0"/>
                <a:ea typeface="微软雅黑" panose="020B0503020204020204" pitchFamily="34" charset="-122"/>
              </a:rPr>
              <a:t>等于各部分电路的电阻</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a:t>
            </a:r>
          </a:p>
        </p:txBody>
      </p:sp>
      <p:sp>
        <p:nvSpPr>
          <p:cNvPr id="14" name="Text Box 7"/>
          <p:cNvSpPr txBox="1">
            <a:spLocks noChangeArrowheads="1"/>
          </p:cNvSpPr>
          <p:nvPr/>
        </p:nvSpPr>
        <p:spPr bwMode="auto">
          <a:xfrm>
            <a:off x="1460400" y="2939961"/>
            <a:ext cx="3990975" cy="333375"/>
          </a:xfrm>
          <a:prstGeom prst="rect">
            <a:avLst/>
          </a:prstGeom>
          <a:noFill/>
          <a:ln w="9525">
            <a:noFill/>
            <a:miter lim="800000"/>
            <a:headEnd/>
            <a:tailEnd/>
          </a:ln>
        </p:spPr>
        <p:txBody>
          <a:bodyPr wrap="none" lIns="0" tIns="0" rIns="0" bIns="0">
            <a:spAutoFit/>
          </a:bodyPr>
          <a:lstStyle/>
          <a:p>
            <a:pPr defTabSz="923925">
              <a:lnSpc>
                <a:spcPts val="2625"/>
              </a:lnSpc>
              <a:buFont typeface="Arial" charset="0"/>
              <a:buNone/>
            </a:pPr>
            <a:r>
              <a:rPr lang="zh-CN" altLang="en-US" sz="2400" b="1" dirty="0">
                <a:solidFill>
                  <a:srgbClr val="000000"/>
                </a:solidFill>
                <a:latin typeface="Times New Roman" pitchFamily="18" charset="0"/>
                <a:ea typeface="微软雅黑" panose="020B0503020204020204" pitchFamily="34" charset="-122"/>
              </a:rPr>
              <a:t>公式：</a:t>
            </a:r>
            <a:r>
              <a:rPr lang="en-US" sz="2500" b="1" i="1" dirty="0">
                <a:solidFill>
                  <a:srgbClr val="000000"/>
                </a:solidFill>
                <a:latin typeface="Times New Roman" pitchFamily="18" charset="0"/>
                <a:ea typeface="微软雅黑" panose="020B0503020204020204" pitchFamily="34" charset="-122"/>
              </a:rPr>
              <a:t>R</a:t>
            </a:r>
            <a:r>
              <a:rPr lang="zh-CN" altLang="en-US" sz="2400" b="1" baseline="-25000" dirty="0">
                <a:solidFill>
                  <a:srgbClr val="000000"/>
                </a:solidFill>
                <a:latin typeface="Times New Roman" pitchFamily="18" charset="0"/>
                <a:ea typeface="微软雅黑" panose="020B0503020204020204" pitchFamily="34" charset="-122"/>
              </a:rPr>
              <a:t>总</a:t>
            </a:r>
            <a:r>
              <a:rPr lang="zh-CN" altLang="en-US" sz="2400" b="1" dirty="0">
                <a:solidFill>
                  <a:srgbClr val="000000"/>
                </a:solidFill>
                <a:latin typeface="Times New Roman" pitchFamily="18" charset="0"/>
                <a:ea typeface="微软雅黑" panose="020B0503020204020204" pitchFamily="34" charset="-122"/>
              </a:rPr>
              <a:t>＝</a:t>
            </a:r>
            <a:r>
              <a:rPr lang="en-US" sz="2500" b="1" i="1" dirty="0">
                <a:solidFill>
                  <a:srgbClr val="000000"/>
                </a:solidFill>
                <a:latin typeface="Times New Roman" pitchFamily="18" charset="0"/>
                <a:ea typeface="微软雅黑" panose="020B0503020204020204" pitchFamily="34" charset="-122"/>
              </a:rPr>
              <a:t>R</a:t>
            </a:r>
            <a:r>
              <a:rPr lang="en-US" sz="2400" b="1" baseline="-25000" dirty="0">
                <a:solidFill>
                  <a:srgbClr val="000000"/>
                </a:solidFill>
                <a:latin typeface="Times New Roman" pitchFamily="18" charset="0"/>
                <a:ea typeface="微软雅黑" panose="020B0503020204020204" pitchFamily="34" charset="-122"/>
              </a:rPr>
              <a:t>1</a:t>
            </a:r>
            <a:r>
              <a:rPr lang="zh-CN" altLang="en-US" sz="2400" b="1" dirty="0">
                <a:solidFill>
                  <a:srgbClr val="000000"/>
                </a:solidFill>
                <a:latin typeface="Times New Roman" pitchFamily="18" charset="0"/>
                <a:ea typeface="微软雅黑" panose="020B0503020204020204" pitchFamily="34" charset="-122"/>
              </a:rPr>
              <a:t>＋</a:t>
            </a:r>
            <a:r>
              <a:rPr lang="en-US" sz="2500" b="1" i="1" dirty="0">
                <a:solidFill>
                  <a:srgbClr val="000000"/>
                </a:solidFill>
                <a:latin typeface="Times New Roman" pitchFamily="18" charset="0"/>
                <a:ea typeface="微软雅黑" panose="020B0503020204020204" pitchFamily="34" charset="-122"/>
              </a:rPr>
              <a:t>R</a:t>
            </a:r>
            <a:r>
              <a:rPr lang="en-US" sz="2400" b="1" baseline="-25000" dirty="0">
                <a:solidFill>
                  <a:srgbClr val="000000"/>
                </a:solidFill>
                <a:latin typeface="Times New Roman" pitchFamily="18" charset="0"/>
                <a:ea typeface="微软雅黑" panose="020B0503020204020204" pitchFamily="34" charset="-122"/>
              </a:rPr>
              <a:t>2</a:t>
            </a:r>
            <a:r>
              <a:rPr lang="zh-CN" altLang="en-US" sz="2400" b="1" dirty="0">
                <a:solidFill>
                  <a:srgbClr val="000000"/>
                </a:solidFill>
                <a:latin typeface="Times New Roman" pitchFamily="18" charset="0"/>
                <a:ea typeface="微软雅黑" panose="020B0503020204020204" pitchFamily="34" charset="-122"/>
              </a:rPr>
              <a:t>＋</a:t>
            </a:r>
            <a:r>
              <a:rPr lang="en-US" sz="2400" b="1" dirty="0">
                <a:solidFill>
                  <a:srgbClr val="000000"/>
                </a:solidFill>
                <a:latin typeface="Times New Roman" pitchFamily="18" charset="0"/>
                <a:ea typeface="微软雅黑" panose="020B0503020204020204" pitchFamily="34" charset="-122"/>
              </a:rPr>
              <a:t>…</a:t>
            </a:r>
            <a:r>
              <a:rPr lang="zh-CN" altLang="en-US" sz="2400" b="1" dirty="0">
                <a:solidFill>
                  <a:srgbClr val="000000"/>
                </a:solidFill>
                <a:latin typeface="Times New Roman" pitchFamily="18" charset="0"/>
                <a:ea typeface="微软雅黑" panose="020B0503020204020204" pitchFamily="34" charset="-122"/>
              </a:rPr>
              <a:t>＋</a:t>
            </a:r>
            <a:r>
              <a:rPr lang="en-US" sz="2500" b="1" i="1" dirty="0">
                <a:solidFill>
                  <a:srgbClr val="000000"/>
                </a:solidFill>
                <a:latin typeface="Times New Roman" pitchFamily="18" charset="0"/>
                <a:ea typeface="微软雅黑" panose="020B0503020204020204" pitchFamily="34" charset="-122"/>
              </a:rPr>
              <a:t>R</a:t>
            </a:r>
            <a:r>
              <a:rPr lang="en-US" sz="2400" b="1" i="1" baseline="-25000" dirty="0">
                <a:solidFill>
                  <a:srgbClr val="000000"/>
                </a:solidFill>
                <a:latin typeface="Times New Roman" pitchFamily="18" charset="0"/>
                <a:ea typeface="微软雅黑" panose="020B0503020204020204" pitchFamily="34" charset="-122"/>
              </a:rPr>
              <a:t>n</a:t>
            </a:r>
            <a:r>
              <a:rPr lang="en-US" sz="2400" b="1" dirty="0">
                <a:solidFill>
                  <a:srgbClr val="000000"/>
                </a:solidFill>
                <a:latin typeface="Times New Roman" pitchFamily="18" charset="0"/>
                <a:ea typeface="微软雅黑" panose="020B0503020204020204" pitchFamily="34" charset="-122"/>
              </a:rPr>
              <a:t>.</a:t>
            </a:r>
          </a:p>
        </p:txBody>
      </p:sp>
      <p:sp>
        <p:nvSpPr>
          <p:cNvPr id="15" name="Text Box 8"/>
          <p:cNvSpPr txBox="1">
            <a:spLocks noChangeArrowheads="1"/>
          </p:cNvSpPr>
          <p:nvPr/>
        </p:nvSpPr>
        <p:spPr bwMode="auto">
          <a:xfrm>
            <a:off x="8410669" y="3571688"/>
            <a:ext cx="309562"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大</a:t>
            </a:r>
          </a:p>
        </p:txBody>
      </p:sp>
      <p:sp>
        <p:nvSpPr>
          <p:cNvPr id="16" name="Text Box 9"/>
          <p:cNvSpPr txBox="1">
            <a:spLocks noChangeArrowheads="1"/>
          </p:cNvSpPr>
          <p:nvPr/>
        </p:nvSpPr>
        <p:spPr bwMode="auto">
          <a:xfrm>
            <a:off x="6051644" y="4149538"/>
            <a:ext cx="619125" cy="306388"/>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长度</a:t>
            </a:r>
          </a:p>
        </p:txBody>
      </p:sp>
      <p:sp>
        <p:nvSpPr>
          <p:cNvPr id="17" name="Text Box 10"/>
          <p:cNvSpPr txBox="1">
            <a:spLocks noChangeArrowheads="1"/>
          </p:cNvSpPr>
          <p:nvPr/>
        </p:nvSpPr>
        <p:spPr bwMode="auto">
          <a:xfrm>
            <a:off x="1460400" y="3535273"/>
            <a:ext cx="8531225" cy="1543050"/>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tabLst>
                <a:tab pos="615950" algn="l"/>
              </a:tabLst>
            </a:pPr>
            <a:r>
              <a:rPr lang="en-US" dirty="0">
                <a:ea typeface="微软雅黑" panose="020B0503020204020204" pitchFamily="34" charset="-122"/>
              </a:rPr>
              <a:t>	</a:t>
            </a:r>
            <a:r>
              <a:rPr lang="en-US" sz="2400" dirty="0">
                <a:solidFill>
                  <a:srgbClr val="000000"/>
                </a:solidFill>
                <a:latin typeface="Times New Roman" pitchFamily="18" charset="0"/>
                <a:ea typeface="微软雅黑" panose="020B0503020204020204" pitchFamily="34" charset="-122"/>
              </a:rPr>
              <a:t>(2)</a:t>
            </a:r>
            <a:r>
              <a:rPr lang="zh-CN" altLang="en-US" sz="2400" b="1" dirty="0">
                <a:solidFill>
                  <a:srgbClr val="000000"/>
                </a:solidFill>
                <a:latin typeface="Times New Roman" pitchFamily="18" charset="0"/>
                <a:ea typeface="微软雅黑" panose="020B0503020204020204" pitchFamily="34" charset="-122"/>
              </a:rPr>
              <a:t>理解：串联后的总电阻比任何一个分电阻都</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，因为</a:t>
            </a:r>
          </a:p>
          <a:p>
            <a:pPr defTabSz="923925">
              <a:lnSpc>
                <a:spcPts val="1013"/>
              </a:lnSpc>
              <a:buFont typeface="Arial" charset="0"/>
              <a:buNone/>
              <a:tabLst>
                <a:tab pos="615950" algn="l"/>
              </a:tabLst>
            </a:pPr>
            <a:endParaRPr lang="zh-CN" altLang="en-US" sz="2400" b="1"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615950" algn="l"/>
              </a:tabLst>
            </a:pPr>
            <a:endParaRPr lang="zh-CN" altLang="en-US" sz="2400" b="1" dirty="0">
              <a:solidFill>
                <a:srgbClr val="000000"/>
              </a:solidFill>
              <a:latin typeface="Times New Roman" pitchFamily="18" charset="0"/>
              <a:ea typeface="微软雅黑" panose="020B0503020204020204" pitchFamily="34" charset="-122"/>
            </a:endParaRPr>
          </a:p>
          <a:p>
            <a:pPr defTabSz="923925">
              <a:lnSpc>
                <a:spcPts val="2675"/>
              </a:lnSpc>
              <a:buFont typeface="Arial" charset="0"/>
              <a:buNone/>
              <a:tabLst>
                <a:tab pos="615950" algn="l"/>
              </a:tabLst>
            </a:pPr>
            <a:r>
              <a:rPr lang="zh-CN" altLang="en-US" sz="2400" b="1" dirty="0">
                <a:solidFill>
                  <a:srgbClr val="000000"/>
                </a:solidFill>
                <a:latin typeface="Times New Roman" pitchFamily="18" charset="0"/>
                <a:ea typeface="微软雅黑" panose="020B0503020204020204" pitchFamily="34" charset="-122"/>
              </a:rPr>
              <a:t>电阻串联后相当于增加了电阻的</a:t>
            </a:r>
            <a:r>
              <a:rPr lang="en-US" sz="2400" b="1" dirty="0">
                <a:solidFill>
                  <a:srgbClr val="000000"/>
                </a:solidFill>
                <a:latin typeface="Times New Roman" pitchFamily="18" charset="0"/>
                <a:ea typeface="微软雅黑" panose="020B0503020204020204" pitchFamily="34" charset="-122"/>
              </a:rPr>
              <a:t>________</a:t>
            </a:r>
            <a:r>
              <a:rPr lang="zh-CN" altLang="en-US" sz="2400" b="1" dirty="0">
                <a:solidFill>
                  <a:srgbClr val="000000"/>
                </a:solidFill>
                <a:latin typeface="Times New Roman" pitchFamily="18" charset="0"/>
                <a:ea typeface="微软雅黑" panose="020B0503020204020204" pitchFamily="34" charset="-122"/>
              </a:rPr>
              <a:t>．</a:t>
            </a:r>
          </a:p>
          <a:p>
            <a:pPr defTabSz="923925">
              <a:lnSpc>
                <a:spcPts val="1013"/>
              </a:lnSpc>
              <a:buFont typeface="Arial" charset="0"/>
              <a:buNone/>
              <a:tabLst>
                <a:tab pos="615950" algn="l"/>
              </a:tabLst>
            </a:pPr>
            <a:endParaRPr lang="zh-CN" altLang="en-US" sz="2400" b="1"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615950" algn="l"/>
              </a:tabLst>
            </a:pPr>
            <a:endParaRPr lang="zh-CN" altLang="en-US" sz="2400" b="1" dirty="0">
              <a:solidFill>
                <a:srgbClr val="000000"/>
              </a:solidFill>
              <a:latin typeface="Times New Roman" pitchFamily="18" charset="0"/>
              <a:ea typeface="微软雅黑" panose="020B0503020204020204" pitchFamily="34" charset="-122"/>
            </a:endParaRPr>
          </a:p>
          <a:p>
            <a:pPr defTabSz="923925">
              <a:lnSpc>
                <a:spcPts val="2700"/>
              </a:lnSpc>
              <a:buFont typeface="Arial" charset="0"/>
              <a:buNone/>
              <a:tabLst>
                <a:tab pos="615950" algn="l"/>
              </a:tabLst>
            </a:pPr>
            <a:r>
              <a:rPr lang="zh-CN" altLang="en-US" sz="2400" b="1" dirty="0">
                <a:solidFill>
                  <a:srgbClr val="000000"/>
                </a:solidFill>
                <a:latin typeface="Times New Roman" pitchFamily="18" charset="0"/>
                <a:ea typeface="微软雅黑" panose="020B0503020204020204" pitchFamily="34" charset="-122"/>
              </a:rPr>
              <a:t>	</a:t>
            </a:r>
            <a:r>
              <a:rPr lang="en-US" sz="2400" b="1" dirty="0">
                <a:solidFill>
                  <a:srgbClr val="000000"/>
                </a:solidFill>
                <a:latin typeface="Times New Roman" pitchFamily="18" charset="0"/>
                <a:ea typeface="微软雅黑" panose="020B0503020204020204" pitchFamily="34" charset="-122"/>
              </a:rPr>
              <a:t>(3)</a:t>
            </a:r>
            <a:r>
              <a:rPr lang="zh-CN" altLang="en-US" sz="2400" b="1" dirty="0">
                <a:solidFill>
                  <a:srgbClr val="000000"/>
                </a:solidFill>
                <a:latin typeface="Times New Roman" pitchFamily="18" charset="0"/>
                <a:ea typeface="微软雅黑" panose="020B0503020204020204" pitchFamily="34" charset="-122"/>
              </a:rPr>
              <a:t>应用：</a:t>
            </a:r>
            <a:r>
              <a:rPr lang="en-US" sz="2500" b="1" i="1" dirty="0">
                <a:solidFill>
                  <a:srgbClr val="000000"/>
                </a:solidFill>
                <a:latin typeface="Times New Roman" pitchFamily="18" charset="0"/>
                <a:ea typeface="微软雅黑" panose="020B0503020204020204" pitchFamily="34" charset="-122"/>
              </a:rPr>
              <a:t>n </a:t>
            </a:r>
            <a:r>
              <a:rPr lang="zh-CN" altLang="en-US" sz="2400" b="1" dirty="0">
                <a:solidFill>
                  <a:srgbClr val="000000"/>
                </a:solidFill>
                <a:latin typeface="Times New Roman" pitchFamily="18" charset="0"/>
                <a:ea typeface="微软雅黑" panose="020B0503020204020204" pitchFamily="34" charset="-122"/>
              </a:rPr>
              <a:t>个相同的电阻 </a:t>
            </a:r>
            <a:r>
              <a:rPr lang="en-US" sz="2500" b="1" i="1" dirty="0">
                <a:solidFill>
                  <a:srgbClr val="000000"/>
                </a:solidFill>
                <a:latin typeface="Times New Roman" pitchFamily="18" charset="0"/>
                <a:ea typeface="微软雅黑" panose="020B0503020204020204" pitchFamily="34" charset="-122"/>
              </a:rPr>
              <a:t>R </a:t>
            </a:r>
            <a:r>
              <a:rPr lang="zh-CN" altLang="en-US" sz="2400" b="1" dirty="0">
                <a:solidFill>
                  <a:srgbClr val="000000"/>
                </a:solidFill>
                <a:latin typeface="Times New Roman" pitchFamily="18" charset="0"/>
                <a:ea typeface="微软雅黑" panose="020B0503020204020204" pitchFamily="34" charset="-122"/>
              </a:rPr>
              <a:t>串联，</a:t>
            </a:r>
            <a:r>
              <a:rPr lang="en-US" sz="2500" b="1" i="1" dirty="0">
                <a:solidFill>
                  <a:srgbClr val="000000"/>
                </a:solidFill>
                <a:latin typeface="Times New Roman" pitchFamily="18" charset="0"/>
                <a:ea typeface="微软雅黑" panose="020B0503020204020204" pitchFamily="34" charset="-122"/>
              </a:rPr>
              <a:t>R</a:t>
            </a:r>
            <a:r>
              <a:rPr lang="zh-CN" altLang="en-US" sz="2400" b="1" baseline="-25000" dirty="0">
                <a:solidFill>
                  <a:srgbClr val="000000"/>
                </a:solidFill>
                <a:latin typeface="Times New Roman" pitchFamily="18" charset="0"/>
                <a:ea typeface="微软雅黑" panose="020B0503020204020204" pitchFamily="34" charset="-122"/>
              </a:rPr>
              <a:t>总</a:t>
            </a:r>
            <a:r>
              <a:rPr lang="zh-CN" altLang="en-US" sz="2400" b="1" dirty="0">
                <a:solidFill>
                  <a:srgbClr val="000000"/>
                </a:solidFill>
                <a:latin typeface="Times New Roman" pitchFamily="18" charset="0"/>
                <a:ea typeface="微软雅黑" panose="020B0503020204020204" pitchFamily="34" charset="-122"/>
              </a:rPr>
              <a:t>＝</a:t>
            </a:r>
            <a:r>
              <a:rPr lang="en-US" sz="2500" b="1" i="1" dirty="0">
                <a:solidFill>
                  <a:srgbClr val="000000"/>
                </a:solidFill>
                <a:latin typeface="Times New Roman" pitchFamily="18" charset="0"/>
                <a:ea typeface="微软雅黑" panose="020B0503020204020204" pitchFamily="34" charset="-122"/>
              </a:rPr>
              <a:t>nR</a:t>
            </a:r>
            <a:r>
              <a:rPr lang="en-US" sz="2400" b="1" dirty="0">
                <a:solidFill>
                  <a:srgbClr val="000000"/>
                </a:solidFill>
                <a:latin typeface="Times New Roman" pitchFamily="18" charset="0"/>
                <a:ea typeface="微软雅黑" panose="020B0503020204020204" pitchFamily="34"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2" grpId="0" autoUpdateAnimBg="0"/>
      <p:bldP spid="15" grpId="0" autoUpdateAnimBg="0"/>
      <p:bldP spid="1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6"/>
          <p:cNvGraphicFramePr>
            <a:graphicFrameLocks noChangeAspect="1"/>
          </p:cNvGraphicFramePr>
          <p:nvPr/>
        </p:nvGraphicFramePr>
        <p:xfrm>
          <a:off x="5613400" y="2679700"/>
          <a:ext cx="914400" cy="198438"/>
        </p:xfrm>
        <a:graphic>
          <a:graphicData uri="http://schemas.openxmlformats.org/presentationml/2006/ole">
            <p:oleObj spid="_x0000_s5122" name="Equation" r:id="rId4" imgW="435285" imgH="677109" progId="">
              <p:embed/>
            </p:oleObj>
          </a:graphicData>
        </a:graphic>
      </p:graphicFrame>
      <p:cxnSp>
        <p:nvCxnSpPr>
          <p:cNvPr id="9" name="直接连接符 8"/>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284591"/>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11" name="矩形 10"/>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6" name="Text Box 7"/>
          <p:cNvSpPr txBox="1">
            <a:spLocks noChangeArrowheads="1"/>
          </p:cNvSpPr>
          <p:nvPr/>
        </p:nvSpPr>
        <p:spPr bwMode="auto">
          <a:xfrm>
            <a:off x="2190510" y="1027003"/>
            <a:ext cx="2041525"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smtClean="0">
                <a:solidFill>
                  <a:srgbClr val="000000"/>
                </a:solidFill>
                <a:latin typeface="Times New Roman" pitchFamily="18" charset="0"/>
                <a:ea typeface="微软雅黑" panose="020B0503020204020204" pitchFamily="34" charset="-122"/>
              </a:rPr>
              <a:t>2</a:t>
            </a:r>
            <a:r>
              <a:rPr lang="zh-CN" altLang="en-US" sz="2400" dirty="0" smtClean="0">
                <a:solidFill>
                  <a:srgbClr val="000000"/>
                </a:solidFill>
                <a:latin typeface="Times New Roman" pitchFamily="18" charset="0"/>
                <a:ea typeface="微软雅黑" panose="020B0503020204020204" pitchFamily="34" charset="-122"/>
              </a:rPr>
              <a:t>．</a:t>
            </a:r>
            <a:r>
              <a:rPr lang="zh-CN" altLang="en-US" sz="2400" b="1" dirty="0">
                <a:solidFill>
                  <a:srgbClr val="000000"/>
                </a:solidFill>
                <a:latin typeface="Times New Roman" pitchFamily="18" charset="0"/>
                <a:ea typeface="微软雅黑" panose="020B0503020204020204" pitchFamily="34" charset="-122"/>
              </a:rPr>
              <a:t>电阻的并联</a:t>
            </a:r>
          </a:p>
        </p:txBody>
      </p:sp>
      <p:sp>
        <p:nvSpPr>
          <p:cNvPr id="7" name="Text Box 8"/>
          <p:cNvSpPr txBox="1">
            <a:spLocks noChangeArrowheads="1"/>
          </p:cNvSpPr>
          <p:nvPr/>
        </p:nvSpPr>
        <p:spPr bwMode="auto">
          <a:xfrm>
            <a:off x="5423181" y="1669023"/>
            <a:ext cx="1549400"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000" b="1" dirty="0">
                <a:solidFill>
                  <a:srgbClr val="FF0000"/>
                </a:solidFill>
                <a:latin typeface="Times New Roman" pitchFamily="18" charset="0"/>
                <a:ea typeface="微软雅黑" panose="020B0503020204020204" pitchFamily="34" charset="-122"/>
              </a:rPr>
              <a:t>总电阻的倒数</a:t>
            </a:r>
          </a:p>
        </p:txBody>
      </p:sp>
      <p:sp>
        <p:nvSpPr>
          <p:cNvPr id="8" name="Text Box 9"/>
          <p:cNvSpPr txBox="1">
            <a:spLocks noChangeArrowheads="1"/>
          </p:cNvSpPr>
          <p:nvPr/>
        </p:nvSpPr>
        <p:spPr bwMode="auto">
          <a:xfrm>
            <a:off x="7691718" y="1669023"/>
            <a:ext cx="2063750"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000" b="1" dirty="0">
                <a:solidFill>
                  <a:srgbClr val="FF0000"/>
                </a:solidFill>
                <a:latin typeface="Times New Roman" pitchFamily="18" charset="0"/>
                <a:ea typeface="微软雅黑" panose="020B0503020204020204" pitchFamily="34" charset="-122"/>
              </a:rPr>
              <a:t>各电阻的倒数之和</a:t>
            </a:r>
          </a:p>
        </p:txBody>
      </p:sp>
      <p:sp>
        <p:nvSpPr>
          <p:cNvPr id="12" name="Text Box 15"/>
          <p:cNvSpPr txBox="1">
            <a:spLocks noChangeArrowheads="1"/>
          </p:cNvSpPr>
          <p:nvPr/>
        </p:nvSpPr>
        <p:spPr bwMode="auto">
          <a:xfrm>
            <a:off x="8991881" y="3061260"/>
            <a:ext cx="309562"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dirty="0">
                <a:solidFill>
                  <a:srgbClr val="FF0000"/>
                </a:solidFill>
                <a:latin typeface="Times New Roman" pitchFamily="18" charset="0"/>
                <a:ea typeface="微软雅黑" panose="020B0503020204020204" pitchFamily="34" charset="-122"/>
              </a:rPr>
              <a:t>小</a:t>
            </a:r>
          </a:p>
        </p:txBody>
      </p:sp>
      <p:graphicFrame>
        <p:nvGraphicFramePr>
          <p:cNvPr id="13" name="Object 23"/>
          <p:cNvGraphicFramePr>
            <a:graphicFrameLocks noChangeAspect="1"/>
          </p:cNvGraphicFramePr>
          <p:nvPr/>
        </p:nvGraphicFramePr>
        <p:xfrm>
          <a:off x="1622796" y="1603464"/>
          <a:ext cx="8424863" cy="4129087"/>
        </p:xfrm>
        <a:graphic>
          <a:graphicData uri="http://schemas.openxmlformats.org/presentationml/2006/ole">
            <p:oleObj spid="_x0000_s5123" r:id="rId5" imgW="8292865" imgH="4116995" progId="">
              <p:embed/>
            </p:oleObj>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1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85900" y="284591"/>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19" name="矩形 1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36866" name="Object 7"/>
          <p:cNvGraphicFramePr>
            <a:graphicFrameLocks noChangeAspect="1"/>
          </p:cNvGraphicFramePr>
          <p:nvPr/>
        </p:nvGraphicFramePr>
        <p:xfrm>
          <a:off x="1709831" y="1546599"/>
          <a:ext cx="8424863" cy="4194175"/>
        </p:xfrm>
        <a:graphic>
          <a:graphicData uri="http://schemas.openxmlformats.org/presentationml/2006/ole">
            <p:oleObj spid="_x0000_s6146" r:id="rId4" imgW="8292865" imgH="4183062" progId="">
              <p:embed/>
            </p:oleObj>
          </a:graphicData>
        </a:graphic>
      </p:graphicFrame>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6"/>
          <p:cNvGraphicFramePr>
            <a:graphicFrameLocks noChangeAspect="1"/>
          </p:cNvGraphicFramePr>
          <p:nvPr/>
        </p:nvGraphicFramePr>
        <p:xfrm>
          <a:off x="5613400" y="2679700"/>
          <a:ext cx="914400" cy="198438"/>
        </p:xfrm>
        <a:graphic>
          <a:graphicData uri="http://schemas.openxmlformats.org/presentationml/2006/ole">
            <p:oleObj spid="_x0000_s7170" name="Equation" r:id="rId4" imgW="435285" imgH="677109" progId="">
              <p:embed/>
            </p:oleObj>
          </a:graphicData>
        </a:graphic>
      </p:graphicFrame>
      <p:cxnSp>
        <p:nvCxnSpPr>
          <p:cNvPr id="9" name="直接连接符 8"/>
          <p:cNvCxnSpPr/>
          <p:nvPr>
            <p:custDataLst>
              <p:tags r:id="rId2"/>
            </p:custDataLst>
          </p:nvPr>
        </p:nvCxnSpPr>
        <p:spPr>
          <a:xfrm>
            <a:off x="0" y="563003"/>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61555"/>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11" name="矩形 10"/>
          <p:cNvSpPr/>
          <p:nvPr/>
        </p:nvSpPr>
        <p:spPr>
          <a:xfrm>
            <a:off x="381403" y="0"/>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pSp>
        <p:nvGrpSpPr>
          <p:cNvPr id="7" name="Group 3"/>
          <p:cNvGrpSpPr>
            <a:grpSpLocks/>
          </p:cNvGrpSpPr>
          <p:nvPr/>
        </p:nvGrpSpPr>
        <p:grpSpPr bwMode="auto">
          <a:xfrm>
            <a:off x="1451536" y="593626"/>
            <a:ext cx="8318500" cy="3395668"/>
            <a:chOff x="-134" y="72"/>
            <a:chExt cx="5240" cy="2669"/>
          </a:xfrm>
        </p:grpSpPr>
        <p:sp>
          <p:nvSpPr>
            <p:cNvPr id="8" name="Rectangle 8"/>
            <p:cNvSpPr>
              <a:spLocks noChangeArrowheads="1"/>
            </p:cNvSpPr>
            <p:nvPr/>
          </p:nvSpPr>
          <p:spPr bwMode="auto">
            <a:xfrm>
              <a:off x="1562" y="72"/>
              <a:ext cx="1539" cy="339"/>
            </a:xfrm>
            <a:prstGeom prst="rect">
              <a:avLst/>
            </a:prstGeom>
            <a:noFill/>
            <a:ln w="9525">
              <a:noFill/>
              <a:miter lim="800000"/>
              <a:headEnd/>
              <a:tailEnd/>
            </a:ln>
          </p:spPr>
          <p:txBody>
            <a:bodyPr wrap="none" lIns="92382" tIns="46191" rIns="92382" bIns="46191" anchor="ctr">
              <a:spAutoFit/>
            </a:bodyPr>
            <a:lstStyle/>
            <a:p>
              <a:pPr algn="ctr" defTabSz="923925">
                <a:buFont typeface="Arial" charset="0"/>
                <a:buNone/>
              </a:pPr>
              <a:r>
                <a:rPr lang="zh-CN" altLang="en-US" sz="2200" b="1" dirty="0">
                  <a:ea typeface="微软雅黑" panose="020B0503020204020204" pitchFamily="34" charset="-122"/>
                </a:rPr>
                <a:t>串、并联电路特点</a:t>
              </a:r>
            </a:p>
          </p:txBody>
        </p:sp>
        <p:pic>
          <p:nvPicPr>
            <p:cNvPr id="12" name="Picture 10"/>
            <p:cNvPicPr>
              <a:picLocks noChangeAspect="1" noChangeArrowheads="1"/>
            </p:cNvPicPr>
            <p:nvPr/>
          </p:nvPicPr>
          <p:blipFill>
            <a:blip r:embed="rId5" cstate="print"/>
            <a:srcRect/>
            <a:stretch>
              <a:fillRect/>
            </a:stretch>
          </p:blipFill>
          <p:spPr bwMode="auto">
            <a:xfrm>
              <a:off x="-134" y="365"/>
              <a:ext cx="5240" cy="2376"/>
            </a:xfrm>
            <a:prstGeom prst="rect">
              <a:avLst/>
            </a:prstGeom>
            <a:noFill/>
            <a:ln w="9525">
              <a:noFill/>
              <a:miter lim="800000"/>
              <a:headEnd/>
              <a:tailEnd/>
            </a:ln>
          </p:spPr>
        </p:pic>
      </p:grpSp>
      <p:pic>
        <p:nvPicPr>
          <p:cNvPr id="13" name="Picture 9"/>
          <p:cNvPicPr>
            <a:picLocks noChangeAspect="1" noChangeArrowheads="1"/>
          </p:cNvPicPr>
          <p:nvPr/>
        </p:nvPicPr>
        <p:blipFill>
          <a:blip r:embed="rId6" cstate="print"/>
          <a:srcRect/>
          <a:stretch>
            <a:fillRect/>
          </a:stretch>
        </p:blipFill>
        <p:spPr bwMode="auto">
          <a:xfrm>
            <a:off x="1451536" y="3989294"/>
            <a:ext cx="8364071" cy="2677634"/>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strips(down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6"/>
          <p:cNvGraphicFramePr>
            <a:graphicFrameLocks noChangeAspect="1"/>
          </p:cNvGraphicFramePr>
          <p:nvPr/>
        </p:nvGraphicFramePr>
        <p:xfrm>
          <a:off x="5613400" y="2679700"/>
          <a:ext cx="914400" cy="198438"/>
        </p:xfrm>
        <a:graphic>
          <a:graphicData uri="http://schemas.openxmlformats.org/presentationml/2006/ole">
            <p:oleObj spid="_x0000_s8194" name="Equation" r:id="rId4" imgW="435285" imgH="677109" progId="">
              <p:embed/>
            </p:oleObj>
          </a:graphicData>
        </a:graphic>
      </p:graphicFrame>
      <p:cxnSp>
        <p:nvCxnSpPr>
          <p:cNvPr id="9" name="直接连接符 8"/>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85900" y="284591"/>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11" name="矩形 10"/>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6" name="Picture 2" descr="ws_34"/>
          <p:cNvPicPr>
            <a:picLocks noChangeAspect="1" noChangeArrowheads="1"/>
          </p:cNvPicPr>
          <p:nvPr/>
        </p:nvPicPr>
        <p:blipFill>
          <a:blip r:embed="rId5" cstate="print"/>
          <a:srcRect/>
          <a:stretch>
            <a:fillRect/>
          </a:stretch>
        </p:blipFill>
        <p:spPr bwMode="auto">
          <a:xfrm>
            <a:off x="6996552" y="2804867"/>
            <a:ext cx="2386012" cy="1503363"/>
          </a:xfrm>
          <a:prstGeom prst="rect">
            <a:avLst/>
          </a:prstGeom>
          <a:noFill/>
          <a:ln w="9525">
            <a:noFill/>
            <a:miter lim="800000"/>
            <a:headEnd/>
            <a:tailEnd/>
          </a:ln>
        </p:spPr>
      </p:pic>
      <p:sp>
        <p:nvSpPr>
          <p:cNvPr id="7" name="Text Box 4"/>
          <p:cNvSpPr txBox="1">
            <a:spLocks noChangeArrowheads="1"/>
          </p:cNvSpPr>
          <p:nvPr/>
        </p:nvSpPr>
        <p:spPr bwMode="auto">
          <a:xfrm>
            <a:off x="1648096" y="1131889"/>
            <a:ext cx="2475037" cy="30777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smtClean="0">
                <a:solidFill>
                  <a:srgbClr val="FF0000"/>
                </a:solidFill>
                <a:latin typeface="微软雅黑" panose="020B0503020204020204" pitchFamily="34" charset="-122"/>
                <a:ea typeface="微软雅黑" panose="020B0503020204020204" pitchFamily="34" charset="-122"/>
              </a:rPr>
              <a:t>测</a:t>
            </a:r>
            <a:r>
              <a:rPr lang="zh-CN" altLang="en-US" sz="2400" b="1" dirty="0">
                <a:solidFill>
                  <a:srgbClr val="FF0000"/>
                </a:solidFill>
                <a:latin typeface="微软雅黑" panose="020B0503020204020204" pitchFamily="34" charset="-122"/>
                <a:ea typeface="微软雅黑" panose="020B0503020204020204" pitchFamily="34" charset="-122"/>
              </a:rPr>
              <a:t>量小灯泡的电阻</a:t>
            </a:r>
          </a:p>
        </p:txBody>
      </p:sp>
      <mc:AlternateContent xmlns:mc="http://schemas.openxmlformats.org/markup-compatibility/2006">
        <mc:Choice xmlns:a14="http://schemas.microsoft.com/office/drawing/2010/main" xmlns="" Requires="a14">
          <p:sp>
            <p:nvSpPr>
              <p:cNvPr id="8" name="Text Box 7"/>
              <p:cNvSpPr txBox="1">
                <a:spLocks noChangeArrowheads="1"/>
              </p:cNvSpPr>
              <p:nvPr/>
            </p:nvSpPr>
            <p:spPr bwMode="auto">
              <a:xfrm>
                <a:off x="1621789" y="1451341"/>
                <a:ext cx="9459868" cy="1875065"/>
              </a:xfrm>
              <a:prstGeom prst="rect">
                <a:avLst/>
              </a:prstGeom>
              <a:noFill/>
              <a:ln w="9525">
                <a:noFill/>
                <a:miter lim="800000"/>
                <a:headEnd/>
                <a:tailEnd/>
              </a:ln>
            </p:spPr>
            <p:txBody>
              <a:bodyPr wrap="square" lIns="0" tIns="0" rIns="0" bIns="0">
                <a:spAutoFit/>
              </a:bodyPr>
              <a:lstStyle/>
              <a:p>
                <a:pPr defTabSz="923925">
                  <a:lnSpc>
                    <a:spcPct val="150000"/>
                  </a:lnSpc>
                  <a:buFont typeface="Arial" charset="0"/>
                  <a:buNone/>
                </a:pPr>
                <a:r>
                  <a:rPr lang="en-US" sz="2400" dirty="0" smtClean="0">
                    <a:solidFill>
                      <a:srgbClr val="000000"/>
                    </a:solidFill>
                    <a:latin typeface="Times New Roman" pitchFamily="18" charset="0"/>
                    <a:ea typeface="微软雅黑" panose="020B0503020204020204" pitchFamily="34" charset="-122"/>
                  </a:rPr>
                  <a:t>1.</a:t>
                </a:r>
                <a:r>
                  <a:rPr lang="zh-CN" altLang="en-US" sz="2400" dirty="0" smtClean="0">
                    <a:solidFill>
                      <a:srgbClr val="000000"/>
                    </a:solidFill>
                    <a:latin typeface="Times New Roman" pitchFamily="18" charset="0"/>
                    <a:ea typeface="微软雅黑" panose="020B0503020204020204" pitchFamily="34" charset="-122"/>
                  </a:rPr>
                  <a:t>实验原理：</a:t>
                </a:r>
                <a14:m>
                  <m:oMath xmlns:m="http://schemas.openxmlformats.org/officeDocument/2006/math">
                    <m:r>
                      <a:rPr lang="en-US" altLang="zh-CN" sz="2400" b="0" i="1" smtClean="0">
                        <a:solidFill>
                          <a:srgbClr val="000000"/>
                        </a:solidFill>
                        <a:latin typeface="Cambria Math" panose="02040503050406030204" pitchFamily="18" charset="0"/>
                        <a:ea typeface="微软雅黑" panose="020B0503020204020204" pitchFamily="34" charset="-122"/>
                      </a:rPr>
                      <m:t>𝑅</m:t>
                    </m:r>
                    <m:r>
                      <a:rPr lang="en-US" altLang="zh-CN" sz="2400" b="0" i="1" smtClean="0">
                        <a:solidFill>
                          <a:srgbClr val="000000"/>
                        </a:solidFill>
                        <a:latin typeface="Cambria Math" panose="02040503050406030204" pitchFamily="18" charset="0"/>
                        <a:ea typeface="微软雅黑" panose="020B0503020204020204" pitchFamily="34" charset="-122"/>
                      </a:rPr>
                      <m:t>=</m:t>
                    </m:r>
                    <m:f>
                      <m:fPr>
                        <m:ctrlPr>
                          <a:rPr lang="en-US" altLang="zh-CN" sz="2400" b="0" i="1" smtClean="0">
                            <a:solidFill>
                              <a:srgbClr val="000000"/>
                            </a:solidFill>
                            <a:latin typeface="Cambria Math"/>
                            <a:ea typeface="微软雅黑" panose="020B0503020204020204" pitchFamily="34" charset="-122"/>
                          </a:rPr>
                        </m:ctrlPr>
                      </m:fPr>
                      <m:num>
                        <m:r>
                          <a:rPr lang="en-US" altLang="zh-CN" sz="2400" b="0" i="1" smtClean="0">
                            <a:solidFill>
                              <a:srgbClr val="000000"/>
                            </a:solidFill>
                            <a:latin typeface="Cambria Math" panose="02040503050406030204" pitchFamily="18" charset="0"/>
                            <a:ea typeface="微软雅黑" panose="020B0503020204020204" pitchFamily="34" charset="-122"/>
                          </a:rPr>
                          <m:t>𝑈</m:t>
                        </m:r>
                      </m:num>
                      <m:den>
                        <m:r>
                          <a:rPr lang="en-US" altLang="zh-CN" sz="2400" b="0" i="1" smtClean="0">
                            <a:solidFill>
                              <a:srgbClr val="000000"/>
                            </a:solidFill>
                            <a:latin typeface="Cambria Math" panose="02040503050406030204" pitchFamily="18" charset="0"/>
                            <a:ea typeface="微软雅黑" panose="020B0503020204020204" pitchFamily="34" charset="-122"/>
                          </a:rPr>
                          <m:t>𝐼</m:t>
                        </m:r>
                      </m:den>
                    </m:f>
                  </m:oMath>
                </a14:m>
                <a:endParaRPr lang="en-US" sz="2400" dirty="0" smtClean="0">
                  <a:solidFill>
                    <a:srgbClr val="000000"/>
                  </a:solidFill>
                  <a:latin typeface="Times New Roman" pitchFamily="18" charset="0"/>
                  <a:ea typeface="微软雅黑" panose="020B0503020204020204" pitchFamily="34" charset="-122"/>
                </a:endParaRPr>
              </a:p>
              <a:p>
                <a:pPr defTabSz="923925">
                  <a:lnSpc>
                    <a:spcPct val="150000"/>
                  </a:lnSpc>
                </a:pPr>
                <a:r>
                  <a:rPr lang="en-US" sz="2400" dirty="0" smtClean="0">
                    <a:solidFill>
                      <a:srgbClr val="000000"/>
                    </a:solidFill>
                    <a:latin typeface="Times New Roman" pitchFamily="18" charset="0"/>
                    <a:ea typeface="微软雅黑" panose="020B0503020204020204" pitchFamily="34" charset="-122"/>
                  </a:rPr>
                  <a:t>2</a:t>
                </a:r>
                <a:r>
                  <a:rPr lang="zh-CN" altLang="en-US" sz="2400" dirty="0">
                    <a:solidFill>
                      <a:srgbClr val="000000"/>
                    </a:solidFill>
                    <a:latin typeface="Times New Roman" pitchFamily="18" charset="0"/>
                    <a:ea typeface="微软雅黑" panose="020B0503020204020204" pitchFamily="34" charset="-122"/>
                  </a:rPr>
                  <a:t>．主要器材：滑动变阻器、电压表、电流表、电源、小灯泡、导线、开关等</a:t>
                </a:r>
                <a:r>
                  <a:rPr lang="zh-CN" altLang="en-US" sz="2400" dirty="0" smtClean="0">
                    <a:solidFill>
                      <a:srgbClr val="000000"/>
                    </a:solidFill>
                    <a:latin typeface="Times New Roman" pitchFamily="18" charset="0"/>
                    <a:ea typeface="微软雅黑" panose="020B0503020204020204" pitchFamily="34" charset="-122"/>
                  </a:rPr>
                  <a:t>．</a:t>
                </a:r>
                <a:endParaRPr lang="zh-CN" altLang="en-US" sz="2400" dirty="0">
                  <a:solidFill>
                    <a:srgbClr val="000000"/>
                  </a:solidFill>
                  <a:latin typeface="Times New Roman" pitchFamily="18" charset="0"/>
                  <a:ea typeface="微软雅黑" panose="020B0503020204020204" pitchFamily="34" charset="-122"/>
                </a:endParaRPr>
              </a:p>
            </p:txBody>
          </p:sp>
        </mc:Choice>
        <mc:Fallback>
          <p:sp>
            <p:nvSpPr>
              <p:cNvPr id="8" name="Text Box 7"/>
              <p:cNvSpPr txBox="1">
                <a:spLocks noRot="1" noChangeAspect="1" noMove="1" noResize="1" noEditPoints="1" noAdjustHandles="1" noChangeArrowheads="1" noChangeShapeType="1" noTextEdit="1"/>
              </p:cNvSpPr>
              <p:nvPr/>
            </p:nvSpPr>
            <p:spPr bwMode="auto">
              <a:xfrm>
                <a:off x="1621789" y="1451341"/>
                <a:ext cx="9459868" cy="1875065"/>
              </a:xfrm>
              <a:prstGeom prst="rect">
                <a:avLst/>
              </a:prstGeom>
              <a:blipFill rotWithShape="0">
                <a:blip r:embed="rId6"/>
                <a:stretch>
                  <a:fillRect l="-1933" r="-258" b="-6494"/>
                </a:stretch>
              </a:blipFill>
              <a:ln w="9525">
                <a:noFill/>
                <a:miter lim="800000"/>
                <a:headEnd/>
                <a:tailEnd/>
              </a:ln>
            </p:spPr>
            <p:txBody>
              <a:bodyPr/>
              <a:lstStyle/>
              <a:p>
                <a:r>
                  <a:rPr lang="zh-CN" altLang="en-US">
                    <a:noFill/>
                  </a:rPr>
                  <a:t> </a:t>
                </a:r>
              </a:p>
            </p:txBody>
          </p:sp>
        </mc:Fallback>
      </mc:AlternateContent>
      <p:sp>
        <p:nvSpPr>
          <p:cNvPr id="13" name="Text Box 9"/>
          <p:cNvSpPr txBox="1">
            <a:spLocks noChangeArrowheads="1"/>
          </p:cNvSpPr>
          <p:nvPr/>
        </p:nvSpPr>
        <p:spPr bwMode="auto">
          <a:xfrm>
            <a:off x="1621789" y="3455588"/>
            <a:ext cx="3693319" cy="33342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3</a:t>
            </a:r>
            <a:r>
              <a:rPr lang="zh-CN" altLang="en-US" sz="2400" dirty="0">
                <a:solidFill>
                  <a:srgbClr val="000000"/>
                </a:solidFill>
                <a:latin typeface="Times New Roman" pitchFamily="18" charset="0"/>
                <a:ea typeface="微软雅黑" panose="020B0503020204020204" pitchFamily="34" charset="-122"/>
              </a:rPr>
              <a:t>．实验电路图如图 </a:t>
            </a:r>
            <a:r>
              <a:rPr lang="en-US" sz="2400" dirty="0" smtClean="0">
                <a:solidFill>
                  <a:srgbClr val="000000"/>
                </a:solidFill>
                <a:latin typeface="Times New Roman" pitchFamily="18" charset="0"/>
                <a:ea typeface="微软雅黑" panose="020B0503020204020204" pitchFamily="34" charset="-122"/>
              </a:rPr>
              <a:t> </a:t>
            </a:r>
            <a:r>
              <a:rPr lang="zh-CN" altLang="en-US" sz="2400" dirty="0">
                <a:solidFill>
                  <a:srgbClr val="000000"/>
                </a:solidFill>
                <a:latin typeface="Times New Roman" pitchFamily="18" charset="0"/>
                <a:ea typeface="微软雅黑" panose="020B0503020204020204" pitchFamily="34" charset="-122"/>
              </a:rPr>
              <a:t>所示．</a:t>
            </a:r>
          </a:p>
        </p:txBody>
      </p:sp>
      <p:sp>
        <p:nvSpPr>
          <p:cNvPr id="16" name="Text Box 118"/>
          <p:cNvSpPr txBox="1">
            <a:spLocks noChangeArrowheads="1"/>
          </p:cNvSpPr>
          <p:nvPr/>
        </p:nvSpPr>
        <p:spPr bwMode="auto">
          <a:xfrm>
            <a:off x="1648096" y="4437412"/>
            <a:ext cx="9283137" cy="1938982"/>
          </a:xfrm>
          <a:prstGeom prst="rect">
            <a:avLst/>
          </a:prstGeom>
          <a:noFill/>
          <a:ln w="9525">
            <a:noFill/>
            <a:miter lim="800000"/>
            <a:headEnd/>
            <a:tailEnd/>
          </a:ln>
        </p:spPr>
        <p:txBody>
          <a:bodyPr wrap="square" lIns="91430" tIns="45715" rIns="91430" bIns="45715">
            <a:spAutoFit/>
          </a:bodyPr>
          <a:lstStyle/>
          <a:p>
            <a:pPr indent="360363" defTabSz="923925">
              <a:lnSpc>
                <a:spcPct val="150000"/>
              </a:lnSpc>
              <a:spcBef>
                <a:spcPct val="50000"/>
              </a:spcBef>
              <a:buFont typeface="Arial" charset="0"/>
              <a:buNone/>
            </a:pPr>
            <a:r>
              <a:rPr lang="en-US" sz="2000" b="1" dirty="0" smtClean="0">
                <a:solidFill>
                  <a:srgbClr val="FF0000"/>
                </a:solidFill>
                <a:latin typeface="微软雅黑" panose="020B0503020204020204" pitchFamily="34" charset="-122"/>
                <a:ea typeface="微软雅黑" panose="020B0503020204020204" pitchFamily="34" charset="-122"/>
              </a:rPr>
              <a:t>[</a:t>
            </a:r>
            <a:r>
              <a:rPr lang="zh-CN" altLang="en-US" sz="2000" b="1" dirty="0" smtClean="0">
                <a:solidFill>
                  <a:srgbClr val="FF0000"/>
                </a:solidFill>
                <a:latin typeface="微软雅黑" panose="020B0503020204020204" pitchFamily="34" charset="-122"/>
                <a:ea typeface="微软雅黑" panose="020B0503020204020204" pitchFamily="34" charset="-122"/>
              </a:rPr>
              <a:t>提示</a:t>
            </a:r>
            <a:r>
              <a:rPr lang="en-US" sz="2000" b="1" dirty="0" smtClean="0">
                <a:solidFill>
                  <a:srgbClr val="FF0000"/>
                </a:solidFill>
                <a:latin typeface="微软雅黑" panose="020B0503020204020204" pitchFamily="34" charset="-122"/>
                <a:ea typeface="微软雅黑" panose="020B0503020204020204" pitchFamily="34" charset="-122"/>
              </a:rPr>
              <a:t>]  </a:t>
            </a:r>
            <a:r>
              <a:rPr lang="zh-CN" altLang="en-US" sz="2000" b="1" dirty="0" smtClean="0">
                <a:ea typeface="微软雅黑" panose="020B0503020204020204" pitchFamily="34" charset="-122"/>
              </a:rPr>
              <a:t>测</a:t>
            </a:r>
            <a:r>
              <a:rPr lang="zh-CN" altLang="en-US" sz="2000" b="1" dirty="0">
                <a:ea typeface="微软雅黑" panose="020B0503020204020204" pitchFamily="34" charset="-122"/>
              </a:rPr>
              <a:t>定值电阻的阻值和小灯泡灯丝电阻的区别：由于定值电阻的阻值是不变的，所以可以利用多次测量求平均值的方法来减小误差；而灯丝电阻受温度的影响不是定值，因此多次测量主要是为了观察在不同电压下灯丝电阻随温度变化的规律，计算平均值是没有意义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639958" y="1337005"/>
            <a:ext cx="8665750" cy="1938992"/>
          </a:xfrm>
          <a:prstGeom prst="rect">
            <a:avLst/>
          </a:prstGeom>
          <a:noFill/>
          <a:ln w="9525">
            <a:noFill/>
            <a:miter lim="800000"/>
            <a:headEnd/>
            <a:tailEnd/>
          </a:ln>
        </p:spPr>
        <p:txBody>
          <a:bodyPr wrap="square" anchor="ctr">
            <a:spAutoFit/>
          </a:bodyPr>
          <a:lstStyle/>
          <a:p>
            <a:pPr>
              <a:lnSpc>
                <a:spcPct val="150000"/>
              </a:lnSpc>
              <a:defRPr/>
            </a:pPr>
            <a:r>
              <a:rPr lang="zh-CN" altLang="zh-CN" sz="2000" b="1" dirty="0">
                <a:latin typeface="微软雅黑" panose="020B0503020204020204" pitchFamily="34" charset="-122"/>
                <a:ea typeface="微软雅黑" panose="020B0503020204020204" pitchFamily="34" charset="-122"/>
                <a:cs typeface="Times New Roman" pitchFamily="18" charset="0"/>
              </a:rPr>
              <a:t>【</a:t>
            </a:r>
            <a:r>
              <a:rPr lang="zh-CN" altLang="en-US" sz="2000" b="1" dirty="0" smtClean="0">
                <a:latin typeface="微软雅黑" panose="020B0503020204020204" pitchFamily="34" charset="-122"/>
                <a:ea typeface="微软雅黑" panose="020B0503020204020204" pitchFamily="34" charset="-122"/>
                <a:cs typeface="Times New Roman" pitchFamily="18" charset="0"/>
              </a:rPr>
              <a:t>例</a:t>
            </a:r>
            <a:r>
              <a:rPr lang="en-US" altLang="zh-CN" sz="2000" b="1" dirty="0" smtClean="0">
                <a:latin typeface="微软雅黑" panose="020B0503020204020204" pitchFamily="34" charset="-122"/>
                <a:ea typeface="微软雅黑" panose="020B0503020204020204" pitchFamily="34" charset="-122"/>
                <a:cs typeface="Times New Roman" pitchFamily="18" charset="0"/>
              </a:rPr>
              <a:t>4】</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2018•</a:t>
            </a:r>
            <a:r>
              <a:rPr lang="zh-CN" altLang="zh-CN" sz="2000" b="1" dirty="0" smtClean="0">
                <a:latin typeface="微软雅黑" panose="020B0503020204020204" pitchFamily="34" charset="-122"/>
                <a:ea typeface="微软雅黑" panose="020B0503020204020204" pitchFamily="34" charset="-122"/>
              </a:rPr>
              <a:t>绥化</a:t>
            </a:r>
            <a:r>
              <a:rPr lang="zh-CN" altLang="en-US" sz="2000" b="1" dirty="0" smtClean="0">
                <a:latin typeface="微软雅黑" panose="020B0503020204020204" pitchFamily="34" charset="-122"/>
                <a:ea typeface="微软雅黑" panose="020B0503020204020204" pitchFamily="34" charset="-122"/>
              </a:rPr>
              <a:t>中考</a:t>
            </a:r>
            <a:r>
              <a:rPr lang="zh-CN" altLang="zh-CN" sz="2000" b="1" dirty="0" smtClean="0">
                <a:latin typeface="微软雅黑" panose="020B0503020204020204" pitchFamily="34" charset="-122"/>
                <a:ea typeface="微软雅黑" panose="020B0503020204020204" pitchFamily="34" charset="-122"/>
              </a:rPr>
              <a:t>）甲图是实验小组用伏安法测未知电阻</a:t>
            </a:r>
            <a:r>
              <a:rPr lang="en-US" altLang="zh-CN" sz="2000" b="1" dirty="0" smtClean="0">
                <a:latin typeface="微软雅黑" panose="020B0503020204020204" pitchFamily="34" charset="-122"/>
                <a:ea typeface="微软雅黑" panose="020B0503020204020204" pitchFamily="34" charset="-122"/>
              </a:rPr>
              <a:t>R</a:t>
            </a:r>
            <a:r>
              <a:rPr lang="en-US" altLang="zh-CN" sz="2000" b="1" baseline="-25000" dirty="0" smtClean="0">
                <a:latin typeface="微软雅黑" panose="020B0503020204020204" pitchFamily="34" charset="-122"/>
                <a:ea typeface="微软雅黑" panose="020B0503020204020204" pitchFamily="34" charset="-122"/>
              </a:rPr>
              <a:t>x</a:t>
            </a:r>
            <a:r>
              <a:rPr lang="zh-CN" altLang="zh-CN" sz="2000" b="1" dirty="0" smtClean="0">
                <a:latin typeface="微软雅黑" panose="020B0503020204020204" pitchFamily="34" charset="-122"/>
                <a:ea typeface="微软雅黑" panose="020B0503020204020204" pitchFamily="34" charset="-122"/>
              </a:rPr>
              <a:t>的实物电路，电源电压未知但恒定，已知滑动变阻器的最大阻值为</a:t>
            </a:r>
            <a:r>
              <a:rPr lang="en-US" altLang="zh-CN" sz="2000" b="1" dirty="0" smtClean="0">
                <a:latin typeface="微软雅黑" panose="020B0503020204020204" pitchFamily="34" charset="-122"/>
                <a:ea typeface="微软雅黑" panose="020B0503020204020204" pitchFamily="34" charset="-122"/>
              </a:rPr>
              <a:t>R</a:t>
            </a:r>
            <a:r>
              <a:rPr lang="zh-CN" altLang="zh-CN" sz="2000" b="1" dirty="0" smtClean="0">
                <a:latin typeface="微软雅黑" panose="020B0503020204020204" pitchFamily="34" charset="-122"/>
                <a:ea typeface="微软雅黑" panose="020B0503020204020204" pitchFamily="34" charset="-122"/>
              </a:rPr>
              <a:t>．（电阻均不受温度影响）</a:t>
            </a:r>
          </a:p>
          <a:p>
            <a:pPr>
              <a:lnSpc>
                <a:spcPct val="150000"/>
              </a:lnSpc>
              <a:defRPr/>
            </a:pPr>
            <a:endParaRPr lang="en-US" altLang="zh-CN" sz="2000" dirty="0">
              <a:latin typeface="Times New Roman" pitchFamily="18" charset="0"/>
              <a:ea typeface="微软雅黑" panose="020B0503020204020204" pitchFamily="34" charset="-122"/>
              <a:cs typeface="Times New Roman" pitchFamily="18" charset="0"/>
            </a:endParaRPr>
          </a:p>
        </p:txBody>
      </p:sp>
      <p:sp>
        <p:nvSpPr>
          <p:cNvPr id="15" name="TextBox 14"/>
          <p:cNvSpPr txBox="1"/>
          <p:nvPr/>
        </p:nvSpPr>
        <p:spPr>
          <a:xfrm>
            <a:off x="9077590" y="3786935"/>
            <a:ext cx="1337285" cy="400110"/>
          </a:xfrm>
          <a:prstGeom prst="rect">
            <a:avLst/>
          </a:prstGeom>
          <a:noFill/>
        </p:spPr>
        <p:txBody>
          <a:bodyPr wrap="square">
            <a:spAutoFit/>
          </a:bodyPr>
          <a:lstStyle/>
          <a:p>
            <a:pPr>
              <a:defRPr/>
            </a:pPr>
            <a:r>
              <a:rPr lang="zh-CN" altLang="en-US" sz="2000" b="1" dirty="0" smtClean="0">
                <a:solidFill>
                  <a:srgbClr val="FF0000"/>
                </a:solidFill>
                <a:latin typeface="Times New Roman" pitchFamily="18" charset="0"/>
                <a:ea typeface="微软雅黑" panose="020B0503020204020204" pitchFamily="34" charset="-122"/>
                <a:cs typeface="Times New Roman" pitchFamily="18" charset="0"/>
              </a:rPr>
              <a:t>如图所示</a:t>
            </a:r>
            <a:endParaRPr lang="zh-CN" altLang="en-US" sz="20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17415" name="Rectangle 1"/>
          <p:cNvSpPr>
            <a:spLocks noChangeArrowheads="1"/>
          </p:cNvSpPr>
          <p:nvPr/>
        </p:nvSpPr>
        <p:spPr bwMode="auto">
          <a:xfrm>
            <a:off x="1648999" y="914100"/>
            <a:ext cx="38395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度</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itchFamily="18" charset="0"/>
              </a:rPr>
              <a:t>伏安法测电阻</a:t>
            </a:r>
            <a:endParaRPr lang="en-US" altLang="zh-CN" sz="2400" b="1" dirty="0">
              <a:solidFill>
                <a:srgbClr val="FF0000"/>
              </a:solidFill>
              <a:latin typeface="方正流行体简体" panose="03000509000000000000" pitchFamily="65" charset="-122"/>
              <a:ea typeface="方正流行体简体" panose="03000509000000000000" pitchFamily="65" charset="-122"/>
              <a:cs typeface="Times New Roman" pitchFamily="18" charset="0"/>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1723549"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电阻的测量</a:t>
            </a: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考点三</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49154" name="图片24" descr="菁优网：http://www.jyeoo.com"/>
          <p:cNvPicPr>
            <a:picLocks noChangeAspect="1" noChangeArrowheads="1"/>
          </p:cNvPicPr>
          <p:nvPr/>
        </p:nvPicPr>
        <p:blipFill>
          <a:blip r:embed="rId3" cstate="print"/>
          <a:srcRect/>
          <a:stretch>
            <a:fillRect/>
          </a:stretch>
        </p:blipFill>
        <p:spPr bwMode="auto">
          <a:xfrm>
            <a:off x="3544218" y="2365952"/>
            <a:ext cx="4979504" cy="2176671"/>
          </a:xfrm>
          <a:prstGeom prst="rect">
            <a:avLst/>
          </a:prstGeom>
          <a:noFill/>
        </p:spPr>
      </p:pic>
      <p:sp>
        <p:nvSpPr>
          <p:cNvPr id="10" name="矩形 9"/>
          <p:cNvSpPr/>
          <p:nvPr/>
        </p:nvSpPr>
        <p:spPr>
          <a:xfrm>
            <a:off x="1714164" y="4542623"/>
            <a:ext cx="6410738" cy="1477328"/>
          </a:xfrm>
          <a:prstGeom prst="rect">
            <a:avLst/>
          </a:prstGeom>
        </p:spPr>
        <p:txBody>
          <a:bodyPr wrap="square">
            <a:spAutoFit/>
          </a:bodyPr>
          <a:lstStyle/>
          <a:p>
            <a:pPr>
              <a:lnSpc>
                <a:spcPct val="1500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a:t>
            </a:r>
            <a:r>
              <a:rPr lang="zh-CN" altLang="zh-CN" sz="2000" b="1" dirty="0" smtClean="0">
                <a:latin typeface="微软雅黑" panose="020B0503020204020204" pitchFamily="34" charset="-122"/>
                <a:ea typeface="微软雅黑" panose="020B0503020204020204" pitchFamily="34" charset="-122"/>
              </a:rPr>
              <a:t>）在甲图中找出连接错误的一根导线，并在导线上画</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，用笔画线代替导线将实物图连接正确。（所画的导线要用实线，不可用虚线，导线不能交叉）</a:t>
            </a:r>
            <a:endParaRPr lang="zh-CN" altLang="zh-CN" sz="2000" b="1" dirty="0">
              <a:latin typeface="微软雅黑" panose="020B0503020204020204" pitchFamily="34" charset="-122"/>
              <a:ea typeface="微软雅黑" panose="020B0503020204020204" pitchFamily="34" charset="-122"/>
            </a:endParaRPr>
          </a:p>
        </p:txBody>
      </p:sp>
      <p:pic>
        <p:nvPicPr>
          <p:cNvPr id="49155" name="图片24" descr="菁优网：http://www.jyeoo.com"/>
          <p:cNvPicPr>
            <a:picLocks noChangeAspect="1" noChangeArrowheads="1"/>
          </p:cNvPicPr>
          <p:nvPr/>
        </p:nvPicPr>
        <p:blipFill>
          <a:blip r:embed="rId4" cstate="print"/>
          <a:srcRect/>
          <a:stretch>
            <a:fillRect/>
          </a:stretch>
        </p:blipFill>
        <p:spPr bwMode="auto">
          <a:xfrm>
            <a:off x="8765263" y="4220916"/>
            <a:ext cx="2206487" cy="19026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155"/>
                                        </p:tgtEl>
                                        <p:attrNameLst>
                                          <p:attrName>style.visibility</p:attrName>
                                        </p:attrNameLst>
                                      </p:cBhvr>
                                      <p:to>
                                        <p:strVal val="visible"/>
                                      </p:to>
                                    </p:set>
                                    <p:anim calcmode="lin" valueType="num">
                                      <p:cBhvr additive="base">
                                        <p:cTn id="11" dur="500" fill="hold"/>
                                        <p:tgtEl>
                                          <p:spTgt spid="49155"/>
                                        </p:tgtEl>
                                        <p:attrNameLst>
                                          <p:attrName>ppt_x</p:attrName>
                                        </p:attrNameLst>
                                      </p:cBhvr>
                                      <p:tavLst>
                                        <p:tav tm="0">
                                          <p:val>
                                            <p:strVal val="#ppt_x"/>
                                          </p:val>
                                        </p:tav>
                                        <p:tav tm="100000">
                                          <p:val>
                                            <p:strVal val="#ppt_x"/>
                                          </p:val>
                                        </p:tav>
                                      </p:tavLst>
                                    </p:anim>
                                    <p:anim calcmode="lin" valueType="num">
                                      <p:cBhvr additive="base">
                                        <p:cTn id="12"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3548" y="607009"/>
            <a:ext cx="9929192" cy="5632311"/>
          </a:xfrm>
          <a:prstGeom prst="rect">
            <a:avLst/>
          </a:prstGeom>
        </p:spPr>
        <p:txBody>
          <a:bodyPr wrap="square">
            <a:spAutoFit/>
          </a:bodyPr>
          <a:lstStyle/>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）连接电路时开关应</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，滑动变阻器的滑片应位于</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（选填</a:t>
            </a:r>
            <a:r>
              <a:rPr lang="en-US" altLang="zh-CN" sz="2400" b="1" dirty="0" smtClean="0">
                <a:latin typeface="微软雅黑" panose="020B0503020204020204" pitchFamily="34" charset="-122"/>
                <a:ea typeface="微软雅黑" panose="020B0503020204020204" pitchFamily="34" charset="-122"/>
              </a:rPr>
              <a:t>“</a:t>
            </a:r>
            <a:r>
              <a:rPr lang="zh-CN" altLang="zh-CN" sz="2400" b="1" dirty="0" smtClean="0">
                <a:latin typeface="微软雅黑" panose="020B0503020204020204" pitchFamily="34" charset="-122"/>
                <a:ea typeface="微软雅黑" panose="020B0503020204020204" pitchFamily="34" charset="-122"/>
              </a:rPr>
              <a:t>左</a:t>
            </a:r>
            <a:r>
              <a:rPr lang="en-US" altLang="zh-CN" sz="2400" b="1" dirty="0" smtClean="0">
                <a:latin typeface="微软雅黑" panose="020B0503020204020204" pitchFamily="34" charset="-122"/>
                <a:ea typeface="微软雅黑" panose="020B0503020204020204" pitchFamily="34" charset="-122"/>
              </a:rPr>
              <a:t>”</a:t>
            </a:r>
            <a:r>
              <a:rPr lang="zh-CN" altLang="zh-CN" sz="2400" b="1" dirty="0" smtClean="0">
                <a:latin typeface="微软雅黑" panose="020B0503020204020204" pitchFamily="34" charset="-122"/>
                <a:ea typeface="微软雅黑" panose="020B0503020204020204" pitchFamily="34" charset="-122"/>
              </a:rPr>
              <a:t>或</a:t>
            </a:r>
            <a:r>
              <a:rPr lang="en-US" altLang="zh-CN" sz="2400" b="1" dirty="0" smtClean="0">
                <a:latin typeface="微软雅黑" panose="020B0503020204020204" pitchFamily="34" charset="-122"/>
                <a:ea typeface="微软雅黑" panose="020B0503020204020204" pitchFamily="34" charset="-122"/>
              </a:rPr>
              <a:t>“</a:t>
            </a:r>
            <a:r>
              <a:rPr lang="zh-CN" altLang="zh-CN" sz="2400" b="1" dirty="0" smtClean="0">
                <a:latin typeface="微软雅黑" panose="020B0503020204020204" pitchFamily="34" charset="-122"/>
                <a:ea typeface="微软雅黑" panose="020B0503020204020204" pitchFamily="34" charset="-122"/>
              </a:rPr>
              <a:t>右</a:t>
            </a:r>
            <a:r>
              <a:rPr lang="en-US" altLang="zh-CN" sz="2400" b="1" dirty="0" smtClean="0">
                <a:latin typeface="微软雅黑" panose="020B0503020204020204" pitchFamily="34" charset="-122"/>
                <a:ea typeface="微软雅黑" panose="020B0503020204020204" pitchFamily="34" charset="-122"/>
              </a:rPr>
              <a:t>”</a:t>
            </a:r>
            <a:r>
              <a:rPr lang="zh-CN" altLang="zh-CN" sz="2400" b="1" dirty="0" smtClean="0">
                <a:latin typeface="微软雅黑" panose="020B0503020204020204" pitchFamily="34" charset="-122"/>
                <a:ea typeface="微软雅黑" panose="020B0503020204020204" pitchFamily="34" charset="-122"/>
              </a:rPr>
              <a:t>）端；</a:t>
            </a:r>
          </a:p>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3</a:t>
            </a:r>
            <a:r>
              <a:rPr lang="zh-CN" altLang="zh-CN" sz="2400" b="1" dirty="0" smtClean="0">
                <a:latin typeface="微软雅黑" panose="020B0503020204020204" pitchFamily="34" charset="-122"/>
                <a:ea typeface="微软雅黑" panose="020B0503020204020204" pitchFamily="34" charset="-122"/>
              </a:rPr>
              <a:t>）该实验的原理是</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a:t>
            </a:r>
          </a:p>
          <a:p>
            <a:pPr>
              <a:lnSpc>
                <a:spcPct val="150000"/>
              </a:lnSpc>
            </a:pPr>
            <a:r>
              <a:rPr lang="zh-CN" altLang="zh-CN"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4</a:t>
            </a:r>
            <a:r>
              <a:rPr lang="zh-CN" altLang="zh-CN" sz="2400" b="1" dirty="0" smtClean="0">
                <a:latin typeface="微软雅黑" panose="020B0503020204020204" pitchFamily="34" charset="-122"/>
                <a:ea typeface="微软雅黑" panose="020B0503020204020204" pitchFamily="34" charset="-122"/>
              </a:rPr>
              <a:t>）在实验操作中，发现电流表已损坏，电压表完好，于是小组的同学设计了如乙图所示的电路图也完成了实验。请你帮助他们把以下实验步骤填写完整：</a:t>
            </a:r>
          </a:p>
          <a:p>
            <a:pPr>
              <a:lnSpc>
                <a:spcPct val="150000"/>
              </a:lnSpc>
            </a:pPr>
            <a:r>
              <a:rPr lang="en-US" altLang="zh-CN" sz="2400" b="1" dirty="0">
                <a:latin typeface="微软雅黑" panose="020B0503020204020204" pitchFamily="34" charset="-122"/>
                <a:ea typeface="微软雅黑" panose="020B0503020204020204" pitchFamily="34" charset="-122"/>
              </a:rPr>
              <a:t> </a:t>
            </a:r>
            <a:r>
              <a:rPr lang="en-US" altLang="zh-CN" sz="2400" b="1"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①闭合开关</a:t>
            </a:r>
            <a:r>
              <a:rPr lang="en-US" altLang="zh-CN" sz="2400" b="1" dirty="0" smtClean="0">
                <a:latin typeface="微软雅黑" panose="020B0503020204020204" pitchFamily="34" charset="-122"/>
                <a:ea typeface="微软雅黑" panose="020B0503020204020204" pitchFamily="34" charset="-122"/>
              </a:rPr>
              <a:t>S</a:t>
            </a:r>
            <a:r>
              <a:rPr lang="zh-CN" altLang="zh-CN" sz="2400" b="1" dirty="0" smtClean="0">
                <a:latin typeface="微软雅黑" panose="020B0503020204020204" pitchFamily="34" charset="-122"/>
                <a:ea typeface="微软雅黑" panose="020B0503020204020204" pitchFamily="34" charset="-122"/>
              </a:rPr>
              <a:t>，调节滑动变阻器的滑片，当滑片位于最左端时，读出此时电压表的示数，记为</a:t>
            </a:r>
            <a:r>
              <a:rPr lang="en-US" altLang="zh-CN" sz="2400" b="1" dirty="0" smtClean="0">
                <a:latin typeface="微软雅黑" panose="020B0503020204020204" pitchFamily="34" charset="-122"/>
                <a:ea typeface="微软雅黑" panose="020B0503020204020204" pitchFamily="34" charset="-122"/>
              </a:rPr>
              <a:t>U</a:t>
            </a:r>
            <a:r>
              <a:rPr lang="en-US" altLang="zh-CN" sz="2400" b="1" baseline="-25000" dirty="0" smtClean="0">
                <a:latin typeface="微软雅黑" panose="020B0503020204020204" pitchFamily="34" charset="-122"/>
                <a:ea typeface="微软雅黑" panose="020B0503020204020204" pitchFamily="34" charset="-122"/>
              </a:rPr>
              <a:t>1</a:t>
            </a:r>
            <a:r>
              <a:rPr lang="zh-CN" altLang="zh-CN" sz="2400" b="1" dirty="0" smtClean="0">
                <a:latin typeface="微软雅黑" panose="020B0503020204020204" pitchFamily="34" charset="-122"/>
                <a:ea typeface="微软雅黑" panose="020B0503020204020204" pitchFamily="34" charset="-122"/>
              </a:rPr>
              <a:t>；</a:t>
            </a:r>
          </a:p>
          <a:p>
            <a:pPr>
              <a:lnSpc>
                <a:spcPct val="150000"/>
              </a:lnSpc>
            </a:pPr>
            <a:r>
              <a:rPr lang="en-US" altLang="zh-CN" sz="2400" b="1" dirty="0">
                <a:latin typeface="微软雅黑" panose="020B0503020204020204" pitchFamily="34" charset="-122"/>
                <a:ea typeface="微软雅黑" panose="020B0503020204020204" pitchFamily="34" charset="-122"/>
              </a:rPr>
              <a:t> </a:t>
            </a:r>
            <a:r>
              <a:rPr lang="en-US" altLang="zh-CN" sz="2400" b="1"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②再</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，读出此时电压表的示数，记为</a:t>
            </a:r>
            <a:r>
              <a:rPr lang="en-US" altLang="zh-CN" sz="2400" b="1" dirty="0" smtClean="0">
                <a:latin typeface="微软雅黑" panose="020B0503020204020204" pitchFamily="34" charset="-122"/>
                <a:ea typeface="微软雅黑" panose="020B0503020204020204" pitchFamily="34" charset="-122"/>
              </a:rPr>
              <a:t>U</a:t>
            </a:r>
            <a:r>
              <a:rPr lang="en-US" altLang="zh-CN" sz="2400" b="1" baseline="-25000" dirty="0" smtClean="0">
                <a:latin typeface="微软雅黑" panose="020B0503020204020204" pitchFamily="34" charset="-122"/>
                <a:ea typeface="微软雅黑" panose="020B0503020204020204" pitchFamily="34" charset="-122"/>
              </a:rPr>
              <a:t>2</a:t>
            </a:r>
            <a:r>
              <a:rPr lang="zh-CN" altLang="zh-CN" sz="2400" b="1" dirty="0" smtClean="0">
                <a:latin typeface="微软雅黑" panose="020B0503020204020204" pitchFamily="34" charset="-122"/>
                <a:ea typeface="微软雅黑" panose="020B0503020204020204" pitchFamily="34" charset="-122"/>
              </a:rPr>
              <a:t>；</a:t>
            </a:r>
          </a:p>
          <a:p>
            <a:pPr>
              <a:lnSpc>
                <a:spcPct val="150000"/>
              </a:lnSpc>
            </a:pPr>
            <a:r>
              <a:rPr lang="en-US" altLang="zh-CN" sz="2400" b="1"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③则未知电阻</a:t>
            </a:r>
            <a:r>
              <a:rPr lang="en-US" altLang="zh-CN" sz="2400" b="1" dirty="0" smtClean="0">
                <a:latin typeface="微软雅黑" panose="020B0503020204020204" pitchFamily="34" charset="-122"/>
                <a:ea typeface="微软雅黑" panose="020B0503020204020204" pitchFamily="34" charset="-122"/>
              </a:rPr>
              <a:t>R</a:t>
            </a:r>
            <a:r>
              <a:rPr lang="en-US" altLang="zh-CN" sz="2400" b="1" baseline="-25000" dirty="0" smtClean="0">
                <a:latin typeface="微软雅黑" panose="020B0503020204020204" pitchFamily="34" charset="-122"/>
                <a:ea typeface="微软雅黑" panose="020B0503020204020204" pitchFamily="34" charset="-122"/>
              </a:rPr>
              <a:t>x</a:t>
            </a:r>
            <a:r>
              <a:rPr lang="en-US" altLang="zh-CN" sz="2400" b="1" dirty="0" smtClean="0">
                <a:latin typeface="微软雅黑" panose="020B0503020204020204" pitchFamily="34" charset="-122"/>
                <a:ea typeface="微软雅黑" panose="020B0503020204020204" pitchFamily="34" charset="-122"/>
              </a:rPr>
              <a:t>=</a:t>
            </a:r>
            <a:r>
              <a:rPr lang="zh-CN" altLang="zh-CN" sz="2400" b="1" u="sng" dirty="0" smtClean="0">
                <a:latin typeface="微软雅黑" panose="020B0503020204020204" pitchFamily="34" charset="-122"/>
                <a:ea typeface="微软雅黑" panose="020B0503020204020204" pitchFamily="34" charset="-122"/>
              </a:rPr>
              <a:t>　</a:t>
            </a:r>
            <a:r>
              <a:rPr lang="en-US" altLang="zh-CN" sz="2400" b="1" u="sng" dirty="0" smtClean="0">
                <a:latin typeface="微软雅黑" panose="020B0503020204020204" pitchFamily="34" charset="-122"/>
                <a:ea typeface="微软雅黑" panose="020B0503020204020204" pitchFamily="34" charset="-122"/>
              </a:rPr>
              <a:t>            </a:t>
            </a:r>
            <a:r>
              <a:rPr lang="zh-CN" altLang="zh-CN" sz="2400" b="1" u="sng"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a:t>
            </a:r>
            <a:endParaRPr lang="zh-CN" altLang="zh-CN"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4535768" y="693047"/>
            <a:ext cx="1246469" cy="461665"/>
          </a:xfrm>
          <a:prstGeom prst="rect">
            <a:avLst/>
          </a:prstGeom>
          <a:noFill/>
        </p:spPr>
        <p:txBody>
          <a:bodyPr wrap="square">
            <a:spAutoFit/>
          </a:bodyPr>
          <a:lstStyle/>
          <a:p>
            <a:pPr>
              <a:defRPr/>
            </a:pPr>
            <a:r>
              <a:rPr lang="zh-CN" altLang="en-US" sz="2400" b="1" dirty="0" smtClean="0">
                <a:solidFill>
                  <a:srgbClr val="FF0000"/>
                </a:solidFill>
                <a:latin typeface="Times New Roman" pitchFamily="18" charset="0"/>
                <a:ea typeface="微软雅黑" panose="020B0503020204020204" pitchFamily="34" charset="-122"/>
                <a:cs typeface="Times New Roman" pitchFamily="18" charset="0"/>
              </a:rPr>
              <a:t>断开</a:t>
            </a:r>
            <a:endParaRPr lang="zh-CN" altLang="en-US" sz="24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4" name="TextBox 3"/>
          <p:cNvSpPr txBox="1"/>
          <p:nvPr/>
        </p:nvSpPr>
        <p:spPr>
          <a:xfrm>
            <a:off x="9287060" y="684084"/>
            <a:ext cx="1246469" cy="461665"/>
          </a:xfrm>
          <a:prstGeom prst="rect">
            <a:avLst/>
          </a:prstGeom>
          <a:noFill/>
        </p:spPr>
        <p:txBody>
          <a:bodyPr wrap="square">
            <a:spAutoFit/>
          </a:bodyPr>
          <a:lstStyle/>
          <a:p>
            <a:pPr>
              <a:defRPr/>
            </a:pPr>
            <a:r>
              <a:rPr lang="zh-CN" altLang="en-US" sz="2400" b="1" dirty="0" smtClean="0">
                <a:solidFill>
                  <a:srgbClr val="FF0000"/>
                </a:solidFill>
                <a:latin typeface="Times New Roman" pitchFamily="18" charset="0"/>
                <a:ea typeface="微软雅黑" panose="020B0503020204020204" pitchFamily="34" charset="-122"/>
                <a:cs typeface="Times New Roman" pitchFamily="18" charset="0"/>
              </a:rPr>
              <a:t>右</a:t>
            </a:r>
            <a:endParaRPr lang="zh-CN" altLang="en-US" sz="24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6" name="TextBox 5"/>
          <p:cNvSpPr txBox="1"/>
          <p:nvPr/>
        </p:nvSpPr>
        <p:spPr>
          <a:xfrm>
            <a:off x="2144344" y="4996090"/>
            <a:ext cx="3014658" cy="461665"/>
          </a:xfrm>
          <a:prstGeom prst="rect">
            <a:avLst/>
          </a:prstGeom>
          <a:noFill/>
        </p:spPr>
        <p:txBody>
          <a:bodyPr wrap="square">
            <a:spAutoFit/>
          </a:bodyPr>
          <a:lstStyle/>
          <a:p>
            <a:pPr>
              <a:defRPr/>
            </a:pPr>
            <a:r>
              <a:rPr lang="zh-CN" altLang="en-US" sz="2400" b="1" dirty="0" smtClean="0">
                <a:solidFill>
                  <a:srgbClr val="FF0000"/>
                </a:solidFill>
                <a:latin typeface="Times New Roman" pitchFamily="18" charset="0"/>
                <a:ea typeface="微软雅黑" panose="020B0503020204020204" pitchFamily="34" charset="-122"/>
                <a:cs typeface="Times New Roman" pitchFamily="18" charset="0"/>
              </a:rPr>
              <a:t>将滑片移动到最右端</a:t>
            </a:r>
            <a:endParaRPr lang="zh-CN" altLang="en-US" sz="2400" b="1" dirty="0">
              <a:solidFill>
                <a:srgbClr val="FF0000"/>
              </a:solidFill>
              <a:latin typeface="Times New Roman" pitchFamily="18" charset="0"/>
              <a:ea typeface="微软雅黑" panose="020B0503020204020204" pitchFamily="34" charset="-122"/>
              <a:cs typeface="Times New Roman" pitchFamily="18" charset="0"/>
            </a:endParaRPr>
          </a:p>
        </p:txBody>
      </p:sp>
      <mc:AlternateContent xmlns:mc="http://schemas.openxmlformats.org/markup-compatibility/2006">
        <mc:Choice xmlns:a14="http://schemas.microsoft.com/office/drawing/2010/main" xmlns="" Requires="a14">
          <p:sp>
            <p:nvSpPr>
              <p:cNvPr id="5" name="矩形 4"/>
              <p:cNvSpPr/>
              <p:nvPr/>
            </p:nvSpPr>
            <p:spPr>
              <a:xfrm>
                <a:off x="4063262" y="5457755"/>
                <a:ext cx="1274580" cy="65620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zh-CN" altLang="en-US" b="1" i="1" smtClean="0">
                              <a:solidFill>
                                <a:srgbClr val="FF0000"/>
                              </a:solidFill>
                              <a:latin typeface="Cambria Math"/>
                            </a:rPr>
                          </m:ctrlPr>
                        </m:fPr>
                        <m:num>
                          <m:sSub>
                            <m:sSubPr>
                              <m:ctrlPr>
                                <a:rPr lang="zh-CN" altLang="en-US" b="1" i="1">
                                  <a:solidFill>
                                    <a:srgbClr val="FF0000"/>
                                  </a:solidFill>
                                  <a:latin typeface="Cambria Math"/>
                                </a:rPr>
                              </m:ctrlPr>
                            </m:sSubPr>
                            <m:e>
                              <m:r>
                                <a:rPr lang="zh-CN" altLang="en-US" b="1" i="1">
                                  <a:solidFill>
                                    <a:srgbClr val="FF0000"/>
                                  </a:solidFill>
                                  <a:latin typeface="Cambria Math" panose="02040503050406030204" pitchFamily="18" charset="0"/>
                                </a:rPr>
                                <m:t>𝑼</m:t>
                              </m:r>
                            </m:e>
                            <m:sub>
                              <m:r>
                                <a:rPr lang="zh-CN" altLang="en-US" b="1" i="0">
                                  <a:solidFill>
                                    <a:srgbClr val="FF0000"/>
                                  </a:solidFill>
                                  <a:latin typeface="Cambria Math" panose="02040503050406030204" pitchFamily="18" charset="0"/>
                                </a:rPr>
                                <m:t>𝟐</m:t>
                              </m:r>
                            </m:sub>
                          </m:sSub>
                        </m:num>
                        <m:den>
                          <m:sSub>
                            <m:sSubPr>
                              <m:ctrlPr>
                                <a:rPr lang="zh-CN" altLang="en-US" b="1" i="1">
                                  <a:solidFill>
                                    <a:srgbClr val="FF0000"/>
                                  </a:solidFill>
                                  <a:latin typeface="Cambria Math"/>
                                </a:rPr>
                              </m:ctrlPr>
                            </m:sSubPr>
                            <m:e>
                              <m:r>
                                <a:rPr lang="zh-CN" altLang="en-US" b="1" i="1">
                                  <a:solidFill>
                                    <a:srgbClr val="FF0000"/>
                                  </a:solidFill>
                                  <a:latin typeface="Cambria Math" panose="02040503050406030204" pitchFamily="18" charset="0"/>
                                </a:rPr>
                                <m:t>𝑼</m:t>
                              </m:r>
                            </m:e>
                            <m:sub>
                              <m:r>
                                <a:rPr lang="zh-CN" altLang="en-US" b="1" i="0">
                                  <a:solidFill>
                                    <a:srgbClr val="FF0000"/>
                                  </a:solidFill>
                                  <a:latin typeface="Cambria Math" panose="02040503050406030204" pitchFamily="18" charset="0"/>
                                </a:rPr>
                                <m:t>𝟏</m:t>
                              </m:r>
                            </m:sub>
                          </m:sSub>
                          <m:r>
                            <a:rPr lang="zh-CN" altLang="en-US" b="1" i="0">
                              <a:solidFill>
                                <a:srgbClr val="FF0000"/>
                              </a:solidFill>
                              <a:latin typeface="Cambria Math" panose="02040503050406030204" pitchFamily="18" charset="0"/>
                            </a:rPr>
                            <m:t>−</m:t>
                          </m:r>
                          <m:sSub>
                            <m:sSubPr>
                              <m:ctrlPr>
                                <a:rPr lang="zh-CN" altLang="en-US" b="1" i="1">
                                  <a:solidFill>
                                    <a:srgbClr val="FF0000"/>
                                  </a:solidFill>
                                  <a:latin typeface="Cambria Math"/>
                                </a:rPr>
                              </m:ctrlPr>
                            </m:sSubPr>
                            <m:e>
                              <m:r>
                                <a:rPr lang="zh-CN" altLang="en-US" b="1" i="1">
                                  <a:solidFill>
                                    <a:srgbClr val="FF0000"/>
                                  </a:solidFill>
                                  <a:latin typeface="Cambria Math" panose="02040503050406030204" pitchFamily="18" charset="0"/>
                                </a:rPr>
                                <m:t>𝑼</m:t>
                              </m:r>
                            </m:e>
                            <m:sub>
                              <m:r>
                                <a:rPr lang="zh-CN" altLang="en-US" b="1" i="0">
                                  <a:solidFill>
                                    <a:srgbClr val="FF0000"/>
                                  </a:solidFill>
                                  <a:latin typeface="Cambria Math" panose="02040503050406030204" pitchFamily="18" charset="0"/>
                                </a:rPr>
                                <m:t>𝟐</m:t>
                              </m:r>
                            </m:sub>
                          </m:sSub>
                        </m:den>
                      </m:f>
                      <m:r>
                        <a:rPr lang="zh-CN" altLang="en-US" b="1" i="1">
                          <a:solidFill>
                            <a:srgbClr val="FF0000"/>
                          </a:solidFill>
                          <a:latin typeface="Cambria Math" panose="02040503050406030204" pitchFamily="18" charset="0"/>
                        </a:rPr>
                        <m:t>𝑹</m:t>
                      </m:r>
                    </m:oMath>
                  </m:oMathPara>
                </a14:m>
                <a:endParaRPr lang="zh-CN" altLang="en-US" b="1" dirty="0">
                  <a:solidFill>
                    <a:srgbClr val="FF0000"/>
                  </a:solidFill>
                  <a:latin typeface="Times New Roman" panose="02020603050405020304" pitchFamily="18" charset="0"/>
                  <a:cs typeface="Times New Roman" panose="02020603050405020304" pitchFamily="18" charset="0"/>
                </a:endParaRPr>
              </a:p>
            </p:txBody>
          </p:sp>
        </mc:Choice>
        <mc:Fallback>
          <p:sp>
            <p:nvSpPr>
              <p:cNvPr id="5" name="矩形 4"/>
              <p:cNvSpPr>
                <a:spLocks noRot="1" noChangeAspect="1" noMove="1" noResize="1" noEditPoints="1" noAdjustHandles="1" noChangeArrowheads="1" noChangeShapeType="1" noTextEdit="1"/>
              </p:cNvSpPr>
              <p:nvPr/>
            </p:nvSpPr>
            <p:spPr>
              <a:xfrm>
                <a:off x="4063262" y="5457755"/>
                <a:ext cx="1274580" cy="656205"/>
              </a:xfrm>
              <a:prstGeom prst="rect">
                <a:avLst/>
              </a:prstGeom>
              <a:blipFill rotWithShape="0">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7" name="矩形 6"/>
              <p:cNvSpPr/>
              <p:nvPr/>
            </p:nvSpPr>
            <p:spPr>
              <a:xfrm>
                <a:off x="4096385" y="1616377"/>
                <a:ext cx="878766" cy="6090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b="1" i="1" smtClean="0">
                          <a:solidFill>
                            <a:srgbClr val="FF0000"/>
                          </a:solidFill>
                          <a:latin typeface="Cambria Math" panose="02040503050406030204" pitchFamily="18" charset="0"/>
                        </a:rPr>
                        <m:t>𝑹</m:t>
                      </m:r>
                      <m:r>
                        <a:rPr lang="zh-CN" altLang="en-US" b="1" i="0">
                          <a:solidFill>
                            <a:srgbClr val="FF0000"/>
                          </a:solidFill>
                          <a:latin typeface="Cambria Math" panose="02040503050406030204" pitchFamily="18" charset="0"/>
                        </a:rPr>
                        <m:t>=</m:t>
                      </m:r>
                      <m:f>
                        <m:fPr>
                          <m:ctrlPr>
                            <a:rPr lang="zh-CN" altLang="en-US" b="1" i="1">
                              <a:solidFill>
                                <a:srgbClr val="FF0000"/>
                              </a:solidFill>
                              <a:latin typeface="Cambria Math"/>
                            </a:rPr>
                          </m:ctrlPr>
                        </m:fPr>
                        <m:num>
                          <m:r>
                            <a:rPr lang="zh-CN" altLang="en-US" b="1" i="1">
                              <a:solidFill>
                                <a:srgbClr val="FF0000"/>
                              </a:solidFill>
                              <a:latin typeface="Cambria Math" panose="02040503050406030204" pitchFamily="18" charset="0"/>
                            </a:rPr>
                            <m:t>𝑼</m:t>
                          </m:r>
                        </m:num>
                        <m:den>
                          <m:r>
                            <a:rPr lang="zh-CN" altLang="en-US" b="1" i="1">
                              <a:solidFill>
                                <a:srgbClr val="FF0000"/>
                              </a:solidFill>
                              <a:latin typeface="Cambria Math" panose="02040503050406030204" pitchFamily="18" charset="0"/>
                            </a:rPr>
                            <m:t>𝑰</m:t>
                          </m:r>
                        </m:den>
                      </m:f>
                    </m:oMath>
                  </m:oMathPara>
                </a14:m>
                <a:endParaRPr lang="zh-CN" altLang="en-US" b="1" dirty="0">
                  <a:solidFill>
                    <a:srgbClr val="FF0000"/>
                  </a:solidFill>
                </a:endParaRPr>
              </a:p>
            </p:txBody>
          </p:sp>
        </mc:Choice>
        <mc:Fallback>
          <p:sp>
            <p:nvSpPr>
              <p:cNvPr id="7" name="矩形 6"/>
              <p:cNvSpPr>
                <a:spLocks noRot="1" noChangeAspect="1" noMove="1" noResize="1" noEditPoints="1" noAdjustHandles="1" noChangeArrowheads="1" noChangeShapeType="1" noTextEdit="1"/>
              </p:cNvSpPr>
              <p:nvPr/>
            </p:nvSpPr>
            <p:spPr>
              <a:xfrm>
                <a:off x="4096385" y="1616377"/>
                <a:ext cx="878766" cy="609077"/>
              </a:xfrm>
              <a:prstGeom prst="rect">
                <a:avLst/>
              </a:prstGeom>
              <a:blipFill rotWithShape="0">
                <a:blip r:embed="rId3"/>
                <a:stretch>
                  <a:fillRect/>
                </a:stretch>
              </a:blipFill>
            </p:spPr>
            <p:txBody>
              <a:bodyPr/>
              <a:lstStyle/>
              <a:p>
                <a:r>
                  <a:rPr lang="zh-CN" altLang="en-US">
                    <a:noFill/>
                  </a:rPr>
                  <a:t> </a:t>
                </a:r>
              </a:p>
            </p:txBody>
          </p:sp>
        </mc:Fallback>
      </mc:AlternateContent>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5"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8549" y="2507186"/>
            <a:ext cx="2441694" cy="1446550"/>
          </a:xfrm>
          <a:prstGeom prst="rect">
            <a:avLst/>
          </a:prstGeom>
        </p:spPr>
        <p:txBody>
          <a:bodyPr wrap="none">
            <a:spAutoFit/>
          </a:bodyPr>
          <a:lstStyle/>
          <a:p>
            <a:r>
              <a:rPr lang="zh-CN" altLang="en-US" sz="8800" dirty="0">
                <a:latin typeface="华文行楷" panose="02010800040101010101" pitchFamily="2" charset="-122"/>
                <a:ea typeface="华文行楷" panose="02010800040101010101" pitchFamily="2" charset="-122"/>
                <a:cs typeface="Times New Roman" panose="02020603050405020304" pitchFamily="18" charset="0"/>
              </a:rPr>
              <a:t>再见</a:t>
            </a:r>
            <a:endParaRPr lang="zh-CN" altLang="en-US" sz="8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xmlns="" val="2666378158"/>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直接连接符 143"/>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8" name="矩形 7"/>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9" name="矩形 9"/>
          <p:cNvSpPr>
            <a:spLocks noChangeArrowheads="1"/>
          </p:cNvSpPr>
          <p:nvPr/>
        </p:nvSpPr>
        <p:spPr bwMode="auto">
          <a:xfrm>
            <a:off x="1014749" y="1595851"/>
            <a:ext cx="6529331" cy="541164"/>
          </a:xfrm>
          <a:prstGeom prst="rect">
            <a:avLst/>
          </a:prstGeom>
          <a:noFill/>
          <a:ln w="9525">
            <a:noFill/>
            <a:miter lim="800000"/>
            <a:headEnd/>
            <a:tailEnd/>
          </a:ln>
        </p:spPr>
        <p:txBody>
          <a:bodyPr wrap="none" lIns="91430" tIns="45715" rIns="91430" bIns="45715">
            <a:spAutoFit/>
          </a:bodyPr>
          <a:lstStyle/>
          <a:p>
            <a:pPr indent="266700" defTabSz="923925">
              <a:lnSpc>
                <a:spcPts val="3500"/>
              </a:lnSpc>
              <a:buFont typeface="Arial" charset="0"/>
              <a:buNone/>
            </a:pPr>
            <a:r>
              <a:rPr lang="zh-CN" altLang="en-US" sz="3200" b="1" dirty="0" smtClean="0">
                <a:solidFill>
                  <a:srgbClr val="FF0000"/>
                </a:solidFill>
                <a:latin typeface="Times New Roman" pitchFamily="18" charset="0"/>
                <a:ea typeface="黑体" pitchFamily="2" charset="-122"/>
              </a:rPr>
              <a:t>   </a:t>
            </a:r>
            <a:r>
              <a:rPr lang="zh-CN" altLang="en-US" sz="3200" b="1" dirty="0">
                <a:solidFill>
                  <a:srgbClr val="FF0000"/>
                </a:solidFill>
                <a:latin typeface="Times New Roman" pitchFamily="18" charset="0"/>
                <a:ea typeface="黑体" pitchFamily="2" charset="-122"/>
              </a:rPr>
              <a:t>　探究电流与电压、电阻的关系</a:t>
            </a:r>
          </a:p>
        </p:txBody>
      </p:sp>
      <p:graphicFrame>
        <p:nvGraphicFramePr>
          <p:cNvPr id="11" name="Group 8"/>
          <p:cNvGraphicFramePr>
            <a:graphicFrameLocks noGrp="1"/>
          </p:cNvGraphicFramePr>
          <p:nvPr/>
        </p:nvGraphicFramePr>
        <p:xfrm>
          <a:off x="1937498" y="2187108"/>
          <a:ext cx="8567738" cy="3990976"/>
        </p:xfrm>
        <a:graphic>
          <a:graphicData uri="http://schemas.openxmlformats.org/drawingml/2006/table">
            <a:tbl>
              <a:tblPr/>
              <a:tblGrid>
                <a:gridCol w="1897063"/>
                <a:gridCol w="6670675"/>
              </a:tblGrid>
              <a:tr h="503238">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探究课题</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电流电压、电阻的关系</a:t>
                      </a: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63663">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探究方法</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与设计实验</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探究方法：</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实验分两步完成：</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①</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电阻一定时，探究</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的关系；</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②</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电压一定时，探究</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_________________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的关系</a:t>
                      </a: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4075">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电路图</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与实物图</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50000"/>
                        </a:lnSpc>
                        <a:spcBef>
                          <a:spcPct val="20000"/>
                        </a:spcBef>
                        <a:spcAft>
                          <a:spcPct val="0"/>
                        </a:spcAft>
                        <a:buClrTx/>
                        <a:buSzTx/>
                        <a:buFont typeface="Cambria" pitchFamily="18" charset="0"/>
                        <a:buNone/>
                        <a:tabLst/>
                      </a:pP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10" marR="90910" marT="46072" marB="4607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12" name="Picture 9" descr="E:\jian\中考 ppt\北京物理课件\HY44.EPS"/>
          <p:cNvPicPr>
            <a:picLocks noChangeAspect="1" noChangeArrowheads="1"/>
          </p:cNvPicPr>
          <p:nvPr/>
        </p:nvPicPr>
        <p:blipFill>
          <a:blip r:embed="rId4" r:link="rId5" cstate="print"/>
          <a:srcRect/>
          <a:stretch>
            <a:fillRect/>
          </a:stretch>
        </p:blipFill>
        <p:spPr bwMode="auto">
          <a:xfrm>
            <a:off x="4601323" y="4274670"/>
            <a:ext cx="5399088" cy="1639888"/>
          </a:xfrm>
          <a:prstGeom prst="rect">
            <a:avLst/>
          </a:prstGeom>
          <a:noFill/>
          <a:ln w="9525">
            <a:noFill/>
            <a:miter lim="800000"/>
            <a:headEnd/>
            <a:tailEnd/>
          </a:ln>
        </p:spPr>
      </p:pic>
      <p:sp>
        <p:nvSpPr>
          <p:cNvPr id="13" name="Rectangle 93"/>
          <p:cNvSpPr>
            <a:spLocks noChangeArrowheads="1"/>
          </p:cNvSpPr>
          <p:nvPr/>
        </p:nvSpPr>
        <p:spPr bwMode="auto">
          <a:xfrm>
            <a:off x="5207748" y="2734795"/>
            <a:ext cx="1431925" cy="368300"/>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控制变量法 </a:t>
            </a:r>
          </a:p>
        </p:txBody>
      </p:sp>
      <p:sp>
        <p:nvSpPr>
          <p:cNvPr id="14" name="Rectangle 94"/>
          <p:cNvSpPr>
            <a:spLocks noChangeArrowheads="1"/>
          </p:cNvSpPr>
          <p:nvPr/>
        </p:nvSpPr>
        <p:spPr bwMode="auto">
          <a:xfrm>
            <a:off x="8130336" y="3153895"/>
            <a:ext cx="1431925" cy="368300"/>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电流与电压 </a:t>
            </a:r>
          </a:p>
        </p:txBody>
      </p:sp>
      <p:sp>
        <p:nvSpPr>
          <p:cNvPr id="15" name="Rectangle 96"/>
          <p:cNvSpPr>
            <a:spLocks noChangeArrowheads="1"/>
          </p:cNvSpPr>
          <p:nvPr/>
        </p:nvSpPr>
        <p:spPr bwMode="auto">
          <a:xfrm>
            <a:off x="6391797" y="3581666"/>
            <a:ext cx="1430337"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电流与电阻 </a:t>
            </a:r>
          </a:p>
        </p:txBody>
      </p:sp>
    </p:spTree>
    <p:custDataLst>
      <p:tags r:id="rId1"/>
    </p:custDataLst>
    <p:extLst>
      <p:ext uri="{BB962C8B-B14F-4D97-AF65-F5344CB8AC3E}">
        <p14:creationId xmlns:p14="http://schemas.microsoft.com/office/powerpoint/2010/main" xmlns="" val="353609968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heckerboard(across)">
                                      <p:cBhvr>
                                        <p:cTn id="11" dur="500"/>
                                        <p:tgtEl>
                                          <p:spTgt spid="11"/>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3" grpId="0" autoUpdateAnimBg="0"/>
      <p:bldP spid="14" grpId="0" autoUpdateAnimBg="0"/>
      <p:bldP spid="1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34" name="矩形 3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5" name="Picture 3" descr="ws_2F"/>
          <p:cNvPicPr>
            <a:picLocks noChangeAspect="1" noChangeArrowheads="1"/>
          </p:cNvPicPr>
          <p:nvPr/>
        </p:nvPicPr>
        <p:blipFill>
          <a:blip r:embed="rId3" cstate="print"/>
          <a:srcRect/>
          <a:stretch>
            <a:fillRect/>
          </a:stretch>
        </p:blipFill>
        <p:spPr bwMode="auto">
          <a:xfrm>
            <a:off x="1785938" y="2370231"/>
            <a:ext cx="3949700" cy="3367088"/>
          </a:xfrm>
          <a:prstGeom prst="rect">
            <a:avLst/>
          </a:prstGeom>
          <a:noFill/>
          <a:ln w="9525">
            <a:noFill/>
            <a:miter lim="800000"/>
            <a:headEnd/>
            <a:tailEnd/>
          </a:ln>
        </p:spPr>
      </p:pic>
      <p:sp>
        <p:nvSpPr>
          <p:cNvPr id="6" name="Text Box 5"/>
          <p:cNvSpPr txBox="1">
            <a:spLocks noChangeArrowheads="1"/>
          </p:cNvSpPr>
          <p:nvPr/>
        </p:nvSpPr>
        <p:spPr bwMode="auto">
          <a:xfrm>
            <a:off x="2662238" y="1441544"/>
            <a:ext cx="4616648" cy="936154"/>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dirty="0">
                <a:solidFill>
                  <a:srgbClr val="000000"/>
                </a:solidFill>
                <a:ea typeface="黑体" pitchFamily="2" charset="-122"/>
              </a:rPr>
              <a:t>一、探究电流跟电压和电阻的关系</a:t>
            </a:r>
          </a:p>
          <a:p>
            <a:pPr defTabSz="923925">
              <a:lnSpc>
                <a:spcPts val="1013"/>
              </a:lnSpc>
              <a:buFont typeface="Arial" charset="0"/>
              <a:buNone/>
            </a:pPr>
            <a:endParaRPr lang="zh-CN" altLang="en-US" sz="2400" dirty="0">
              <a:solidFill>
                <a:srgbClr val="000000"/>
              </a:solidFill>
              <a:ea typeface="黑体" pitchFamily="2" charset="-122"/>
            </a:endParaRPr>
          </a:p>
          <a:p>
            <a:pPr defTabSz="923925">
              <a:lnSpc>
                <a:spcPts val="1013"/>
              </a:lnSpc>
              <a:buFont typeface="Arial" charset="0"/>
              <a:buNone/>
            </a:pPr>
            <a:endParaRPr lang="zh-CN" altLang="en-US" sz="2400" dirty="0">
              <a:solidFill>
                <a:srgbClr val="000000"/>
              </a:solidFill>
              <a:ea typeface="黑体" pitchFamily="2" charset="-122"/>
            </a:endParaRPr>
          </a:p>
          <a:p>
            <a:pPr defTabSz="923925">
              <a:lnSpc>
                <a:spcPts val="2875"/>
              </a:lnSpc>
              <a:buFont typeface="Arial" charset="0"/>
              <a:buNone/>
            </a:pPr>
            <a:r>
              <a:rPr lang="en-US" sz="2400" dirty="0">
                <a:solidFill>
                  <a:srgbClr val="000000"/>
                </a:solidFill>
                <a:latin typeface="Times New Roman" pitchFamily="18" charset="0"/>
                <a:ea typeface="微软雅黑" panose="020B0503020204020204" pitchFamily="34" charset="-122"/>
              </a:rPr>
              <a:t>1</a:t>
            </a:r>
            <a:r>
              <a:rPr lang="zh-CN" altLang="en-US" sz="2400" dirty="0">
                <a:solidFill>
                  <a:srgbClr val="000000"/>
                </a:solidFill>
                <a:latin typeface="Times New Roman" pitchFamily="18" charset="0"/>
                <a:ea typeface="微软雅黑" panose="020B0503020204020204" pitchFamily="34" charset="-122"/>
              </a:rPr>
              <a:t>．电路图和实物图</a:t>
            </a:r>
          </a:p>
        </p:txBody>
      </p:sp>
      <p:pic>
        <p:nvPicPr>
          <p:cNvPr id="7" name="Picture 4" descr="ws_30"/>
          <p:cNvPicPr>
            <a:picLocks noChangeAspect="1" noChangeArrowheads="1"/>
          </p:cNvPicPr>
          <p:nvPr/>
        </p:nvPicPr>
        <p:blipFill>
          <a:blip r:embed="rId4" cstate="print"/>
          <a:srcRect/>
          <a:stretch>
            <a:fillRect/>
          </a:stretch>
        </p:blipFill>
        <p:spPr bwMode="auto">
          <a:xfrm>
            <a:off x="5918200" y="2370231"/>
            <a:ext cx="4833938" cy="3367088"/>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34" name="矩形 33"/>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5" name="Picture 2" descr="ws_31"/>
          <p:cNvPicPr>
            <a:picLocks noChangeAspect="1" noChangeArrowheads="1"/>
          </p:cNvPicPr>
          <p:nvPr/>
        </p:nvPicPr>
        <p:blipFill>
          <a:blip r:embed="rId3" cstate="print"/>
          <a:srcRect/>
          <a:stretch>
            <a:fillRect/>
          </a:stretch>
        </p:blipFill>
        <p:spPr bwMode="auto">
          <a:xfrm>
            <a:off x="5266112" y="2514600"/>
            <a:ext cx="1458912" cy="1439863"/>
          </a:xfrm>
          <a:prstGeom prst="rect">
            <a:avLst/>
          </a:prstGeom>
          <a:noFill/>
          <a:ln w="9525">
            <a:noFill/>
            <a:miter lim="800000"/>
            <a:headEnd/>
            <a:tailEnd/>
          </a:ln>
        </p:spPr>
      </p:pic>
      <p:sp>
        <p:nvSpPr>
          <p:cNvPr id="6" name="Text Box 3"/>
          <p:cNvSpPr txBox="1">
            <a:spLocks noChangeArrowheads="1"/>
          </p:cNvSpPr>
          <p:nvPr/>
        </p:nvSpPr>
        <p:spPr bwMode="auto">
          <a:xfrm>
            <a:off x="2097462" y="901700"/>
            <a:ext cx="5184775"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b="1" dirty="0">
                <a:solidFill>
                  <a:srgbClr val="000000"/>
                </a:solidFill>
                <a:latin typeface="Times New Roman" pitchFamily="18" charset="0"/>
                <a:ea typeface="微软雅黑" panose="020B0503020204020204" pitchFamily="34" charset="-122"/>
              </a:rPr>
              <a:t>2</a:t>
            </a:r>
            <a:r>
              <a:rPr lang="zh-CN" altLang="en-US" sz="2400" b="1" dirty="0">
                <a:solidFill>
                  <a:srgbClr val="000000"/>
                </a:solidFill>
                <a:latin typeface="Times New Roman" pitchFamily="18" charset="0"/>
                <a:ea typeface="微软雅黑" panose="020B0503020204020204" pitchFamily="34" charset="-122"/>
              </a:rPr>
              <a:t>．探究“电流跟电压的关系”的实验</a:t>
            </a:r>
          </a:p>
        </p:txBody>
      </p:sp>
      <p:sp>
        <p:nvSpPr>
          <p:cNvPr id="7" name="Text Box 4"/>
          <p:cNvSpPr txBox="1">
            <a:spLocks noChangeArrowheads="1"/>
          </p:cNvSpPr>
          <p:nvPr/>
        </p:nvSpPr>
        <p:spPr bwMode="auto">
          <a:xfrm>
            <a:off x="3177428" y="1435660"/>
            <a:ext cx="620713"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电阻</a:t>
            </a:r>
          </a:p>
        </p:txBody>
      </p:sp>
      <p:sp>
        <p:nvSpPr>
          <p:cNvPr id="8" name="Text Box 5"/>
          <p:cNvSpPr txBox="1">
            <a:spLocks noChangeArrowheads="1"/>
          </p:cNvSpPr>
          <p:nvPr/>
        </p:nvSpPr>
        <p:spPr bwMode="auto">
          <a:xfrm>
            <a:off x="2124356" y="1430432"/>
            <a:ext cx="6483350"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(1</a:t>
            </a:r>
            <a:r>
              <a:rPr lang="en-US" sz="2400" b="1" dirty="0">
                <a:solidFill>
                  <a:srgbClr val="000000"/>
                </a:solidFill>
                <a:latin typeface="Times New Roman" pitchFamily="18" charset="0"/>
                <a:ea typeface="微软雅黑" panose="020B0503020204020204" pitchFamily="34" charset="-122"/>
              </a:rPr>
              <a:t>)</a:t>
            </a:r>
            <a:r>
              <a:rPr lang="zh-CN" altLang="en-US" sz="2400" b="1" dirty="0">
                <a:solidFill>
                  <a:srgbClr val="000000"/>
                </a:solidFill>
                <a:latin typeface="Times New Roman" pitchFamily="18" charset="0"/>
                <a:ea typeface="微软雅黑" panose="020B0503020204020204" pitchFamily="34" charset="-122"/>
              </a:rPr>
              <a:t>控制</a:t>
            </a:r>
            <a:r>
              <a:rPr lang="en-US" sz="2400" b="1" dirty="0">
                <a:solidFill>
                  <a:srgbClr val="000000"/>
                </a:solidFill>
                <a:latin typeface="Times New Roman" pitchFamily="18" charset="0"/>
                <a:ea typeface="微软雅黑" panose="020B0503020204020204" pitchFamily="34" charset="-122"/>
              </a:rPr>
              <a:t>______</a:t>
            </a:r>
            <a:r>
              <a:rPr lang="zh-CN" altLang="en-US" sz="2400" b="1" dirty="0">
                <a:solidFill>
                  <a:srgbClr val="000000"/>
                </a:solidFill>
                <a:latin typeface="Times New Roman" pitchFamily="18" charset="0"/>
                <a:ea typeface="微软雅黑" panose="020B0503020204020204" pitchFamily="34" charset="-122"/>
              </a:rPr>
              <a:t>不变，改变电阻两端的</a:t>
            </a:r>
            <a:r>
              <a:rPr lang="en-US" sz="2400" dirty="0">
                <a:solidFill>
                  <a:srgbClr val="000000"/>
                </a:solidFill>
                <a:latin typeface="Times New Roman" pitchFamily="18" charset="0"/>
                <a:ea typeface="微软雅黑" panose="020B0503020204020204" pitchFamily="34" charset="-122"/>
              </a:rPr>
              <a:t>_______</a:t>
            </a:r>
            <a:r>
              <a:rPr lang="zh-CN" altLang="en-US" sz="2400" dirty="0">
                <a:solidFill>
                  <a:srgbClr val="000000"/>
                </a:solidFill>
                <a:latin typeface="Times New Roman" pitchFamily="18" charset="0"/>
                <a:ea typeface="微软雅黑" panose="020B0503020204020204" pitchFamily="34" charset="-122"/>
              </a:rPr>
              <a:t>．</a:t>
            </a:r>
          </a:p>
        </p:txBody>
      </p:sp>
      <p:sp>
        <p:nvSpPr>
          <p:cNvPr id="9" name="Text Box 6"/>
          <p:cNvSpPr txBox="1">
            <a:spLocks noChangeArrowheads="1"/>
          </p:cNvSpPr>
          <p:nvPr/>
        </p:nvSpPr>
        <p:spPr bwMode="auto">
          <a:xfrm>
            <a:off x="7204357" y="1479176"/>
            <a:ext cx="729408" cy="307777"/>
          </a:xfrm>
          <a:prstGeom prst="rect">
            <a:avLst/>
          </a:prstGeom>
          <a:noFill/>
          <a:ln w="9525">
            <a:noFill/>
            <a:miter lim="800000"/>
            <a:headEnd/>
            <a:tailEnd/>
          </a:ln>
        </p:spPr>
        <p:txBody>
          <a:bodyPr wrap="squar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电压</a:t>
            </a:r>
          </a:p>
        </p:txBody>
      </p:sp>
      <p:sp>
        <p:nvSpPr>
          <p:cNvPr id="10" name="Text Box 7"/>
          <p:cNvSpPr txBox="1">
            <a:spLocks noChangeArrowheads="1"/>
          </p:cNvSpPr>
          <p:nvPr/>
        </p:nvSpPr>
        <p:spPr bwMode="auto">
          <a:xfrm>
            <a:off x="2097462" y="2019300"/>
            <a:ext cx="7623882" cy="2846933"/>
          </a:xfrm>
          <a:prstGeom prst="rect">
            <a:avLst/>
          </a:prstGeom>
          <a:noFill/>
          <a:ln w="9525">
            <a:noFill/>
            <a:miter lim="800000"/>
            <a:headEnd/>
            <a:tailEnd/>
          </a:ln>
        </p:spPr>
        <p:txBody>
          <a:bodyPr wrap="none" lIns="0" tIns="0" rIns="0" bIns="0">
            <a:spAutoFit/>
          </a:bodyPr>
          <a:lstStyle/>
          <a:p>
            <a:pPr defTabSz="923925">
              <a:lnSpc>
                <a:spcPts val="2613"/>
              </a:lnSpc>
              <a:buFont typeface="Arial" charset="0"/>
              <a:buNone/>
              <a:tabLst>
                <a:tab pos="3375025" algn="l"/>
              </a:tabLst>
            </a:pPr>
            <a:r>
              <a:rPr lang="en-US" sz="2400" b="1" dirty="0">
                <a:solidFill>
                  <a:srgbClr val="000000"/>
                </a:solidFill>
                <a:latin typeface="Times New Roman" pitchFamily="18" charset="0"/>
                <a:ea typeface="微软雅黑" panose="020B0503020204020204" pitchFamily="34" charset="-122"/>
              </a:rPr>
              <a:t>(2)</a:t>
            </a:r>
            <a:r>
              <a:rPr lang="zh-CN" altLang="en-US" sz="2400" b="1" dirty="0">
                <a:solidFill>
                  <a:srgbClr val="000000"/>
                </a:solidFill>
                <a:latin typeface="Times New Roman" pitchFamily="18" charset="0"/>
                <a:ea typeface="微软雅黑" panose="020B0503020204020204" pitchFamily="34" charset="-122"/>
              </a:rPr>
              <a:t>电阻一定时，</a:t>
            </a:r>
            <a:r>
              <a:rPr lang="en-US" sz="2500" b="1" i="1" dirty="0">
                <a:solidFill>
                  <a:srgbClr val="000000"/>
                </a:solidFill>
                <a:latin typeface="Times New Roman" pitchFamily="18" charset="0"/>
                <a:ea typeface="微软雅黑" panose="020B0503020204020204" pitchFamily="34" charset="-122"/>
              </a:rPr>
              <a:t>I </a:t>
            </a:r>
            <a:r>
              <a:rPr lang="zh-CN" altLang="en-US" sz="2400" b="1" dirty="0">
                <a:solidFill>
                  <a:srgbClr val="000000"/>
                </a:solidFill>
                <a:latin typeface="Times New Roman" pitchFamily="18" charset="0"/>
                <a:ea typeface="微软雅黑" panose="020B0503020204020204" pitchFamily="34" charset="-122"/>
              </a:rPr>
              <a:t>与 </a:t>
            </a:r>
            <a:r>
              <a:rPr lang="en-US" sz="2500" b="1" i="1" dirty="0">
                <a:solidFill>
                  <a:srgbClr val="000000"/>
                </a:solidFill>
                <a:latin typeface="Times New Roman" pitchFamily="18" charset="0"/>
                <a:ea typeface="微软雅黑" panose="020B0503020204020204" pitchFamily="34" charset="-122"/>
              </a:rPr>
              <a:t>U </a:t>
            </a:r>
            <a:r>
              <a:rPr lang="zh-CN" altLang="en-US" sz="2400" b="1" dirty="0">
                <a:solidFill>
                  <a:srgbClr val="000000"/>
                </a:solidFill>
                <a:latin typeface="Times New Roman" pitchFamily="18" charset="0"/>
                <a:ea typeface="微软雅黑" panose="020B0503020204020204" pitchFamily="34" charset="-122"/>
              </a:rPr>
              <a:t>的图象如图 </a:t>
            </a:r>
            <a:r>
              <a:rPr lang="en-US" sz="2400" b="1" dirty="0" smtClean="0">
                <a:solidFill>
                  <a:srgbClr val="000000"/>
                </a:solidFill>
                <a:latin typeface="Times New Roman" pitchFamily="18" charset="0"/>
                <a:ea typeface="微软雅黑" panose="020B0503020204020204" pitchFamily="34" charset="-122"/>
              </a:rPr>
              <a:t> </a:t>
            </a:r>
            <a:r>
              <a:rPr lang="zh-CN" altLang="en-US" sz="2400" b="1" dirty="0">
                <a:solidFill>
                  <a:srgbClr val="000000"/>
                </a:solidFill>
                <a:latin typeface="Times New Roman" pitchFamily="18" charset="0"/>
                <a:ea typeface="微软雅黑" panose="020B0503020204020204" pitchFamily="34" charset="-122"/>
              </a:rPr>
              <a:t>所示</a:t>
            </a:r>
            <a:r>
              <a:rPr lang="zh-CN" altLang="en-US" sz="2400" dirty="0">
                <a:solidFill>
                  <a:srgbClr val="000000"/>
                </a:solidFill>
                <a:latin typeface="Times New Roman" pitchFamily="18" charset="0"/>
                <a:ea typeface="微软雅黑" panose="020B0503020204020204" pitchFamily="34" charset="-122"/>
              </a:rPr>
              <a:t>．</a:t>
            </a: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dirty="0">
              <a:solidFill>
                <a:srgbClr val="000000"/>
              </a:solidFill>
              <a:latin typeface="Times New Roman" pitchFamily="18" charset="0"/>
              <a:ea typeface="微软雅黑" panose="020B0503020204020204" pitchFamily="34" charset="-122"/>
            </a:endParaRPr>
          </a:p>
          <a:p>
            <a:pPr defTabSz="923925">
              <a:lnSpc>
                <a:spcPts val="2875"/>
              </a:lnSpc>
              <a:buFont typeface="Arial" charset="0"/>
              <a:buNone/>
              <a:tabLst>
                <a:tab pos="3375025" algn="l"/>
              </a:tabLst>
            </a:pPr>
            <a:endParaRPr 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en-US" sz="2400" dirty="0">
              <a:solidFill>
                <a:srgbClr val="000000"/>
              </a:solidFill>
              <a:latin typeface="Times New Roman" pitchFamily="18" charset="0"/>
              <a:ea typeface="微软雅黑" panose="020B0503020204020204" pitchFamily="34" charset="-122"/>
            </a:endParaRPr>
          </a:p>
          <a:p>
            <a:pPr defTabSz="923925">
              <a:lnSpc>
                <a:spcPts val="2688"/>
              </a:lnSpc>
              <a:buFont typeface="Arial" charset="0"/>
              <a:buNone/>
              <a:tabLst>
                <a:tab pos="3375025" algn="l"/>
              </a:tabLst>
            </a:pPr>
            <a:r>
              <a:rPr lang="en-US" sz="2400" dirty="0">
                <a:solidFill>
                  <a:srgbClr val="000000"/>
                </a:solidFill>
                <a:latin typeface="Times New Roman" pitchFamily="18" charset="0"/>
                <a:ea typeface="微软雅黑" panose="020B0503020204020204" pitchFamily="34" charset="-122"/>
              </a:rPr>
              <a:t>(</a:t>
            </a:r>
            <a:r>
              <a:rPr lang="en-US" sz="2400" b="1" dirty="0">
                <a:solidFill>
                  <a:srgbClr val="000000"/>
                </a:solidFill>
                <a:latin typeface="Times New Roman" pitchFamily="18" charset="0"/>
                <a:ea typeface="微软雅黑" panose="020B0503020204020204" pitchFamily="34" charset="-122"/>
              </a:rPr>
              <a:t>3)</a:t>
            </a:r>
            <a:r>
              <a:rPr lang="zh-CN" altLang="en-US" sz="2400" b="1" dirty="0">
                <a:solidFill>
                  <a:srgbClr val="000000"/>
                </a:solidFill>
                <a:latin typeface="Times New Roman" pitchFamily="18" charset="0"/>
                <a:ea typeface="微软雅黑" panose="020B0503020204020204" pitchFamily="34" charset="-122"/>
              </a:rPr>
              <a:t>实验结论：电阻一定时，导体中的</a:t>
            </a:r>
            <a:r>
              <a:rPr lang="en-US" sz="2400" b="1" dirty="0">
                <a:solidFill>
                  <a:srgbClr val="000000"/>
                </a:solidFill>
                <a:latin typeface="Times New Roman" pitchFamily="18" charset="0"/>
                <a:ea typeface="微软雅黑" panose="020B0503020204020204" pitchFamily="34" charset="-122"/>
              </a:rPr>
              <a:t>_______</a:t>
            </a:r>
            <a:r>
              <a:rPr lang="zh-CN" altLang="en-US" sz="2400" b="1" dirty="0">
                <a:solidFill>
                  <a:srgbClr val="000000"/>
                </a:solidFill>
                <a:latin typeface="Times New Roman" pitchFamily="18" charset="0"/>
                <a:ea typeface="微软雅黑" panose="020B0503020204020204" pitchFamily="34" charset="-122"/>
              </a:rPr>
              <a:t>跟导体两端</a:t>
            </a:r>
          </a:p>
        </p:txBody>
      </p:sp>
      <p:sp>
        <p:nvSpPr>
          <p:cNvPr id="11" name="Text Box 8"/>
          <p:cNvSpPr txBox="1">
            <a:spLocks noChangeArrowheads="1"/>
          </p:cNvSpPr>
          <p:nvPr/>
        </p:nvSpPr>
        <p:spPr bwMode="auto">
          <a:xfrm>
            <a:off x="1478337" y="5308600"/>
            <a:ext cx="2347912" cy="334963"/>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zh-CN" altLang="en-US" sz="2400" b="1" dirty="0">
                <a:solidFill>
                  <a:srgbClr val="000000"/>
                </a:solidFill>
                <a:latin typeface="Times New Roman" pitchFamily="18" charset="0"/>
                <a:ea typeface="微软雅黑" panose="020B0503020204020204" pitchFamily="34" charset="-122"/>
              </a:rPr>
              <a:t>的</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成</a:t>
            </a:r>
            <a:r>
              <a:rPr lang="en-US" sz="2400" b="1" dirty="0">
                <a:solidFill>
                  <a:srgbClr val="000000"/>
                </a:solidFill>
                <a:latin typeface="Times New Roman" pitchFamily="18" charset="0"/>
                <a:ea typeface="微软雅黑" panose="020B0503020204020204" pitchFamily="34" charset="-122"/>
              </a:rPr>
              <a:t>_____</a:t>
            </a:r>
            <a:r>
              <a:rPr lang="zh-CN" altLang="en-US" sz="2400" dirty="0">
                <a:solidFill>
                  <a:srgbClr val="000000"/>
                </a:solidFill>
                <a:latin typeface="Times New Roman" pitchFamily="18" charset="0"/>
                <a:ea typeface="微软雅黑" panose="020B0503020204020204" pitchFamily="34" charset="-122"/>
              </a:rPr>
              <a:t>．</a:t>
            </a:r>
          </a:p>
        </p:txBody>
      </p:sp>
      <p:sp>
        <p:nvSpPr>
          <p:cNvPr id="12" name="Text Box 9"/>
          <p:cNvSpPr txBox="1">
            <a:spLocks noChangeArrowheads="1"/>
          </p:cNvSpPr>
          <p:nvPr/>
        </p:nvSpPr>
        <p:spPr bwMode="auto">
          <a:xfrm>
            <a:off x="7314454" y="4532500"/>
            <a:ext cx="619125"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电流</a:t>
            </a:r>
          </a:p>
        </p:txBody>
      </p:sp>
      <p:sp>
        <p:nvSpPr>
          <p:cNvPr id="13" name="Text Box 10"/>
          <p:cNvSpPr txBox="1">
            <a:spLocks noChangeArrowheads="1"/>
          </p:cNvSpPr>
          <p:nvPr/>
        </p:nvSpPr>
        <p:spPr bwMode="auto">
          <a:xfrm>
            <a:off x="1770437" y="5316538"/>
            <a:ext cx="619125"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电压</a:t>
            </a:r>
          </a:p>
        </p:txBody>
      </p:sp>
      <p:sp>
        <p:nvSpPr>
          <p:cNvPr id="14" name="Text Box 11"/>
          <p:cNvSpPr txBox="1">
            <a:spLocks noChangeArrowheads="1"/>
          </p:cNvSpPr>
          <p:nvPr/>
        </p:nvSpPr>
        <p:spPr bwMode="auto">
          <a:xfrm>
            <a:off x="2786344" y="5351276"/>
            <a:ext cx="620713"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正比</a:t>
            </a:r>
          </a:p>
        </p:txBody>
      </p:sp>
      <p:sp>
        <p:nvSpPr>
          <p:cNvPr id="15" name="Text Box 12"/>
          <p:cNvSpPr txBox="1">
            <a:spLocks noChangeArrowheads="1"/>
          </p:cNvSpPr>
          <p:nvPr/>
        </p:nvSpPr>
        <p:spPr bwMode="auto">
          <a:xfrm>
            <a:off x="6013824" y="6099930"/>
            <a:ext cx="2787650" cy="306388"/>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改变电阻两端的电压</a:t>
            </a:r>
          </a:p>
        </p:txBody>
      </p:sp>
      <p:sp>
        <p:nvSpPr>
          <p:cNvPr id="16" name="Text Box 13"/>
          <p:cNvSpPr txBox="1">
            <a:spLocks noChangeArrowheads="1"/>
          </p:cNvSpPr>
          <p:nvPr/>
        </p:nvSpPr>
        <p:spPr bwMode="auto">
          <a:xfrm>
            <a:off x="2133321" y="6063037"/>
            <a:ext cx="7262812" cy="334962"/>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a:t>
            </a:r>
            <a:r>
              <a:rPr lang="en-US" sz="2400" b="1" dirty="0">
                <a:solidFill>
                  <a:srgbClr val="000000"/>
                </a:solidFill>
                <a:latin typeface="Times New Roman" pitchFamily="18" charset="0"/>
                <a:ea typeface="微软雅黑" panose="020B0503020204020204" pitchFamily="34" charset="-122"/>
              </a:rPr>
              <a:t>4)</a:t>
            </a:r>
            <a:r>
              <a:rPr lang="zh-CN" altLang="en-US" sz="2400" b="1" dirty="0">
                <a:solidFill>
                  <a:srgbClr val="000000"/>
                </a:solidFill>
                <a:latin typeface="Times New Roman" pitchFamily="18" charset="0"/>
                <a:ea typeface="微软雅黑" panose="020B0503020204020204" pitchFamily="34" charset="-122"/>
              </a:rPr>
              <a:t>滑动变阻器的主要作用是</a:t>
            </a:r>
            <a:r>
              <a:rPr lang="en-US" sz="2400" b="1" dirty="0">
                <a:solidFill>
                  <a:srgbClr val="000000"/>
                </a:solidFill>
                <a:latin typeface="Times New Roman" pitchFamily="18" charset="0"/>
                <a:ea typeface="微软雅黑" panose="020B0503020204020204" pitchFamily="34" charset="-122"/>
              </a:rPr>
              <a:t>_</a:t>
            </a:r>
            <a:r>
              <a:rPr lang="en-US" sz="2400" dirty="0">
                <a:solidFill>
                  <a:srgbClr val="000000"/>
                </a:solidFill>
                <a:latin typeface="Times New Roman" pitchFamily="18" charset="0"/>
                <a:ea typeface="微软雅黑" panose="020B0503020204020204" pitchFamily="34" charset="-122"/>
              </a:rPr>
              <a:t>___________________</a:t>
            </a:r>
            <a:r>
              <a:rPr lang="zh-CN" altLang="en-US" sz="2400" dirty="0">
                <a:solidFill>
                  <a:srgbClr val="000000"/>
                </a:solidFill>
                <a:latin typeface="Times New Roman" pitchFamily="18" charset="0"/>
                <a:ea typeface="微软雅黑" panose="020B0503020204020204" pitchFamily="34" charset="-122"/>
              </a:rPr>
              <a:t>．</a:t>
            </a:r>
          </a:p>
        </p:txBody>
      </p:sp>
    </p:spTree>
    <p:extLst>
      <p:ext uri="{BB962C8B-B14F-4D97-AF65-F5344CB8AC3E}">
        <p14:creationId xmlns:p14="http://schemas.microsoft.com/office/powerpoint/2010/main" xmlns="" val="174100364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9" grpId="0" autoUpdateAnimBg="0"/>
      <p:bldP spid="12" grpId="0" autoUpdateAnimBg="0"/>
      <p:bldP spid="13" grpId="0" autoUpdateAnimBg="0"/>
      <p:bldP spid="14" grpId="0" autoUpdateAnimBg="0"/>
      <p:bldP spid="1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6"/>
          <p:cNvGraphicFramePr>
            <a:graphicFrameLocks noChangeAspect="1"/>
          </p:cNvGraphicFramePr>
          <p:nvPr>
            <p:extLst>
              <p:ext uri="{D42A27DB-BD31-4B8C-83A1-F6EECF244321}">
                <p14:modId xmlns:p14="http://schemas.microsoft.com/office/powerpoint/2010/main" xmlns="" val="61736019"/>
              </p:ext>
            </p:extLst>
          </p:nvPr>
        </p:nvGraphicFramePr>
        <p:xfrm>
          <a:off x="5613400" y="2595476"/>
          <a:ext cx="914400" cy="198438"/>
        </p:xfrm>
        <a:graphic>
          <a:graphicData uri="http://schemas.openxmlformats.org/presentationml/2006/ole">
            <p:oleObj spid="_x0000_s1026" name="Equation" r:id="rId4" imgW="435285" imgH="677109" progId="">
              <p:embed/>
            </p:oleObj>
          </a:graphicData>
        </a:graphic>
      </p:graphicFrame>
      <p:cxnSp>
        <p:nvCxnSpPr>
          <p:cNvPr id="5" name="直接连接符 4"/>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7" name="矩形 6"/>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8" name="Picture 2" descr="ws_32"/>
          <p:cNvPicPr>
            <a:picLocks noChangeAspect="1" noChangeArrowheads="1"/>
          </p:cNvPicPr>
          <p:nvPr/>
        </p:nvPicPr>
        <p:blipFill>
          <a:blip r:embed="rId5" cstate="print"/>
          <a:srcRect/>
          <a:stretch>
            <a:fillRect/>
          </a:stretch>
        </p:blipFill>
        <p:spPr bwMode="auto">
          <a:xfrm>
            <a:off x="4874652" y="2686050"/>
            <a:ext cx="1703387" cy="1681163"/>
          </a:xfrm>
          <a:prstGeom prst="rect">
            <a:avLst/>
          </a:prstGeom>
          <a:noFill/>
          <a:ln w="9525">
            <a:noFill/>
            <a:miter lim="800000"/>
            <a:headEnd/>
            <a:tailEnd/>
          </a:ln>
        </p:spPr>
      </p:pic>
      <p:sp>
        <p:nvSpPr>
          <p:cNvPr id="9" name="Text Box 3"/>
          <p:cNvSpPr txBox="1">
            <a:spLocks noChangeArrowheads="1"/>
          </p:cNvSpPr>
          <p:nvPr/>
        </p:nvSpPr>
        <p:spPr bwMode="auto">
          <a:xfrm>
            <a:off x="1756802" y="957263"/>
            <a:ext cx="5078313" cy="33342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3</a:t>
            </a:r>
            <a:r>
              <a:rPr lang="zh-CN" altLang="en-US" sz="2400" dirty="0">
                <a:solidFill>
                  <a:srgbClr val="000000"/>
                </a:solidFill>
                <a:latin typeface="Times New Roman" pitchFamily="18" charset="0"/>
                <a:ea typeface="微软雅黑" panose="020B0503020204020204" pitchFamily="34" charset="-122"/>
              </a:rPr>
              <a:t>．探究“电流跟电阻的关系”的实验</a:t>
            </a:r>
          </a:p>
        </p:txBody>
      </p:sp>
      <p:sp>
        <p:nvSpPr>
          <p:cNvPr id="10" name="Text Box 4"/>
          <p:cNvSpPr txBox="1">
            <a:spLocks noChangeArrowheads="1"/>
          </p:cNvSpPr>
          <p:nvPr/>
        </p:nvSpPr>
        <p:spPr bwMode="auto">
          <a:xfrm>
            <a:off x="4830202" y="1563688"/>
            <a:ext cx="620712"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电压</a:t>
            </a:r>
          </a:p>
        </p:txBody>
      </p:sp>
      <p:sp>
        <p:nvSpPr>
          <p:cNvPr id="11" name="Text Box 5"/>
          <p:cNvSpPr txBox="1">
            <a:spLocks noChangeArrowheads="1"/>
          </p:cNvSpPr>
          <p:nvPr/>
        </p:nvSpPr>
        <p:spPr bwMode="auto">
          <a:xfrm>
            <a:off x="7282889" y="1527175"/>
            <a:ext cx="1547813"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电阻的阻值</a:t>
            </a:r>
          </a:p>
        </p:txBody>
      </p:sp>
      <p:sp>
        <p:nvSpPr>
          <p:cNvPr id="12" name="Text Box 6"/>
          <p:cNvSpPr txBox="1">
            <a:spLocks noChangeArrowheads="1"/>
          </p:cNvSpPr>
          <p:nvPr/>
        </p:nvSpPr>
        <p:spPr bwMode="auto">
          <a:xfrm>
            <a:off x="1792662" y="1525680"/>
            <a:ext cx="7578725" cy="333375"/>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en-US" sz="2400" dirty="0">
                <a:solidFill>
                  <a:srgbClr val="000000"/>
                </a:solidFill>
                <a:latin typeface="Times New Roman" pitchFamily="18" charset="0"/>
                <a:ea typeface="微软雅黑" panose="020B0503020204020204" pitchFamily="34" charset="-122"/>
              </a:rPr>
              <a:t>(1)</a:t>
            </a:r>
            <a:r>
              <a:rPr lang="zh-CN" altLang="en-US" sz="2400" b="1" dirty="0">
                <a:solidFill>
                  <a:srgbClr val="000000"/>
                </a:solidFill>
                <a:latin typeface="Times New Roman" pitchFamily="18" charset="0"/>
                <a:ea typeface="微软雅黑" panose="020B0503020204020204" pitchFamily="34" charset="-122"/>
              </a:rPr>
              <a:t>应控制导体两端的</a:t>
            </a:r>
            <a:r>
              <a:rPr lang="en-US" sz="2400" b="1" dirty="0">
                <a:solidFill>
                  <a:srgbClr val="000000"/>
                </a:solidFill>
                <a:latin typeface="Times New Roman" pitchFamily="18" charset="0"/>
                <a:ea typeface="微软雅黑" panose="020B0503020204020204" pitchFamily="34" charset="-122"/>
              </a:rPr>
              <a:t>_______</a:t>
            </a:r>
            <a:r>
              <a:rPr lang="zh-CN" altLang="en-US" sz="2400" b="1" dirty="0">
                <a:solidFill>
                  <a:srgbClr val="000000"/>
                </a:solidFill>
                <a:latin typeface="Times New Roman" pitchFamily="18" charset="0"/>
                <a:ea typeface="微软雅黑" panose="020B0503020204020204" pitchFamily="34" charset="-122"/>
              </a:rPr>
              <a:t>不变，改变</a:t>
            </a:r>
            <a:r>
              <a:rPr lang="en-US" sz="2400" b="1" dirty="0">
                <a:solidFill>
                  <a:srgbClr val="000000"/>
                </a:solidFill>
                <a:latin typeface="Times New Roman" pitchFamily="18" charset="0"/>
                <a:ea typeface="微软雅黑" panose="020B0503020204020204" pitchFamily="34" charset="-122"/>
              </a:rPr>
              <a:t>___________</a:t>
            </a:r>
            <a:r>
              <a:rPr lang="zh-CN" altLang="en-US" sz="2400" b="1" dirty="0">
                <a:solidFill>
                  <a:srgbClr val="000000"/>
                </a:solidFill>
                <a:latin typeface="Times New Roman" pitchFamily="18" charset="0"/>
                <a:ea typeface="微软雅黑" panose="020B0503020204020204" pitchFamily="34" charset="-122"/>
              </a:rPr>
              <a:t>．</a:t>
            </a:r>
          </a:p>
        </p:txBody>
      </p:sp>
      <p:sp>
        <p:nvSpPr>
          <p:cNvPr id="13" name="Text Box 7"/>
          <p:cNvSpPr txBox="1">
            <a:spLocks noChangeArrowheads="1"/>
          </p:cNvSpPr>
          <p:nvPr/>
        </p:nvSpPr>
        <p:spPr bwMode="auto">
          <a:xfrm>
            <a:off x="1756802" y="2146300"/>
            <a:ext cx="5652188" cy="333425"/>
          </a:xfrm>
          <a:prstGeom prst="rect">
            <a:avLst/>
          </a:prstGeom>
          <a:noFill/>
          <a:ln w="9525">
            <a:noFill/>
            <a:miter lim="800000"/>
            <a:headEnd/>
            <a:tailEnd/>
          </a:ln>
        </p:spPr>
        <p:txBody>
          <a:bodyPr wrap="none" lIns="0" tIns="0" rIns="0" bIns="0">
            <a:spAutoFit/>
          </a:bodyPr>
          <a:lstStyle/>
          <a:p>
            <a:pPr defTabSz="923925">
              <a:lnSpc>
                <a:spcPts val="2613"/>
              </a:lnSpc>
              <a:buFont typeface="Arial" charset="0"/>
              <a:buNone/>
            </a:pPr>
            <a:r>
              <a:rPr lang="en-US" sz="2400" dirty="0">
                <a:solidFill>
                  <a:srgbClr val="000000"/>
                </a:solidFill>
                <a:latin typeface="Times New Roman" pitchFamily="18" charset="0"/>
                <a:ea typeface="微软雅黑" panose="020B0503020204020204" pitchFamily="34" charset="-122"/>
              </a:rPr>
              <a:t>(2)</a:t>
            </a:r>
            <a:r>
              <a:rPr lang="zh-CN" altLang="en-US" sz="2400" b="1" dirty="0">
                <a:solidFill>
                  <a:srgbClr val="000000"/>
                </a:solidFill>
                <a:latin typeface="Times New Roman" pitchFamily="18" charset="0"/>
                <a:ea typeface="微软雅黑" panose="020B0503020204020204" pitchFamily="34" charset="-122"/>
              </a:rPr>
              <a:t>电压一定时，</a:t>
            </a:r>
            <a:r>
              <a:rPr lang="en-US" sz="2500" b="1" i="1" dirty="0">
                <a:solidFill>
                  <a:srgbClr val="000000"/>
                </a:solidFill>
                <a:latin typeface="Times New Roman" pitchFamily="18" charset="0"/>
                <a:ea typeface="微软雅黑" panose="020B0503020204020204" pitchFamily="34" charset="-122"/>
              </a:rPr>
              <a:t>I </a:t>
            </a:r>
            <a:r>
              <a:rPr lang="zh-CN" altLang="en-US" sz="2400" b="1" dirty="0">
                <a:solidFill>
                  <a:srgbClr val="000000"/>
                </a:solidFill>
                <a:latin typeface="Times New Roman" pitchFamily="18" charset="0"/>
                <a:ea typeface="微软雅黑" panose="020B0503020204020204" pitchFamily="34" charset="-122"/>
              </a:rPr>
              <a:t>与 </a:t>
            </a:r>
            <a:r>
              <a:rPr lang="en-US" sz="2500" b="1" i="1" dirty="0">
                <a:solidFill>
                  <a:srgbClr val="000000"/>
                </a:solidFill>
                <a:latin typeface="Times New Roman" pitchFamily="18" charset="0"/>
                <a:ea typeface="微软雅黑" panose="020B0503020204020204" pitchFamily="34" charset="-122"/>
              </a:rPr>
              <a:t>R </a:t>
            </a:r>
            <a:r>
              <a:rPr lang="zh-CN" altLang="en-US" sz="2400" b="1" dirty="0">
                <a:solidFill>
                  <a:srgbClr val="000000"/>
                </a:solidFill>
                <a:latin typeface="Times New Roman" pitchFamily="18" charset="0"/>
                <a:ea typeface="微软雅黑" panose="020B0503020204020204" pitchFamily="34" charset="-122"/>
              </a:rPr>
              <a:t>的图象如图 </a:t>
            </a:r>
            <a:r>
              <a:rPr lang="zh-CN" altLang="en-US" sz="2400" b="1" dirty="0" smtClean="0">
                <a:solidFill>
                  <a:srgbClr val="000000"/>
                </a:solidFill>
                <a:latin typeface="Times New Roman" pitchFamily="18" charset="0"/>
                <a:ea typeface="微软雅黑" panose="020B0503020204020204" pitchFamily="34" charset="-122"/>
              </a:rPr>
              <a:t>所</a:t>
            </a:r>
            <a:r>
              <a:rPr lang="zh-CN" altLang="en-US" sz="2400" b="1" dirty="0">
                <a:solidFill>
                  <a:srgbClr val="000000"/>
                </a:solidFill>
                <a:latin typeface="Times New Roman" pitchFamily="18" charset="0"/>
                <a:ea typeface="微软雅黑" panose="020B0503020204020204" pitchFamily="34" charset="-122"/>
              </a:rPr>
              <a:t>示．</a:t>
            </a:r>
            <a:endParaRPr lang="zh-CN" altLang="en-US" sz="2400" b="1" dirty="0">
              <a:solidFill>
                <a:srgbClr val="FF0000"/>
              </a:solidFill>
              <a:latin typeface="Times New Roman" pitchFamily="18" charset="0"/>
              <a:ea typeface="微软雅黑" panose="020B0503020204020204" pitchFamily="34" charset="-122"/>
            </a:endParaRPr>
          </a:p>
        </p:txBody>
      </p:sp>
      <p:sp>
        <p:nvSpPr>
          <p:cNvPr id="14" name="Text Box 8"/>
          <p:cNvSpPr txBox="1">
            <a:spLocks noChangeArrowheads="1"/>
          </p:cNvSpPr>
          <p:nvPr/>
        </p:nvSpPr>
        <p:spPr bwMode="auto">
          <a:xfrm>
            <a:off x="6770127" y="4895746"/>
            <a:ext cx="619125" cy="306387"/>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电阻</a:t>
            </a:r>
          </a:p>
        </p:txBody>
      </p:sp>
      <p:sp>
        <p:nvSpPr>
          <p:cNvPr id="15" name="Text Box 9"/>
          <p:cNvSpPr txBox="1">
            <a:spLocks noChangeArrowheads="1"/>
          </p:cNvSpPr>
          <p:nvPr/>
        </p:nvSpPr>
        <p:spPr bwMode="auto">
          <a:xfrm>
            <a:off x="1783693" y="4276131"/>
            <a:ext cx="7591425" cy="1543050"/>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tabLst>
                <a:tab pos="3375025" algn="l"/>
              </a:tabLst>
            </a:pPr>
            <a:r>
              <a:rPr lang="en-US" dirty="0">
                <a:ea typeface="微软雅黑" panose="020B0503020204020204" pitchFamily="34" charset="-122"/>
              </a:rPr>
              <a:t>	</a:t>
            </a:r>
            <a:endParaRPr 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en-US" sz="2400" dirty="0">
              <a:solidFill>
                <a:srgbClr val="00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en-US" sz="2400" dirty="0">
              <a:solidFill>
                <a:srgbClr val="000000"/>
              </a:solidFill>
              <a:latin typeface="Times New Roman" pitchFamily="18" charset="0"/>
              <a:ea typeface="微软雅黑" panose="020B0503020204020204" pitchFamily="34" charset="-122"/>
            </a:endParaRPr>
          </a:p>
          <a:p>
            <a:pPr defTabSz="923925">
              <a:lnSpc>
                <a:spcPts val="2688"/>
              </a:lnSpc>
              <a:buFont typeface="Arial" charset="0"/>
              <a:buNone/>
              <a:tabLst>
                <a:tab pos="3375025" algn="l"/>
              </a:tabLst>
            </a:pPr>
            <a:r>
              <a:rPr lang="en-US" sz="2400" dirty="0">
                <a:solidFill>
                  <a:srgbClr val="000000"/>
                </a:solidFill>
                <a:latin typeface="Times New Roman" pitchFamily="18" charset="0"/>
                <a:ea typeface="微软雅黑" panose="020B0503020204020204" pitchFamily="34" charset="-122"/>
              </a:rPr>
              <a:t>(</a:t>
            </a:r>
            <a:r>
              <a:rPr lang="en-US" sz="2400" b="1" dirty="0">
                <a:solidFill>
                  <a:srgbClr val="000000"/>
                </a:solidFill>
                <a:latin typeface="Times New Roman" pitchFamily="18" charset="0"/>
                <a:ea typeface="微软雅黑" panose="020B0503020204020204" pitchFamily="34" charset="-122"/>
              </a:rPr>
              <a:t>3)</a:t>
            </a:r>
            <a:r>
              <a:rPr lang="zh-CN" altLang="en-US" sz="2400" b="1" dirty="0">
                <a:solidFill>
                  <a:srgbClr val="000000"/>
                </a:solidFill>
                <a:latin typeface="Times New Roman" pitchFamily="18" charset="0"/>
                <a:ea typeface="微软雅黑" panose="020B0503020204020204" pitchFamily="34" charset="-122"/>
              </a:rPr>
              <a:t>结论：电压一定时，</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跟导体的</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成</a:t>
            </a:r>
            <a:r>
              <a:rPr lang="en-US" sz="2400" b="1" dirty="0">
                <a:solidFill>
                  <a:srgbClr val="000000"/>
                </a:solidFill>
                <a:latin typeface="Times New Roman" pitchFamily="18" charset="0"/>
                <a:ea typeface="微软雅黑" panose="020B0503020204020204" pitchFamily="34" charset="-122"/>
              </a:rPr>
              <a:t>_____</a:t>
            </a:r>
            <a:r>
              <a:rPr lang="zh-CN" altLang="en-US" sz="2400" b="1" dirty="0">
                <a:solidFill>
                  <a:srgbClr val="000000"/>
                </a:solidFill>
                <a:latin typeface="Times New Roman" pitchFamily="18" charset="0"/>
                <a:ea typeface="微软雅黑" panose="020B0503020204020204" pitchFamily="34" charset="-122"/>
              </a:rPr>
              <a:t>．</a:t>
            </a:r>
            <a:endParaRPr lang="zh-CN" altLang="en-US" sz="2400" b="1" dirty="0">
              <a:solidFill>
                <a:srgbClr val="FF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b="1" dirty="0">
              <a:solidFill>
                <a:srgbClr val="FF0000"/>
              </a:solidFill>
              <a:latin typeface="Times New Roman" pitchFamily="18" charset="0"/>
              <a:ea typeface="微软雅黑" panose="020B0503020204020204" pitchFamily="34" charset="-122"/>
            </a:endParaRPr>
          </a:p>
          <a:p>
            <a:pPr defTabSz="923925">
              <a:lnSpc>
                <a:spcPts val="1013"/>
              </a:lnSpc>
              <a:buFont typeface="Arial" charset="0"/>
              <a:buNone/>
              <a:tabLst>
                <a:tab pos="3375025" algn="l"/>
              </a:tabLst>
            </a:pPr>
            <a:endParaRPr lang="zh-CN" altLang="en-US" sz="2400" b="1" dirty="0">
              <a:solidFill>
                <a:srgbClr val="FF0000"/>
              </a:solidFill>
              <a:latin typeface="Times New Roman" pitchFamily="18" charset="0"/>
              <a:ea typeface="微软雅黑" panose="020B0503020204020204" pitchFamily="34" charset="-122"/>
            </a:endParaRPr>
          </a:p>
          <a:p>
            <a:pPr defTabSz="923925">
              <a:lnSpc>
                <a:spcPts val="2688"/>
              </a:lnSpc>
              <a:buFont typeface="Arial" charset="0"/>
              <a:buNone/>
              <a:tabLst>
                <a:tab pos="3375025" algn="l"/>
              </a:tabLst>
            </a:pPr>
            <a:r>
              <a:rPr lang="en-US" sz="2400" b="1" dirty="0">
                <a:solidFill>
                  <a:srgbClr val="000000"/>
                </a:solidFill>
                <a:latin typeface="Times New Roman" pitchFamily="18" charset="0"/>
                <a:ea typeface="微软雅黑" panose="020B0503020204020204" pitchFamily="34" charset="-122"/>
              </a:rPr>
              <a:t>(4)</a:t>
            </a:r>
            <a:r>
              <a:rPr lang="zh-CN" altLang="en-US" sz="2400" b="1" dirty="0">
                <a:solidFill>
                  <a:srgbClr val="000000"/>
                </a:solidFill>
                <a:latin typeface="Times New Roman" pitchFamily="18" charset="0"/>
                <a:ea typeface="微软雅黑" panose="020B0503020204020204" pitchFamily="34" charset="-122"/>
              </a:rPr>
              <a:t>滑动变阻器的主要作用是控制电阻两端的</a:t>
            </a:r>
            <a:r>
              <a:rPr lang="en-US" sz="2400" b="1" dirty="0">
                <a:solidFill>
                  <a:srgbClr val="000000"/>
                </a:solidFill>
                <a:latin typeface="Times New Roman" pitchFamily="18" charset="0"/>
                <a:ea typeface="微软雅黑" panose="020B0503020204020204" pitchFamily="34" charset="-122"/>
              </a:rPr>
              <a:t>____</a:t>
            </a:r>
            <a:r>
              <a:rPr lang="zh-CN" altLang="en-US" sz="2400" b="1" dirty="0">
                <a:solidFill>
                  <a:srgbClr val="000000"/>
                </a:solidFill>
                <a:latin typeface="Times New Roman" pitchFamily="18" charset="0"/>
                <a:ea typeface="微软雅黑" panose="020B0503020204020204" pitchFamily="34" charset="-122"/>
              </a:rPr>
              <a:t>不变．</a:t>
            </a:r>
            <a:endParaRPr lang="zh-CN" altLang="en-US" sz="2400" b="1" dirty="0">
              <a:solidFill>
                <a:srgbClr val="FF0000"/>
              </a:solidFill>
              <a:latin typeface="Times New Roman" pitchFamily="18" charset="0"/>
              <a:ea typeface="微软雅黑" panose="020B0503020204020204" pitchFamily="34" charset="-122"/>
            </a:endParaRPr>
          </a:p>
        </p:txBody>
      </p:sp>
      <p:sp>
        <p:nvSpPr>
          <p:cNvPr id="16" name="Rectangle 10"/>
          <p:cNvSpPr>
            <a:spLocks noChangeArrowheads="1"/>
          </p:cNvSpPr>
          <p:nvPr/>
        </p:nvSpPr>
        <p:spPr bwMode="auto">
          <a:xfrm>
            <a:off x="4793689" y="4787808"/>
            <a:ext cx="806450" cy="458787"/>
          </a:xfrm>
          <a:prstGeom prst="rect">
            <a:avLst/>
          </a:prstGeom>
          <a:noFill/>
          <a:ln w="9525">
            <a:noFill/>
            <a:miter lim="800000"/>
            <a:headEnd/>
            <a:tailEnd/>
          </a:ln>
        </p:spPr>
        <p:txBody>
          <a:bodyPr wrap="none" lIns="92382" tIns="46191" rIns="92382" bIns="46191">
            <a:spAutoFit/>
          </a:bodyPr>
          <a:lstStyle/>
          <a:p>
            <a:pPr defTabSz="923925">
              <a:buFont typeface="Arial" charset="0"/>
              <a:buNone/>
            </a:pPr>
            <a:r>
              <a:rPr lang="zh-CN" altLang="en-US" sz="2400" b="1" dirty="0">
                <a:solidFill>
                  <a:srgbClr val="FF0000"/>
                </a:solidFill>
                <a:ea typeface="微软雅黑" panose="020B0503020204020204" pitchFamily="34" charset="-122"/>
              </a:rPr>
              <a:t>电流</a:t>
            </a:r>
          </a:p>
        </p:txBody>
      </p:sp>
      <p:sp>
        <p:nvSpPr>
          <p:cNvPr id="17" name="Rectangle 11"/>
          <p:cNvSpPr>
            <a:spLocks noChangeArrowheads="1"/>
          </p:cNvSpPr>
          <p:nvPr/>
        </p:nvSpPr>
        <p:spPr bwMode="auto">
          <a:xfrm>
            <a:off x="7684527" y="4787808"/>
            <a:ext cx="806450" cy="458787"/>
          </a:xfrm>
          <a:prstGeom prst="rect">
            <a:avLst/>
          </a:prstGeom>
          <a:noFill/>
          <a:ln w="9525">
            <a:noFill/>
            <a:miter lim="800000"/>
            <a:headEnd/>
            <a:tailEnd/>
          </a:ln>
        </p:spPr>
        <p:txBody>
          <a:bodyPr wrap="none" lIns="92382" tIns="46191" rIns="92382" bIns="46191">
            <a:spAutoFit/>
          </a:bodyPr>
          <a:lstStyle/>
          <a:p>
            <a:pPr defTabSz="923925">
              <a:buFont typeface="Arial" charset="0"/>
              <a:buNone/>
            </a:pPr>
            <a:r>
              <a:rPr lang="zh-CN" altLang="en-US" sz="2400" b="1" dirty="0">
                <a:solidFill>
                  <a:srgbClr val="FF0000"/>
                </a:solidFill>
                <a:ea typeface="微软雅黑" panose="020B0503020204020204" pitchFamily="34" charset="-122"/>
              </a:rPr>
              <a:t>反比</a:t>
            </a:r>
          </a:p>
        </p:txBody>
      </p:sp>
      <p:sp>
        <p:nvSpPr>
          <p:cNvPr id="18" name="Rectangle 12"/>
          <p:cNvSpPr>
            <a:spLocks noChangeArrowheads="1"/>
          </p:cNvSpPr>
          <p:nvPr/>
        </p:nvSpPr>
        <p:spPr bwMode="auto">
          <a:xfrm>
            <a:off x="7609914" y="5400583"/>
            <a:ext cx="806450" cy="458787"/>
          </a:xfrm>
          <a:prstGeom prst="rect">
            <a:avLst/>
          </a:prstGeom>
          <a:noFill/>
          <a:ln w="9525">
            <a:noFill/>
            <a:miter lim="800000"/>
            <a:headEnd/>
            <a:tailEnd/>
          </a:ln>
        </p:spPr>
        <p:txBody>
          <a:bodyPr wrap="none" lIns="92382" tIns="46191" rIns="92382" bIns="46191">
            <a:spAutoFit/>
          </a:bodyPr>
          <a:lstStyle/>
          <a:p>
            <a:pPr defTabSz="923925">
              <a:buFont typeface="Arial" charset="0"/>
              <a:buNone/>
            </a:pPr>
            <a:r>
              <a:rPr lang="zh-CN" altLang="en-US" sz="2400" b="1" dirty="0">
                <a:solidFill>
                  <a:srgbClr val="FF0000"/>
                </a:solidFill>
                <a:ea typeface="微软雅黑" panose="020B0503020204020204" pitchFamily="34" charset="-122"/>
              </a:rPr>
              <a:t>电压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4" grpId="0" autoUpdateAnimBg="0"/>
      <p:bldP spid="16" grpId="0" autoUpdateAnimBg="0"/>
      <p:bldP spid="17" grpId="0" autoUpdateAnimBg="0"/>
      <p:bldP spid="1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6"/>
          <p:cNvGraphicFramePr>
            <a:graphicFrameLocks noChangeAspect="1"/>
          </p:cNvGraphicFramePr>
          <p:nvPr>
            <p:extLst>
              <p:ext uri="{D42A27DB-BD31-4B8C-83A1-F6EECF244321}">
                <p14:modId xmlns:p14="http://schemas.microsoft.com/office/powerpoint/2010/main" xmlns="" val="61736019"/>
              </p:ext>
            </p:extLst>
          </p:nvPr>
        </p:nvGraphicFramePr>
        <p:xfrm>
          <a:off x="5613400" y="2595476"/>
          <a:ext cx="914400" cy="198438"/>
        </p:xfrm>
        <a:graphic>
          <a:graphicData uri="http://schemas.openxmlformats.org/presentationml/2006/ole">
            <p:oleObj spid="_x0000_s2050" name="Equation" r:id="rId4" imgW="435285" imgH="677109" progId="">
              <p:embed/>
            </p:oleObj>
          </a:graphicData>
        </a:graphic>
      </p:graphicFrame>
      <p:cxnSp>
        <p:nvCxnSpPr>
          <p:cNvPr id="5" name="直接连接符 4"/>
          <p:cNvCxnSpPr/>
          <p:nvPr>
            <p:custDataLst>
              <p:tags r:id="rId2"/>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7" name="矩形 6"/>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graphicFrame>
        <p:nvGraphicFramePr>
          <p:cNvPr id="20" name="Group 3"/>
          <p:cNvGraphicFramePr>
            <a:graphicFrameLocks noGrp="1"/>
          </p:cNvGraphicFramePr>
          <p:nvPr/>
        </p:nvGraphicFramePr>
        <p:xfrm>
          <a:off x="1631670" y="1021789"/>
          <a:ext cx="8856662" cy="5622926"/>
        </p:xfrm>
        <a:graphic>
          <a:graphicData uri="http://schemas.openxmlformats.org/drawingml/2006/table">
            <a:tbl>
              <a:tblPr/>
              <a:tblGrid>
                <a:gridCol w="857250"/>
                <a:gridCol w="7999412"/>
              </a:tblGrid>
              <a:tr h="2560638">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注意事项</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①</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连接电路、更换电路元件时，开关应当</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②</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在闭合开关之前，应将滑动变阻器的电阻值调到</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③</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电流表应当</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联在电路中，电压表应当与测量对象</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联；</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④</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检查电路时要</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，防止电路中的电流过大而超出电流表的</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a:t>
                      </a: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47888">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进行实验</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①</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在研究电阻一定，电流与电压的关系的实验中，滑动变阻器的作用是</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②</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在研究电压一定，电流与电阻的关系的实验中，滑动变阻器的作用是</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a:t>
                      </a: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4400">
                <a:tc>
                  <a:txBody>
                    <a:bodyPr/>
                    <a:lstStyle/>
                    <a:p>
                      <a:pPr marL="0" marR="0" lvl="0" indent="0" algn="ctr"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实验结论</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①</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在电阻一定时，电流与电压成</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比；</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 typeface="Cambria" pitchFamily="18" charset="0"/>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　</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楷体_GB2312" pitchFamily="49" charset="-122"/>
                        </a:rPr>
                        <a:t>②</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在电压一定时，电流与电阻成</a:t>
                      </a:r>
                      <a:r>
                        <a:rPr kumimoji="0" 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____</a:t>
                      </a: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MS Mincho" pitchFamily="49" charset="-128"/>
                        </a:rPr>
                        <a:t>比</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90924" marR="90924" marT="46066" marB="4606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 name="Rectangle 41"/>
          <p:cNvSpPr>
            <a:spLocks noChangeArrowheads="1"/>
          </p:cNvSpPr>
          <p:nvPr/>
        </p:nvSpPr>
        <p:spPr bwMode="auto">
          <a:xfrm>
            <a:off x="7080809" y="1478439"/>
            <a:ext cx="723900"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smtClean="0">
                <a:solidFill>
                  <a:srgbClr val="FF0000"/>
                </a:solidFill>
                <a:ea typeface="微软雅黑" panose="020B0503020204020204" pitchFamily="34" charset="-122"/>
              </a:rPr>
              <a:t>断开 </a:t>
            </a:r>
            <a:endParaRPr lang="zh-CN" altLang="en-US" b="1" dirty="0">
              <a:solidFill>
                <a:srgbClr val="FF0000"/>
              </a:solidFill>
              <a:ea typeface="微软雅黑" panose="020B0503020204020204" pitchFamily="34" charset="-122"/>
            </a:endParaRPr>
          </a:p>
        </p:txBody>
      </p:sp>
      <p:sp>
        <p:nvSpPr>
          <p:cNvPr id="22" name="Rectangle 42"/>
          <p:cNvSpPr>
            <a:spLocks noChangeArrowheads="1"/>
          </p:cNvSpPr>
          <p:nvPr/>
        </p:nvSpPr>
        <p:spPr bwMode="auto">
          <a:xfrm>
            <a:off x="7912239" y="1848326"/>
            <a:ext cx="722312"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最大 </a:t>
            </a:r>
          </a:p>
        </p:txBody>
      </p:sp>
      <p:sp>
        <p:nvSpPr>
          <p:cNvPr id="23" name="Rectangle 44"/>
          <p:cNvSpPr>
            <a:spLocks noChangeArrowheads="1"/>
          </p:cNvSpPr>
          <p:nvPr/>
        </p:nvSpPr>
        <p:spPr bwMode="auto">
          <a:xfrm>
            <a:off x="4205731" y="2259586"/>
            <a:ext cx="485775" cy="368300"/>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串 </a:t>
            </a:r>
          </a:p>
        </p:txBody>
      </p:sp>
      <p:sp>
        <p:nvSpPr>
          <p:cNvPr id="24" name="Rectangle 45"/>
          <p:cNvSpPr>
            <a:spLocks noChangeArrowheads="1"/>
          </p:cNvSpPr>
          <p:nvPr/>
        </p:nvSpPr>
        <p:spPr bwMode="auto">
          <a:xfrm>
            <a:off x="8273395" y="2258564"/>
            <a:ext cx="484188" cy="369322"/>
          </a:xfrm>
          <a:prstGeom prst="rect">
            <a:avLst/>
          </a:prstGeom>
          <a:noFill/>
          <a:ln w="9525">
            <a:noFill/>
            <a:miter lim="800000"/>
            <a:headEnd/>
            <a:tailEnd/>
          </a:ln>
        </p:spPr>
        <p:txBody>
          <a:bodyPr wrap="squar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并 </a:t>
            </a:r>
          </a:p>
        </p:txBody>
      </p:sp>
      <p:sp>
        <p:nvSpPr>
          <p:cNvPr id="25" name="Rectangle 48"/>
          <p:cNvSpPr>
            <a:spLocks noChangeArrowheads="1"/>
          </p:cNvSpPr>
          <p:nvPr/>
        </p:nvSpPr>
        <p:spPr bwMode="auto">
          <a:xfrm>
            <a:off x="4515139" y="2716011"/>
            <a:ext cx="658812"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试触</a:t>
            </a:r>
          </a:p>
        </p:txBody>
      </p:sp>
      <p:sp>
        <p:nvSpPr>
          <p:cNvPr id="26" name="Rectangle 49"/>
          <p:cNvSpPr>
            <a:spLocks noChangeArrowheads="1"/>
          </p:cNvSpPr>
          <p:nvPr/>
        </p:nvSpPr>
        <p:spPr bwMode="auto">
          <a:xfrm>
            <a:off x="9479522" y="2694695"/>
            <a:ext cx="723900" cy="369887"/>
          </a:xfrm>
          <a:prstGeom prst="rect">
            <a:avLst/>
          </a:prstGeom>
          <a:noFill/>
          <a:ln w="9525">
            <a:noFill/>
            <a:miter lim="800000"/>
            <a:headEnd/>
            <a:tailEnd/>
          </a:ln>
        </p:spPr>
        <p:txBody>
          <a:bodyPr wrap="none" lIns="91430" tIns="45715" rIns="91430" bIns="45715">
            <a:spAutoFit/>
          </a:bodyPr>
          <a:lstStyle/>
          <a:p>
            <a:pPr defTabSz="923925">
              <a:buFont typeface="Arial" charset="0"/>
              <a:buNone/>
            </a:pPr>
            <a:r>
              <a:rPr lang="zh-CN" altLang="en-US" b="1" dirty="0">
                <a:solidFill>
                  <a:srgbClr val="FF0000"/>
                </a:solidFill>
                <a:ea typeface="微软雅黑" panose="020B0503020204020204" pitchFamily="34" charset="-122"/>
              </a:rPr>
              <a:t>量程 </a:t>
            </a:r>
          </a:p>
        </p:txBody>
      </p:sp>
      <p:sp>
        <p:nvSpPr>
          <p:cNvPr id="27" name="Rectangle 50"/>
          <p:cNvSpPr>
            <a:spLocks noChangeArrowheads="1"/>
          </p:cNvSpPr>
          <p:nvPr/>
        </p:nvSpPr>
        <p:spPr bwMode="auto">
          <a:xfrm>
            <a:off x="3068777" y="4249932"/>
            <a:ext cx="5446712"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改变电路中的电流，从而改变定值电阻两端的电压 </a:t>
            </a:r>
          </a:p>
        </p:txBody>
      </p:sp>
      <p:sp>
        <p:nvSpPr>
          <p:cNvPr id="28" name="Rectangle 53"/>
          <p:cNvSpPr>
            <a:spLocks noChangeArrowheads="1"/>
          </p:cNvSpPr>
          <p:nvPr/>
        </p:nvSpPr>
        <p:spPr bwMode="auto">
          <a:xfrm>
            <a:off x="3149250" y="5080163"/>
            <a:ext cx="3084512" cy="368300"/>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保持定值电阻两端电压不变 </a:t>
            </a:r>
          </a:p>
        </p:txBody>
      </p:sp>
      <p:sp>
        <p:nvSpPr>
          <p:cNvPr id="29" name="Rectangle 54"/>
          <p:cNvSpPr>
            <a:spLocks noChangeArrowheads="1"/>
          </p:cNvSpPr>
          <p:nvPr/>
        </p:nvSpPr>
        <p:spPr bwMode="auto">
          <a:xfrm>
            <a:off x="6018195" y="5800313"/>
            <a:ext cx="485775" cy="369887"/>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正 </a:t>
            </a:r>
          </a:p>
        </p:txBody>
      </p:sp>
      <p:sp>
        <p:nvSpPr>
          <p:cNvPr id="30" name="Rectangle 55"/>
          <p:cNvSpPr>
            <a:spLocks noChangeArrowheads="1"/>
          </p:cNvSpPr>
          <p:nvPr/>
        </p:nvSpPr>
        <p:spPr bwMode="auto">
          <a:xfrm>
            <a:off x="6045743" y="6175990"/>
            <a:ext cx="485775" cy="368300"/>
          </a:xfrm>
          <a:prstGeom prst="rect">
            <a:avLst/>
          </a:prstGeom>
          <a:noFill/>
          <a:ln w="9525">
            <a:noFill/>
            <a:miter lim="800000"/>
            <a:headEnd/>
            <a:tailEnd/>
          </a:ln>
        </p:spPr>
        <p:txBody>
          <a:bodyPr wrap="none" lIns="91430" tIns="45715" rIns="91430" bIns="45715" anchor="ctr">
            <a:spAutoFit/>
          </a:bodyPr>
          <a:lstStyle/>
          <a:p>
            <a:pPr defTabSz="923925">
              <a:buFont typeface="Arial" charset="0"/>
              <a:buNone/>
            </a:pPr>
            <a:r>
              <a:rPr lang="zh-CN" altLang="en-US" b="1" dirty="0">
                <a:solidFill>
                  <a:srgbClr val="FF0000"/>
                </a:solidFill>
                <a:ea typeface="微软雅黑" panose="020B0503020204020204" pitchFamily="34" charset="-122"/>
              </a:rPr>
              <a:t>反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linds(horizont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1504661" y="1628658"/>
            <a:ext cx="8285163" cy="1477328"/>
          </a:xfrm>
          <a:prstGeom prst="rect">
            <a:avLst/>
          </a:prstGeom>
          <a:noFill/>
          <a:ln w="9525">
            <a:noFill/>
            <a:miter lim="800000"/>
            <a:headEnd/>
            <a:tailEnd/>
          </a:ln>
        </p:spPr>
        <p:txBody>
          <a:bodyPr anchor="ctr">
            <a:spAutoFit/>
          </a:bodyPr>
          <a:lstStyle/>
          <a:p>
            <a:pPr>
              <a:lnSpc>
                <a:spcPct val="150000"/>
              </a:lnSpc>
            </a:pPr>
            <a:r>
              <a:rPr lang="zh-CN" altLang="zh-CN" sz="2000" dirty="0">
                <a:latin typeface="Times New Roman" pitchFamily="18" charset="0"/>
                <a:ea typeface="微软雅黑" panose="020B0503020204020204" pitchFamily="34" charset="-122"/>
                <a:cs typeface="Times New Roman" pitchFamily="18" charset="0"/>
              </a:rPr>
              <a:t>【</a:t>
            </a:r>
            <a:r>
              <a:rPr lang="zh-CN" altLang="en-US" sz="2000" dirty="0">
                <a:latin typeface="Times New Roman" pitchFamily="18" charset="0"/>
                <a:ea typeface="微软雅黑" panose="020B0503020204020204" pitchFamily="34" charset="-122"/>
                <a:cs typeface="Times New Roman" pitchFamily="18" charset="0"/>
              </a:rPr>
              <a:t>例</a:t>
            </a:r>
            <a:r>
              <a:rPr lang="en-US" altLang="zh-CN" sz="2000" dirty="0" smtClean="0">
                <a:latin typeface="Times New Roman" pitchFamily="18" charset="0"/>
                <a:ea typeface="微软雅黑" panose="020B0503020204020204" pitchFamily="34" charset="-122"/>
                <a:cs typeface="Times New Roman" pitchFamily="18" charset="0"/>
              </a:rPr>
              <a:t>1】</a:t>
            </a:r>
            <a:r>
              <a:rPr lang="zh-CN" altLang="zh-CN" sz="2000" dirty="0" smtClean="0">
                <a:ea typeface="微软雅黑" panose="020B0503020204020204" pitchFamily="34" charset="-122"/>
              </a:rPr>
              <a:t>（</a:t>
            </a:r>
            <a:r>
              <a:rPr lang="en-US" altLang="zh-CN" sz="2000" dirty="0" smtClean="0">
                <a:ea typeface="微软雅黑" panose="020B0503020204020204" pitchFamily="34" charset="-122"/>
              </a:rPr>
              <a:t>2018•</a:t>
            </a:r>
            <a:r>
              <a:rPr lang="zh-CN" altLang="zh-CN" sz="2000" dirty="0" smtClean="0">
                <a:ea typeface="微软雅黑" panose="020B0503020204020204" pitchFamily="34" charset="-122"/>
              </a:rPr>
              <a:t>苏州</a:t>
            </a:r>
            <a:r>
              <a:rPr lang="zh-CN" altLang="en-US" sz="2000" dirty="0" smtClean="0">
                <a:ea typeface="微软雅黑" panose="020B0503020204020204" pitchFamily="34" charset="-122"/>
              </a:rPr>
              <a:t>中考</a:t>
            </a:r>
            <a:r>
              <a:rPr lang="zh-CN" altLang="zh-CN" sz="2000" dirty="0" smtClean="0">
                <a:ea typeface="微软雅黑" panose="020B0503020204020204" pitchFamily="34" charset="-122"/>
              </a:rPr>
              <a:t>）某班同学做</a:t>
            </a:r>
            <a:r>
              <a:rPr lang="en-US" altLang="zh-CN" sz="2000" dirty="0" smtClean="0">
                <a:ea typeface="微软雅黑" panose="020B0503020204020204" pitchFamily="34" charset="-122"/>
              </a:rPr>
              <a:t>“</a:t>
            </a:r>
            <a:r>
              <a:rPr lang="zh-CN" altLang="zh-CN" sz="2000" dirty="0" smtClean="0">
                <a:ea typeface="微软雅黑" panose="020B0503020204020204" pitchFamily="34" charset="-122"/>
              </a:rPr>
              <a:t>探究电流与电阻的关系</a:t>
            </a:r>
            <a:r>
              <a:rPr lang="en-US" altLang="zh-CN" sz="2000" dirty="0" smtClean="0">
                <a:ea typeface="微软雅黑" panose="020B0503020204020204" pitchFamily="34" charset="-122"/>
              </a:rPr>
              <a:t>”</a:t>
            </a:r>
            <a:r>
              <a:rPr lang="zh-CN" altLang="zh-CN" sz="2000" dirty="0" smtClean="0">
                <a:ea typeface="微软雅黑" panose="020B0503020204020204" pitchFamily="34" charset="-122"/>
              </a:rPr>
              <a:t>的实验，某小组连接了如图甲所示的实物电路。</a:t>
            </a:r>
          </a:p>
          <a:p>
            <a:pPr>
              <a:lnSpc>
                <a:spcPct val="150000"/>
              </a:lnSpc>
            </a:pPr>
            <a:endParaRPr lang="zh-CN" altLang="zh-CN" sz="2000" dirty="0">
              <a:ea typeface="微软雅黑" panose="020B0503020204020204" pitchFamily="34" charset="-122"/>
            </a:endParaRPr>
          </a:p>
        </p:txBody>
      </p:sp>
      <p:sp>
        <p:nvSpPr>
          <p:cNvPr id="15" name="TextBox 14"/>
          <p:cNvSpPr txBox="1"/>
          <p:nvPr/>
        </p:nvSpPr>
        <p:spPr>
          <a:xfrm>
            <a:off x="5758290" y="5642152"/>
            <a:ext cx="1754134" cy="400110"/>
          </a:xfrm>
          <a:prstGeom prst="rect">
            <a:avLst/>
          </a:prstGeom>
          <a:noFill/>
        </p:spPr>
        <p:txBody>
          <a:bodyPr wrap="square">
            <a:spAutoFit/>
          </a:bodyPr>
          <a:lstStyle/>
          <a:p>
            <a:pPr>
              <a:defRPr/>
            </a:pPr>
            <a:r>
              <a:rPr lang="zh-CN" altLang="en-US" sz="2000" b="1" dirty="0" smtClean="0">
                <a:solidFill>
                  <a:srgbClr val="FF0000"/>
                </a:solidFill>
                <a:latin typeface="Times New Roman" pitchFamily="18" charset="0"/>
                <a:ea typeface="微软雅黑" panose="020B0503020204020204" pitchFamily="34" charset="-122"/>
                <a:cs typeface="Times New Roman" pitchFamily="18" charset="0"/>
              </a:rPr>
              <a:t>如答图所示</a:t>
            </a:r>
            <a:endParaRPr lang="zh-CN" altLang="en-US" sz="20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8199" name="Rectangle 1"/>
          <p:cNvSpPr>
            <a:spLocks noChangeArrowheads="1"/>
          </p:cNvSpPr>
          <p:nvPr/>
        </p:nvSpPr>
        <p:spPr bwMode="auto">
          <a:xfrm>
            <a:off x="1477169" y="1079763"/>
            <a:ext cx="617669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考查角</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度</a:t>
            </a:r>
            <a:r>
              <a:rPr lang="en-US" altLang="zh-CN"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　</a:t>
            </a:r>
            <a:r>
              <a:rPr lang="zh-CN" altLang="en-US" sz="2400" b="1" dirty="0" smtClean="0">
                <a:solidFill>
                  <a:srgbClr val="FF0000"/>
                </a:solidFill>
                <a:latin typeface="方正流行体简体" panose="03000509000000000000" pitchFamily="65" charset="-122"/>
                <a:ea typeface="方正流行体简体" panose="03000509000000000000" pitchFamily="65" charset="-122"/>
                <a:cs typeface="Times New Roman" panose="02020603050405020304" pitchFamily="18" charset="0"/>
              </a:rPr>
              <a:t>探究电流与电压和电阻的关系</a:t>
            </a:r>
            <a:endParaRPr lang="en-US" altLang="zh-CN" sz="2400" b="1" dirty="0">
              <a:solidFill>
                <a:srgbClr val="FF0000"/>
              </a:solidFill>
              <a:latin typeface="方正流行体简体" panose="03000509000000000000" pitchFamily="65" charset="-122"/>
              <a:ea typeface="方正流行体简体" panose="03000509000000000000" pitchFamily="65" charset="-122"/>
            </a:endParaRPr>
          </a:p>
        </p:txBody>
      </p:sp>
      <p:cxnSp>
        <p:nvCxnSpPr>
          <p:cNvPr id="7" name="直接连接符 6"/>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85900" y="284591"/>
            <a:ext cx="3570208"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电流与电压和电阻的关系</a:t>
            </a:r>
            <a:endParaRPr lang="zh-CN" altLang="en-US" sz="2400" b="1" dirty="0">
              <a:latin typeface="微软雅黑" panose="020B0503020204020204" pitchFamily="34" charset="-122"/>
              <a:ea typeface="微软雅黑" panose="020B0503020204020204" pitchFamily="34" charset="-122"/>
              <a:sym typeface="黑体" panose="02010609060101010101" pitchFamily="49" charset="-122"/>
            </a:endParaRPr>
          </a:p>
        </p:txBody>
      </p:sp>
      <p:sp>
        <p:nvSpPr>
          <p:cNvPr id="9" name="矩形 8"/>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考点一</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pic>
        <p:nvPicPr>
          <p:cNvPr id="32770" name="Picture 2"/>
          <p:cNvPicPr>
            <a:picLocks noChangeAspect="1" noChangeArrowheads="1"/>
          </p:cNvPicPr>
          <p:nvPr/>
        </p:nvPicPr>
        <p:blipFill>
          <a:blip r:embed="rId3" cstate="print"/>
          <a:srcRect/>
          <a:stretch>
            <a:fillRect/>
          </a:stretch>
        </p:blipFill>
        <p:spPr bwMode="auto">
          <a:xfrm>
            <a:off x="2472300" y="2580207"/>
            <a:ext cx="2772054" cy="2246166"/>
          </a:xfrm>
          <a:prstGeom prst="rect">
            <a:avLst/>
          </a:prstGeom>
          <a:noFill/>
          <a:ln w="9525">
            <a:noFill/>
            <a:miter lim="800000"/>
            <a:headEnd/>
            <a:tailEnd/>
          </a:ln>
        </p:spPr>
      </p:pic>
      <p:pic>
        <p:nvPicPr>
          <p:cNvPr id="32771" name="Picture 3"/>
          <p:cNvPicPr>
            <a:picLocks noChangeAspect="1" noChangeArrowheads="1"/>
          </p:cNvPicPr>
          <p:nvPr/>
        </p:nvPicPr>
        <p:blipFill>
          <a:blip r:embed="rId4" cstate="print"/>
          <a:srcRect/>
          <a:stretch>
            <a:fillRect/>
          </a:stretch>
        </p:blipFill>
        <p:spPr bwMode="auto">
          <a:xfrm>
            <a:off x="6202456" y="2298608"/>
            <a:ext cx="4914900" cy="2497510"/>
          </a:xfrm>
          <a:prstGeom prst="rect">
            <a:avLst/>
          </a:prstGeom>
          <a:noFill/>
          <a:ln w="9525">
            <a:noFill/>
            <a:miter lim="800000"/>
            <a:headEnd/>
            <a:tailEnd/>
          </a:ln>
        </p:spPr>
      </p:pic>
      <p:sp>
        <p:nvSpPr>
          <p:cNvPr id="32773" name="Rectangle 5"/>
          <p:cNvSpPr>
            <a:spLocks noChangeArrowheads="1"/>
          </p:cNvSpPr>
          <p:nvPr/>
        </p:nvSpPr>
        <p:spPr bwMode="auto">
          <a:xfrm>
            <a:off x="1489038" y="4984236"/>
            <a:ext cx="907138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a:t>
            </a:r>
            <a:r>
              <a:rPr kumimoji="0" lang="en-US" altLang="zh-CN"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1</a:t>
            </a: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itchFamily="18" charset="0"/>
              </a:rPr>
              <a:t>）请画出对应的电路图（电阻箱符号为     ）</a:t>
            </a:r>
            <a:endParaRPr kumimoji="0" lang="zh-CN" altLang="en-US" sz="3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itchFamily="2" charset="-122"/>
            </a:endParaRPr>
          </a:p>
        </p:txBody>
      </p:sp>
      <p:pic>
        <p:nvPicPr>
          <p:cNvPr id="32772" name="图片24" descr="菁优网：http://www.jyeoo.com"/>
          <p:cNvPicPr>
            <a:picLocks noChangeAspect="1" noChangeArrowheads="1"/>
          </p:cNvPicPr>
          <p:nvPr/>
        </p:nvPicPr>
        <p:blipFill>
          <a:blip r:embed="rId5" cstate="print"/>
          <a:srcRect/>
          <a:stretch>
            <a:fillRect/>
          </a:stretch>
        </p:blipFill>
        <p:spPr bwMode="auto">
          <a:xfrm>
            <a:off x="0" y="457200"/>
            <a:ext cx="342900" cy="304800"/>
          </a:xfrm>
          <a:prstGeom prst="rect">
            <a:avLst/>
          </a:prstGeom>
          <a:noFill/>
        </p:spPr>
      </p:pic>
      <p:sp>
        <p:nvSpPr>
          <p:cNvPr id="32774" name="Rectangle 6"/>
          <p:cNvSpPr>
            <a:spLocks noChangeArrowheads="1"/>
          </p:cNvSpPr>
          <p:nvPr/>
        </p:nvSpPr>
        <p:spPr bwMode="auto">
          <a:xfrm>
            <a:off x="0" y="623501"/>
            <a:ext cx="338554"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0" i="0" u="none" strike="noStrike" cap="none" normalizeH="0" baseline="0" dirty="0" smtClean="0">
                <a:ln>
                  <a:noFill/>
                </a:ln>
                <a:solidFill>
                  <a:schemeClr val="tx1"/>
                </a:solidFill>
                <a:effectLst/>
                <a:latin typeface="Calibri" pitchFamily="34" charset="0"/>
                <a:ea typeface="微软雅黑" panose="020B0503020204020204" pitchFamily="34" charset="-122"/>
                <a:cs typeface="Times New Roman" pitchFamily="18" charset="0"/>
              </a:rPr>
              <a:t>）</a:t>
            </a:r>
            <a:endParaRPr kumimoji="0" lang="zh-CN" sz="1800" b="0" i="0" u="none" strike="noStrike" cap="none" normalizeH="0" baseline="0" dirty="0" smtClean="0">
              <a:ln>
                <a:noFill/>
              </a:ln>
              <a:solidFill>
                <a:schemeClr val="tx1"/>
              </a:solidFill>
              <a:effectLst/>
              <a:latin typeface="Arial" pitchFamily="34" charset="0"/>
              <a:ea typeface="微软雅黑" panose="020B0503020204020204" pitchFamily="34" charset="-122"/>
              <a:cs typeface="宋体" pitchFamily="2" charset="-122"/>
            </a:endParaRPr>
          </a:p>
        </p:txBody>
      </p:sp>
      <p:pic>
        <p:nvPicPr>
          <p:cNvPr id="32775" name="图片24" descr="菁优网：http://www.jyeoo.com"/>
          <p:cNvPicPr>
            <a:picLocks noChangeAspect="1" noChangeArrowheads="1"/>
          </p:cNvPicPr>
          <p:nvPr/>
        </p:nvPicPr>
        <p:blipFill>
          <a:blip r:embed="rId5" cstate="print"/>
          <a:srcRect/>
          <a:stretch>
            <a:fillRect/>
          </a:stretch>
        </p:blipFill>
        <p:spPr bwMode="auto">
          <a:xfrm>
            <a:off x="6490447" y="5038165"/>
            <a:ext cx="342900" cy="304800"/>
          </a:xfrm>
          <a:prstGeom prst="rect">
            <a:avLst/>
          </a:prstGeom>
          <a:noFill/>
        </p:spPr>
      </p:pic>
      <p:pic>
        <p:nvPicPr>
          <p:cNvPr id="32776" name="图片24" descr="菁优网：http://www.jyeoo.com"/>
          <p:cNvPicPr>
            <a:picLocks noChangeAspect="1" noChangeArrowheads="1"/>
          </p:cNvPicPr>
          <p:nvPr/>
        </p:nvPicPr>
        <p:blipFill>
          <a:blip r:embed="rId6" cstate="print"/>
          <a:srcRect/>
          <a:stretch>
            <a:fillRect/>
          </a:stretch>
        </p:blipFill>
        <p:spPr bwMode="auto">
          <a:xfrm>
            <a:off x="7602070" y="4662399"/>
            <a:ext cx="2608730" cy="197148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6"/>
                                        </p:tgtEl>
                                        <p:attrNameLst>
                                          <p:attrName>style.visibility</p:attrName>
                                        </p:attrNameLst>
                                      </p:cBhvr>
                                      <p:to>
                                        <p:strVal val="visible"/>
                                      </p:to>
                                    </p:set>
                                    <p:anim calcmode="lin" valueType="num">
                                      <p:cBhvr additive="base">
                                        <p:cTn id="11" dur="500" fill="hold"/>
                                        <p:tgtEl>
                                          <p:spTgt spid="32776"/>
                                        </p:tgtEl>
                                        <p:attrNameLst>
                                          <p:attrName>ppt_x</p:attrName>
                                        </p:attrNameLst>
                                      </p:cBhvr>
                                      <p:tavLst>
                                        <p:tav tm="0">
                                          <p:val>
                                            <p:strVal val="#ppt_x"/>
                                          </p:val>
                                        </p:tav>
                                        <p:tav tm="100000">
                                          <p:val>
                                            <p:strVal val="#ppt_x"/>
                                          </p:val>
                                        </p:tav>
                                      </p:tavLst>
                                    </p:anim>
                                    <p:anim calcmode="lin" valueType="num">
                                      <p:cBhvr additive="base">
                                        <p:cTn id="12" dur="500" fill="hold"/>
                                        <p:tgtEl>
                                          <p:spTgt spid="32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1966" y="848142"/>
            <a:ext cx="10088218" cy="4580741"/>
          </a:xfrm>
          <a:prstGeom prst="rect">
            <a:avLst/>
          </a:prstGeom>
        </p:spPr>
        <p:txBody>
          <a:bodyPr wrap="square">
            <a:spAutoFit/>
          </a:bodyPr>
          <a:lstStyle/>
          <a:p>
            <a:pPr>
              <a:lnSpc>
                <a:spcPts val="35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）连接电路时，开关应</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。连好电路后，将电阻箱调至某一阻值，闭合开关，移动滑动变阻器的滑片，使电压表示数为一个适当的值</a:t>
            </a:r>
            <a:r>
              <a:rPr lang="en-US" altLang="zh-CN" sz="2000" b="1" dirty="0" smtClean="0">
                <a:latin typeface="微软雅黑" panose="020B0503020204020204" pitchFamily="34" charset="-122"/>
                <a:ea typeface="微软雅黑" panose="020B0503020204020204" pitchFamily="34" charset="-122"/>
              </a:rPr>
              <a:t>U</a:t>
            </a:r>
            <a:r>
              <a:rPr lang="en-US" altLang="zh-CN" sz="2000" b="1" baseline="-25000" dirty="0" smtClean="0">
                <a:latin typeface="微软雅黑" panose="020B0503020204020204" pitchFamily="34" charset="-122"/>
                <a:ea typeface="微软雅黑" panose="020B0503020204020204" pitchFamily="34" charset="-122"/>
              </a:rPr>
              <a:t>0</a:t>
            </a:r>
            <a:r>
              <a:rPr lang="zh-CN" altLang="zh-CN" sz="2000" b="1" dirty="0" smtClean="0">
                <a:latin typeface="微软雅黑" panose="020B0503020204020204" pitchFamily="34" charset="-122"/>
                <a:ea typeface="微软雅黑" panose="020B0503020204020204" pitchFamily="34" charset="-122"/>
              </a:rPr>
              <a:t>，记录电流表的示数和</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a:t>
            </a:r>
          </a:p>
          <a:p>
            <a:pPr>
              <a:lnSpc>
                <a:spcPts val="35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）改变电阻箱的阻值，调节滑动变阻器的滑片，使</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，并记录相应数据。</a:t>
            </a:r>
          </a:p>
          <a:p>
            <a:pPr>
              <a:lnSpc>
                <a:spcPts val="35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4</a:t>
            </a:r>
            <a:r>
              <a:rPr lang="zh-CN" altLang="zh-CN" sz="2000" b="1" dirty="0" smtClean="0">
                <a:latin typeface="微软雅黑" panose="020B0503020204020204" pitchFamily="34" charset="-122"/>
                <a:ea typeface="微软雅黑" panose="020B0503020204020204" pitchFamily="34" charset="-122"/>
              </a:rPr>
              <a:t>）再次改变电阻箱阻值，发现无论怎样调节滑动变阻器的滑片都不能达到（</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）中的要求，引起这种情况的直接原因是</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a:t>
            </a:r>
          </a:p>
          <a:p>
            <a:pPr>
              <a:lnSpc>
                <a:spcPts val="35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5</a:t>
            </a:r>
            <a:r>
              <a:rPr lang="zh-CN" altLang="zh-CN" sz="2000" b="1" dirty="0" smtClean="0">
                <a:latin typeface="微软雅黑" panose="020B0503020204020204" pitchFamily="34" charset="-122"/>
                <a:ea typeface="微软雅黑" panose="020B0503020204020204" pitchFamily="34" charset="-122"/>
              </a:rPr>
              <a:t>）重复步骤（</a:t>
            </a:r>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）多次实验，根据所得数据画出电流随电阻变化的图象如图乙所示。你认为该小组实验时的</a:t>
            </a:r>
            <a:r>
              <a:rPr lang="en-US" altLang="zh-CN" sz="2000" b="1" dirty="0" smtClean="0">
                <a:latin typeface="微软雅黑" panose="020B0503020204020204" pitchFamily="34" charset="-122"/>
                <a:ea typeface="微软雅黑" panose="020B0503020204020204" pitchFamily="34" charset="-122"/>
              </a:rPr>
              <a:t>U</a:t>
            </a:r>
            <a:r>
              <a:rPr lang="en-US" altLang="zh-CN" sz="2000" b="1" baseline="-25000" dirty="0" smtClean="0">
                <a:latin typeface="微软雅黑" panose="020B0503020204020204" pitchFamily="34" charset="-122"/>
                <a:ea typeface="微软雅黑" panose="020B0503020204020204" pitchFamily="34" charset="-122"/>
              </a:rPr>
              <a:t>0</a:t>
            </a:r>
            <a:r>
              <a:rPr lang="en-US" altLang="zh-CN" sz="2000" b="1" dirty="0" smtClean="0">
                <a:latin typeface="微软雅黑" panose="020B0503020204020204" pitchFamily="34" charset="-122"/>
                <a:ea typeface="微软雅黑" panose="020B0503020204020204" pitchFamily="34" charset="-122"/>
              </a:rPr>
              <a:t>=</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V</a:t>
            </a:r>
            <a:r>
              <a:rPr lang="zh-CN" altLang="zh-CN" sz="2000" b="1" dirty="0" smtClean="0">
                <a:latin typeface="微软雅黑" panose="020B0503020204020204" pitchFamily="34" charset="-122"/>
                <a:ea typeface="微软雅黑" panose="020B0503020204020204" pitchFamily="34" charset="-122"/>
              </a:rPr>
              <a:t>。</a:t>
            </a:r>
          </a:p>
          <a:p>
            <a:pPr>
              <a:lnSpc>
                <a:spcPts val="3500"/>
              </a:lnSpc>
            </a:pPr>
            <a:r>
              <a:rPr lang="zh-CN" altLang="zh-CN"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6</a:t>
            </a:r>
            <a:r>
              <a:rPr lang="zh-CN" altLang="zh-CN" sz="2000" b="1" dirty="0" smtClean="0">
                <a:latin typeface="微软雅黑" panose="020B0503020204020204" pitchFamily="34" charset="-122"/>
                <a:ea typeface="微软雅黑" panose="020B0503020204020204" pitchFamily="34" charset="-122"/>
              </a:rPr>
              <a:t>）进一步研究发现由图线上的任一点和坐标轴围成的矩形</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面积</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大小都相等，由此可以得出的实验结论是</a:t>
            </a:r>
            <a:r>
              <a:rPr lang="zh-CN" altLang="zh-CN" sz="2000" b="1" u="sng" dirty="0" smtClean="0">
                <a:latin typeface="微软雅黑" panose="020B0503020204020204" pitchFamily="34" charset="-122"/>
                <a:ea typeface="微软雅黑" panose="020B0503020204020204" pitchFamily="34" charset="-122"/>
              </a:rPr>
              <a:t>　</a:t>
            </a:r>
            <a:r>
              <a:rPr lang="en-US" altLang="zh-CN" sz="2000" b="1" u="sng" dirty="0" smtClean="0">
                <a:latin typeface="微软雅黑" panose="020B0503020204020204" pitchFamily="34" charset="-122"/>
                <a:ea typeface="微软雅黑" panose="020B0503020204020204" pitchFamily="34" charset="-122"/>
              </a:rPr>
              <a:t>                                                      </a:t>
            </a:r>
            <a:r>
              <a:rPr lang="zh-CN" altLang="zh-CN" sz="2000" b="1" u="sng" dirty="0" smtClean="0">
                <a:latin typeface="微软雅黑" panose="020B0503020204020204" pitchFamily="34" charset="-122"/>
                <a:ea typeface="微软雅黑" panose="020B0503020204020204" pitchFamily="34" charset="-122"/>
              </a:rPr>
              <a:t>　</a:t>
            </a:r>
            <a:r>
              <a:rPr lang="zh-CN" altLang="zh-CN" sz="2000" b="1" dirty="0" smtClean="0">
                <a:latin typeface="微软雅黑" panose="020B0503020204020204" pitchFamily="34" charset="-122"/>
                <a:ea typeface="微软雅黑" panose="020B0503020204020204" pitchFamily="34" charset="-122"/>
              </a:rPr>
              <a:t>。</a:t>
            </a:r>
            <a:endParaRPr lang="zh-CN" altLang="zh-CN" sz="20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4476141" y="901187"/>
            <a:ext cx="1754134" cy="400110"/>
          </a:xfrm>
          <a:prstGeom prst="rect">
            <a:avLst/>
          </a:prstGeom>
          <a:noFill/>
        </p:spPr>
        <p:txBody>
          <a:bodyPr wrap="square">
            <a:spAutoFit/>
          </a:bodyPr>
          <a:lstStyle/>
          <a:p>
            <a:pPr>
              <a:defRPr/>
            </a:pPr>
            <a:r>
              <a:rPr lang="zh-CN" altLang="en-US" sz="2000" b="1" dirty="0" smtClean="0">
                <a:solidFill>
                  <a:srgbClr val="FF0000"/>
                </a:solidFill>
                <a:latin typeface="Times New Roman" pitchFamily="18" charset="0"/>
                <a:ea typeface="微软雅黑" panose="020B0503020204020204" pitchFamily="34" charset="-122"/>
                <a:cs typeface="Times New Roman" pitchFamily="18" charset="0"/>
              </a:rPr>
              <a:t>断开</a:t>
            </a:r>
            <a:endParaRPr lang="zh-CN" altLang="en-US" sz="2000" b="1" dirty="0">
              <a:solidFill>
                <a:srgbClr val="FF0000"/>
              </a:solidFill>
              <a:latin typeface="Times New Roman" pitchFamily="18" charset="0"/>
              <a:ea typeface="微软雅黑" panose="020B0503020204020204" pitchFamily="34" charset="-122"/>
              <a:cs typeface="Times New Roman" pitchFamily="18" charset="0"/>
            </a:endParaRPr>
          </a:p>
        </p:txBody>
      </p:sp>
      <p:sp>
        <p:nvSpPr>
          <p:cNvPr id="4" name="TextBox 3"/>
          <p:cNvSpPr txBox="1"/>
          <p:nvPr/>
        </p:nvSpPr>
        <p:spPr>
          <a:xfrm>
            <a:off x="7352306" y="1770806"/>
            <a:ext cx="2779423" cy="400110"/>
          </a:xfrm>
          <a:prstGeom prst="rect">
            <a:avLst/>
          </a:prstGeom>
          <a:noFill/>
        </p:spPr>
        <p:txBody>
          <a:bodyPr wrap="square">
            <a:spAutoFit/>
          </a:bodyPr>
          <a:lstStyle/>
          <a:p>
            <a:pPr>
              <a:defRPr/>
            </a:pPr>
            <a:r>
              <a:rPr lang="zh-CN" altLang="zh-CN" sz="2000" b="1" dirty="0" smtClean="0">
                <a:solidFill>
                  <a:srgbClr val="FF0000"/>
                </a:solidFill>
                <a:latin typeface="微软雅黑" pitchFamily="34" charset="-122"/>
                <a:ea typeface="微软雅黑" pitchFamily="34" charset="-122"/>
              </a:rPr>
              <a:t>电压表的示数仍为</a:t>
            </a:r>
            <a:r>
              <a:rPr lang="en-US" altLang="zh-CN" sz="2000" b="1" dirty="0" smtClean="0">
                <a:solidFill>
                  <a:srgbClr val="FF0000"/>
                </a:solidFill>
                <a:latin typeface="微软雅黑" pitchFamily="34" charset="-122"/>
                <a:ea typeface="微软雅黑" pitchFamily="34" charset="-122"/>
              </a:rPr>
              <a:t>U</a:t>
            </a:r>
            <a:r>
              <a:rPr lang="en-US" altLang="zh-CN" sz="2000" b="1" baseline="-25000" dirty="0" smtClean="0">
                <a:solidFill>
                  <a:srgbClr val="FF0000"/>
                </a:solidFill>
                <a:latin typeface="微软雅黑" pitchFamily="34" charset="-122"/>
                <a:ea typeface="微软雅黑" pitchFamily="34" charset="-122"/>
              </a:rPr>
              <a:t>0</a:t>
            </a:r>
            <a:endParaRPr lang="zh-CN" altLang="en-US" sz="2000" b="1" dirty="0">
              <a:solidFill>
                <a:srgbClr val="FF0000"/>
              </a:solidFill>
              <a:latin typeface="微软雅黑" pitchFamily="34" charset="-122"/>
              <a:ea typeface="微软雅黑" pitchFamily="34" charset="-122"/>
              <a:cs typeface="Times New Roman" pitchFamily="18" charset="0"/>
            </a:endParaRPr>
          </a:p>
        </p:txBody>
      </p:sp>
      <p:sp>
        <p:nvSpPr>
          <p:cNvPr id="5" name="TextBox 4"/>
          <p:cNvSpPr txBox="1"/>
          <p:nvPr/>
        </p:nvSpPr>
        <p:spPr>
          <a:xfrm>
            <a:off x="5230408" y="3030927"/>
            <a:ext cx="3511609" cy="400110"/>
          </a:xfrm>
          <a:prstGeom prst="rect">
            <a:avLst/>
          </a:prstGeom>
          <a:noFill/>
        </p:spPr>
        <p:txBody>
          <a:bodyPr wrap="square">
            <a:spAutoFit/>
          </a:bodyPr>
          <a:lstStyle/>
          <a:p>
            <a:pPr>
              <a:defRPr/>
            </a:pPr>
            <a:r>
              <a:rPr lang="zh-CN" altLang="en-US" sz="2000" b="1" dirty="0" smtClean="0">
                <a:solidFill>
                  <a:srgbClr val="FF0000"/>
                </a:solidFill>
                <a:latin typeface="微软雅黑" pitchFamily="34" charset="-122"/>
                <a:ea typeface="微软雅黑" pitchFamily="34" charset="-122"/>
                <a:cs typeface="Times New Roman" pitchFamily="18" charset="0"/>
              </a:rPr>
              <a:t>电阻箱的电阻调得太大了</a:t>
            </a:r>
            <a:endParaRPr lang="zh-CN" altLang="en-US" sz="2000" b="1" dirty="0">
              <a:solidFill>
                <a:srgbClr val="FF0000"/>
              </a:solidFill>
              <a:latin typeface="微软雅黑" pitchFamily="34" charset="-122"/>
              <a:ea typeface="微软雅黑" pitchFamily="34" charset="-122"/>
              <a:cs typeface="Times New Roman" pitchFamily="18" charset="0"/>
            </a:endParaRPr>
          </a:p>
        </p:txBody>
      </p:sp>
      <p:sp>
        <p:nvSpPr>
          <p:cNvPr id="6" name="TextBox 5"/>
          <p:cNvSpPr txBox="1"/>
          <p:nvPr/>
        </p:nvSpPr>
        <p:spPr>
          <a:xfrm>
            <a:off x="4654569" y="4028199"/>
            <a:ext cx="847922" cy="400110"/>
          </a:xfrm>
          <a:prstGeom prst="rect">
            <a:avLst/>
          </a:prstGeom>
          <a:noFill/>
        </p:spPr>
        <p:txBody>
          <a:bodyPr wrap="square">
            <a:spAutoFit/>
          </a:bodyPr>
          <a:lstStyle/>
          <a:p>
            <a:pPr>
              <a:defRPr/>
            </a:pPr>
            <a:r>
              <a:rPr lang="en-US" altLang="zh-CN" sz="2000" b="1" dirty="0" smtClean="0">
                <a:solidFill>
                  <a:srgbClr val="FF0000"/>
                </a:solidFill>
                <a:latin typeface="微软雅黑" pitchFamily="34" charset="-122"/>
                <a:ea typeface="微软雅黑" pitchFamily="34" charset="-122"/>
              </a:rPr>
              <a:t>6</a:t>
            </a:r>
            <a:endParaRPr lang="zh-CN" altLang="en-US" sz="2000" b="1" dirty="0">
              <a:solidFill>
                <a:srgbClr val="FF0000"/>
              </a:solidFill>
              <a:latin typeface="微软雅黑" pitchFamily="34" charset="-122"/>
              <a:ea typeface="微软雅黑" pitchFamily="34" charset="-122"/>
              <a:cs typeface="Times New Roman" pitchFamily="18" charset="0"/>
            </a:endParaRPr>
          </a:p>
        </p:txBody>
      </p:sp>
      <p:sp>
        <p:nvSpPr>
          <p:cNvPr id="7" name="TextBox 6"/>
          <p:cNvSpPr txBox="1"/>
          <p:nvPr/>
        </p:nvSpPr>
        <p:spPr>
          <a:xfrm>
            <a:off x="4197736" y="4897818"/>
            <a:ext cx="4316678" cy="400110"/>
          </a:xfrm>
          <a:prstGeom prst="rect">
            <a:avLst/>
          </a:prstGeom>
          <a:noFill/>
        </p:spPr>
        <p:txBody>
          <a:bodyPr wrap="square">
            <a:spAutoFit/>
          </a:bodyPr>
          <a:lstStyle/>
          <a:p>
            <a:pPr>
              <a:defRPr/>
            </a:pPr>
            <a:r>
              <a:rPr lang="zh-CN" altLang="en-US" sz="2000" b="1" dirty="0" smtClean="0">
                <a:solidFill>
                  <a:srgbClr val="FF0000"/>
                </a:solidFill>
                <a:latin typeface="微软雅黑" pitchFamily="34" charset="-122"/>
                <a:ea typeface="微软雅黑" pitchFamily="34" charset="-122"/>
                <a:cs typeface="Times New Roman" pitchFamily="18" charset="0"/>
              </a:rPr>
              <a:t>当电压一定时，电流与电阻成反比</a:t>
            </a:r>
            <a:endParaRPr lang="zh-CN" altLang="en-US" sz="2000" b="1" dirty="0">
              <a:solidFill>
                <a:srgbClr val="FF0000"/>
              </a:solidFill>
              <a:latin typeface="微软雅黑" pitchFamily="34" charset="-122"/>
              <a:ea typeface="微软雅黑" pitchFamily="34" charset="-122"/>
              <a:cs typeface="Times New Roman" pitchFamily="18" charset="0"/>
            </a:endParaRPr>
          </a:p>
        </p:txBody>
      </p:sp>
      <p:sp>
        <p:nvSpPr>
          <p:cNvPr id="8" name="矩形 7"/>
          <p:cNvSpPr/>
          <p:nvPr/>
        </p:nvSpPr>
        <p:spPr>
          <a:xfrm>
            <a:off x="10063418" y="1301297"/>
            <a:ext cx="1579278" cy="369332"/>
          </a:xfrm>
          <a:prstGeom prst="rect">
            <a:avLst/>
          </a:prstGeom>
        </p:spPr>
        <p:txBody>
          <a:bodyPr wrap="none">
            <a:spAutoFit/>
          </a:bodyPr>
          <a:lstStyle/>
          <a:p>
            <a:r>
              <a:rPr lang="zh-CN" altLang="zh-CN" b="1" dirty="0">
                <a:solidFill>
                  <a:srgbClr val="FF0000"/>
                </a:solidFill>
                <a:latin typeface="微软雅黑" panose="020B0503020204020204" pitchFamily="34" charset="-122"/>
                <a:ea typeface="微软雅黑" panose="020B0503020204020204" pitchFamily="34" charset="-122"/>
              </a:rPr>
              <a:t>电阻箱的阻值</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custDataLst>
              <p:tags r:id="rId1"/>
            </p:custDataLst>
          </p:nvPr>
        </p:nvCxnSpPr>
        <p:spPr>
          <a:xfrm>
            <a:off x="0" y="786039"/>
            <a:ext cx="12204000"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785900" y="284591"/>
            <a:ext cx="1415772" cy="461665"/>
          </a:xfrm>
          <a:prstGeom prst="rect">
            <a:avLst/>
          </a:prstGeom>
        </p:spPr>
        <p:txBody>
          <a:bodyPr wrap="none">
            <a:spAutoFit/>
          </a:bodyPr>
          <a:lstStyle/>
          <a:p>
            <a:pPr eaLnBrk="1" hangingPunct="1"/>
            <a:r>
              <a:rPr lang="zh-CN" altLang="en-US" sz="2400" b="1" dirty="0" smtClean="0">
                <a:latin typeface="微软雅黑" panose="020B0503020204020204" pitchFamily="34" charset="-122"/>
                <a:ea typeface="微软雅黑" panose="020B0503020204020204" pitchFamily="34" charset="-122"/>
                <a:sym typeface="黑体" panose="02010609060101010101" pitchFamily="49" charset="-122"/>
              </a:rPr>
              <a:t>欧姆定律</a:t>
            </a:r>
          </a:p>
        </p:txBody>
      </p:sp>
      <p:sp>
        <p:nvSpPr>
          <p:cNvPr id="13" name="矩形 12"/>
          <p:cNvSpPr/>
          <p:nvPr/>
        </p:nvSpPr>
        <p:spPr>
          <a:xfrm>
            <a:off x="381403" y="223036"/>
            <a:ext cx="1266693" cy="523220"/>
          </a:xfrm>
          <a:prstGeom prst="rect">
            <a:avLst/>
          </a:prstGeom>
        </p:spPr>
        <p:txBody>
          <a:bodyPr wrap="none">
            <a:spAutoFit/>
          </a:bodyPr>
          <a:lstStyle/>
          <a:p>
            <a:r>
              <a:rPr lang="zh-CN" altLang="en-US" sz="2800" b="1" dirty="0" smtClean="0">
                <a:solidFill>
                  <a:srgbClr val="0070C0"/>
                </a:solidFill>
                <a:latin typeface="方正流行体简体" panose="03000509000000000000" pitchFamily="65" charset="-122"/>
                <a:ea typeface="方正流行体简体" panose="03000509000000000000" pitchFamily="65" charset="-122"/>
                <a:sym typeface="黑体" panose="02010609060101010101" pitchFamily="49" charset="-122"/>
              </a:rPr>
              <a:t>考点二</a:t>
            </a:r>
            <a:endParaRPr lang="zh-CN" altLang="en-US" sz="2800" dirty="0">
              <a:solidFill>
                <a:srgbClr val="0070C0"/>
              </a:solidFill>
              <a:latin typeface="方正流行体简体" panose="03000509000000000000" pitchFamily="65" charset="-122"/>
              <a:ea typeface="方正流行体简体" panose="03000509000000000000" pitchFamily="65" charset="-122"/>
            </a:endParaRPr>
          </a:p>
        </p:txBody>
      </p:sp>
      <p:sp>
        <p:nvSpPr>
          <p:cNvPr id="15" name="Text Box 3"/>
          <p:cNvSpPr txBox="1">
            <a:spLocks noChangeArrowheads="1"/>
          </p:cNvSpPr>
          <p:nvPr/>
        </p:nvSpPr>
        <p:spPr bwMode="auto">
          <a:xfrm>
            <a:off x="1962991" y="545913"/>
            <a:ext cx="8010525" cy="939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endParaRPr lang="zh-CN" altLang="en-US" sz="2400" dirty="0" smtClean="0">
              <a:solidFill>
                <a:srgbClr val="000000"/>
              </a:solidFill>
              <a:ea typeface="黑体" pitchFamily="2" charset="-122"/>
            </a:endParaRPr>
          </a:p>
          <a:p>
            <a:pPr defTabSz="923925">
              <a:lnSpc>
                <a:spcPts val="1013"/>
              </a:lnSpc>
              <a:buFont typeface="Arial" charset="0"/>
              <a:buNone/>
            </a:pPr>
            <a:endParaRPr lang="zh-CN" altLang="en-US" sz="2400" dirty="0">
              <a:solidFill>
                <a:srgbClr val="000000"/>
              </a:solidFill>
              <a:ea typeface="黑体" pitchFamily="2" charset="-122"/>
            </a:endParaRPr>
          </a:p>
          <a:p>
            <a:pPr defTabSz="923925">
              <a:lnSpc>
                <a:spcPts val="1013"/>
              </a:lnSpc>
              <a:buFont typeface="Arial" charset="0"/>
              <a:buNone/>
            </a:pPr>
            <a:endParaRPr lang="zh-CN" altLang="en-US" sz="2400" dirty="0">
              <a:solidFill>
                <a:srgbClr val="000000"/>
              </a:solidFill>
              <a:ea typeface="黑体" pitchFamily="2" charset="-122"/>
            </a:endParaRPr>
          </a:p>
          <a:p>
            <a:pPr defTabSz="923925">
              <a:lnSpc>
                <a:spcPts val="2875"/>
              </a:lnSpc>
              <a:buFont typeface="Arial" charset="0"/>
              <a:buNone/>
            </a:pPr>
            <a:r>
              <a:rPr lang="en-US" sz="2400" dirty="0" smtClean="0">
                <a:solidFill>
                  <a:srgbClr val="000000"/>
                </a:solidFill>
                <a:latin typeface="Times New Roman" pitchFamily="18" charset="0"/>
                <a:ea typeface="微软雅黑" panose="020B0503020204020204" pitchFamily="34" charset="-122"/>
              </a:rPr>
              <a:t>1</a:t>
            </a:r>
            <a:r>
              <a:rPr lang="zh-CN" altLang="en-US" sz="2400" b="1" dirty="0" smtClean="0">
                <a:solidFill>
                  <a:srgbClr val="000000"/>
                </a:solidFill>
                <a:latin typeface="Times New Roman" pitchFamily="18" charset="0"/>
                <a:ea typeface="微软雅黑" panose="020B0503020204020204" pitchFamily="34" charset="-122"/>
              </a:rPr>
              <a:t>．内容：导体中的电流跟导体两端的电压成</a:t>
            </a:r>
            <a:r>
              <a:rPr lang="en-US" sz="2400" b="1" dirty="0" smtClean="0">
                <a:solidFill>
                  <a:srgbClr val="000000"/>
                </a:solidFill>
                <a:latin typeface="Times New Roman" pitchFamily="18" charset="0"/>
                <a:ea typeface="微软雅黑" panose="020B0503020204020204" pitchFamily="34" charset="-122"/>
              </a:rPr>
              <a:t>______</a:t>
            </a:r>
            <a:r>
              <a:rPr lang="zh-CN" altLang="en-US" sz="2400" b="1" dirty="0" smtClean="0">
                <a:solidFill>
                  <a:srgbClr val="000000"/>
                </a:solidFill>
                <a:latin typeface="Times New Roman" pitchFamily="18" charset="0"/>
                <a:ea typeface="微软雅黑" panose="020B0503020204020204" pitchFamily="34" charset="-122"/>
              </a:rPr>
              <a:t>，跟导</a:t>
            </a:r>
            <a:endParaRPr lang="zh-CN" altLang="en-US" sz="2400" b="1" dirty="0">
              <a:solidFill>
                <a:srgbClr val="000000"/>
              </a:solidFill>
              <a:latin typeface="Times New Roman" pitchFamily="18" charset="0"/>
              <a:ea typeface="微软雅黑" panose="020B0503020204020204" pitchFamily="34" charset="-122"/>
            </a:endParaRPr>
          </a:p>
        </p:txBody>
      </p:sp>
      <p:sp>
        <p:nvSpPr>
          <p:cNvPr id="16" name="Text Box 4"/>
          <p:cNvSpPr txBox="1">
            <a:spLocks noChangeArrowheads="1"/>
          </p:cNvSpPr>
          <p:nvPr/>
        </p:nvSpPr>
        <p:spPr bwMode="auto">
          <a:xfrm>
            <a:off x="1486741" y="1734951"/>
            <a:ext cx="3294062" cy="334962"/>
          </a:xfrm>
          <a:prstGeom prst="rect">
            <a:avLst/>
          </a:prstGeom>
          <a:noFill/>
          <a:ln w="9525">
            <a:noFill/>
            <a:miter lim="800000"/>
            <a:headEnd/>
            <a:tailEnd/>
          </a:ln>
        </p:spPr>
        <p:txBody>
          <a:bodyPr wrap="none" lIns="0" tIns="0" rIns="0" bIns="0">
            <a:spAutoFit/>
          </a:bodyPr>
          <a:lstStyle/>
          <a:p>
            <a:pPr defTabSz="923925">
              <a:lnSpc>
                <a:spcPts val="2600"/>
              </a:lnSpc>
              <a:buFont typeface="Arial" charset="0"/>
              <a:buNone/>
            </a:pPr>
            <a:r>
              <a:rPr lang="zh-CN" altLang="en-US" sz="2400" b="1" dirty="0">
                <a:solidFill>
                  <a:srgbClr val="000000"/>
                </a:solidFill>
                <a:latin typeface="Times New Roman" pitchFamily="18" charset="0"/>
                <a:ea typeface="微软雅黑" panose="020B0503020204020204" pitchFamily="34" charset="-122"/>
              </a:rPr>
              <a:t>体的电阻成</a:t>
            </a:r>
            <a:r>
              <a:rPr lang="en-US" sz="2400" b="1" dirty="0">
                <a:solidFill>
                  <a:srgbClr val="000000"/>
                </a:solidFill>
                <a:latin typeface="Times New Roman" pitchFamily="18" charset="0"/>
                <a:ea typeface="微软雅黑" panose="020B0503020204020204" pitchFamily="34" charset="-122"/>
              </a:rPr>
              <a:t>_________</a:t>
            </a:r>
            <a:r>
              <a:rPr lang="zh-CN" altLang="en-US" sz="2400" b="1" dirty="0">
                <a:solidFill>
                  <a:srgbClr val="000000"/>
                </a:solidFill>
                <a:latin typeface="Times New Roman" pitchFamily="18" charset="0"/>
                <a:ea typeface="微软雅黑" panose="020B0503020204020204" pitchFamily="34" charset="-122"/>
              </a:rPr>
              <a:t>．</a:t>
            </a:r>
          </a:p>
        </p:txBody>
      </p:sp>
      <p:sp>
        <p:nvSpPr>
          <p:cNvPr id="17" name="Text Box 5"/>
          <p:cNvSpPr txBox="1">
            <a:spLocks noChangeArrowheads="1"/>
          </p:cNvSpPr>
          <p:nvPr/>
        </p:nvSpPr>
        <p:spPr bwMode="auto">
          <a:xfrm>
            <a:off x="8146303" y="1115826"/>
            <a:ext cx="620713" cy="304800"/>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正比</a:t>
            </a:r>
          </a:p>
        </p:txBody>
      </p:sp>
      <p:sp>
        <p:nvSpPr>
          <p:cNvPr id="18" name="Text Box 6"/>
          <p:cNvSpPr txBox="1">
            <a:spLocks noChangeArrowheads="1"/>
          </p:cNvSpPr>
          <p:nvPr/>
        </p:nvSpPr>
        <p:spPr bwMode="auto">
          <a:xfrm>
            <a:off x="3171078" y="1730188"/>
            <a:ext cx="619125" cy="306388"/>
          </a:xfrm>
          <a:prstGeom prst="rect">
            <a:avLst/>
          </a:prstGeom>
          <a:noFill/>
          <a:ln w="9525">
            <a:noFill/>
            <a:miter lim="800000"/>
            <a:headEnd/>
            <a:tailEnd/>
          </a:ln>
        </p:spPr>
        <p:txBody>
          <a:bodyPr wrap="none" lIns="0" tIns="0" rIns="0" bIns="0">
            <a:spAutoFit/>
          </a:bodyPr>
          <a:lstStyle/>
          <a:p>
            <a:pPr defTabSz="923925">
              <a:lnSpc>
                <a:spcPts val="2425"/>
              </a:lnSpc>
              <a:buFont typeface="Arial" charset="0"/>
              <a:buNone/>
            </a:pPr>
            <a:r>
              <a:rPr lang="zh-CN" altLang="en-US" sz="2400" b="1" dirty="0">
                <a:solidFill>
                  <a:srgbClr val="FF0000"/>
                </a:solidFill>
                <a:latin typeface="Times New Roman" pitchFamily="18" charset="0"/>
                <a:ea typeface="微软雅黑" panose="020B0503020204020204" pitchFamily="34" charset="-122"/>
              </a:rPr>
              <a:t>反比</a:t>
            </a:r>
          </a:p>
        </p:txBody>
      </p:sp>
      <p:sp>
        <p:nvSpPr>
          <p:cNvPr id="21" name="矩形 10"/>
          <p:cNvSpPr>
            <a:spLocks noChangeArrowheads="1"/>
          </p:cNvSpPr>
          <p:nvPr/>
        </p:nvSpPr>
        <p:spPr bwMode="auto">
          <a:xfrm>
            <a:off x="1486741" y="3465947"/>
            <a:ext cx="8391282" cy="1201280"/>
          </a:xfrm>
          <a:prstGeom prst="rect">
            <a:avLst/>
          </a:prstGeom>
          <a:noFill/>
          <a:ln w="9525">
            <a:noFill/>
            <a:miter lim="800000"/>
            <a:headEnd/>
            <a:tailEnd/>
          </a:ln>
        </p:spPr>
        <p:txBody>
          <a:bodyPr wrap="square" lIns="92382" tIns="46191" rIns="92382" bIns="46191">
            <a:spAutoFit/>
          </a:bodyPr>
          <a:lstStyle/>
          <a:p>
            <a:pPr defTabSz="923925">
              <a:lnSpc>
                <a:spcPct val="150000"/>
              </a:lnSpc>
              <a:buFont typeface="Arial" charset="0"/>
              <a:buNone/>
            </a:pPr>
            <a:r>
              <a:rPr lang="en-US" altLang="zh-CN" sz="2400" b="1" dirty="0">
                <a:latin typeface="微软雅黑" panose="020B0503020204020204" pitchFamily="34" charset="-122"/>
                <a:ea typeface="微软雅黑" panose="020B0503020204020204" pitchFamily="34" charset="-122"/>
              </a:rPr>
              <a:t> </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定律</a:t>
            </a:r>
            <a:r>
              <a:rPr lang="zh-CN" altLang="en-US" sz="2400" b="1" dirty="0">
                <a:latin typeface="微软雅黑" panose="020B0503020204020204" pitchFamily="34" charset="-122"/>
                <a:ea typeface="微软雅黑" panose="020B0503020204020204" pitchFamily="34" charset="-122"/>
              </a:rPr>
              <a:t>中涉及的电流、电压、电阻都是针对同一段导体或同一段电路在同一时刻而言的；且各物理量单位必须统一</a:t>
            </a:r>
            <a:endParaRPr lang="zh-CN" altLang="en-US" sz="2400" dirty="0">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xmlns="" Requires="a14">
          <p:sp>
            <p:nvSpPr>
              <p:cNvPr id="22" name="TextBox 21"/>
              <p:cNvSpPr txBox="1"/>
              <p:nvPr/>
            </p:nvSpPr>
            <p:spPr>
              <a:xfrm>
                <a:off x="1648096" y="4815694"/>
                <a:ext cx="8444753" cy="1386020"/>
              </a:xfrm>
              <a:prstGeom prst="rect">
                <a:avLst/>
              </a:prstGeom>
              <a:noFill/>
            </p:spPr>
            <p:txBody>
              <a:bodyPr wrap="square" rtlCol="0">
                <a:spAutoFit/>
              </a:bodyPr>
              <a:lstStyle/>
              <a:p>
                <a:r>
                  <a:rPr lang="zh-CN" altLang="en-US" sz="2400" b="1" dirty="0" smtClean="0">
                    <a:solidFill>
                      <a:srgbClr val="FF0000"/>
                    </a:solidFill>
                    <a:ea typeface="微软雅黑" panose="020B0503020204020204" pitchFamily="34" charset="-122"/>
                  </a:rPr>
                  <a:t>提示：</a:t>
                </a:r>
                <a:endParaRPr lang="en-US" altLang="zh-CN" sz="2400" b="1" dirty="0" smtClean="0">
                  <a:solidFill>
                    <a:srgbClr val="FF0000"/>
                  </a:solidFill>
                  <a:ea typeface="微软雅黑" panose="020B0503020204020204" pitchFamily="34" charset="-122"/>
                </a:endParaRPr>
              </a:p>
              <a:p>
                <a:r>
                  <a:rPr lang="zh-CN" altLang="en-US" sz="2400" b="1" dirty="0" smtClean="0">
                    <a:solidFill>
                      <a:srgbClr val="FF0000"/>
                    </a:solidFill>
                    <a:ea typeface="微软雅黑" panose="020B0503020204020204" pitchFamily="34" charset="-122"/>
                  </a:rPr>
                  <a:t>公式</a:t>
                </a:r>
                <a14:m>
                  <m:oMath xmlns:m="http://schemas.openxmlformats.org/officeDocument/2006/math">
                    <m:r>
                      <a:rPr lang="en-US" altLang="zh-CN" sz="2400" b="1" i="1" smtClean="0">
                        <a:solidFill>
                          <a:srgbClr val="FF0000"/>
                        </a:solidFill>
                        <a:latin typeface="Cambria Math" panose="02040503050406030204" pitchFamily="18" charset="0"/>
                      </a:rPr>
                      <m:t>𝑹</m:t>
                    </m:r>
                    <m:r>
                      <a:rPr lang="en-US" altLang="zh-CN" sz="2400" b="1" i="1" smtClean="0">
                        <a:solidFill>
                          <a:srgbClr val="FF0000"/>
                        </a:solidFill>
                        <a:latin typeface="Cambria Math" panose="02040503050406030204" pitchFamily="18" charset="0"/>
                      </a:rPr>
                      <m:t>=</m:t>
                    </m:r>
                    <m:f>
                      <m:fPr>
                        <m:ctrlPr>
                          <a:rPr lang="en-US" altLang="zh-CN" sz="2400" b="1" i="1" smtClean="0">
                            <a:solidFill>
                              <a:srgbClr val="FF0000"/>
                            </a:solidFill>
                            <a:latin typeface="Cambria Math"/>
                          </a:rPr>
                        </m:ctrlPr>
                      </m:fPr>
                      <m:num>
                        <m:r>
                          <a:rPr lang="en-US" altLang="zh-CN" sz="2400" b="1" i="1" smtClean="0">
                            <a:solidFill>
                              <a:srgbClr val="FF0000"/>
                            </a:solidFill>
                            <a:latin typeface="Cambria Math" panose="02040503050406030204" pitchFamily="18" charset="0"/>
                          </a:rPr>
                          <m:t>𝑼</m:t>
                        </m:r>
                      </m:num>
                      <m:den>
                        <m:r>
                          <a:rPr lang="en-US" altLang="zh-CN" sz="2400" b="1" i="1" smtClean="0">
                            <a:solidFill>
                              <a:srgbClr val="FF0000"/>
                            </a:solidFill>
                            <a:latin typeface="Cambria Math" panose="02040503050406030204" pitchFamily="18" charset="0"/>
                          </a:rPr>
                          <m:t>𝑰</m:t>
                        </m:r>
                      </m:den>
                    </m:f>
                  </m:oMath>
                </a14:m>
                <a:r>
                  <a:rPr lang="zh-CN" altLang="en-US" sz="2400" b="1" dirty="0" smtClean="0">
                    <a:solidFill>
                      <a:srgbClr val="FF0000"/>
                    </a:solidFill>
                    <a:ea typeface="微软雅黑" panose="020B0503020204020204" pitchFamily="34" charset="-122"/>
                  </a:rPr>
                  <a:t>只是电阻的计算式，不是关系式，不能认为“电阻的大小跟电压成正比，跟电流成反比”</a:t>
                </a:r>
                <a:endParaRPr lang="zh-CN" altLang="en-US" sz="2400" b="1" dirty="0">
                  <a:solidFill>
                    <a:srgbClr val="FF0000"/>
                  </a:solidFill>
                  <a:ea typeface="微软雅黑" panose="020B0503020204020204" pitchFamily="34" charset="-122"/>
                </a:endParaRPr>
              </a:p>
            </p:txBody>
          </p:sp>
        </mc:Choice>
        <mc:Fallback>
          <p:sp>
            <p:nvSpPr>
              <p:cNvPr id="22" name="TextBox 21"/>
              <p:cNvSpPr txBox="1">
                <a:spLocks noRot="1" noChangeAspect="1" noMove="1" noResize="1" noEditPoints="1" noAdjustHandles="1" noChangeArrowheads="1" noChangeShapeType="1" noTextEdit="1"/>
              </p:cNvSpPr>
              <p:nvPr/>
            </p:nvSpPr>
            <p:spPr>
              <a:xfrm>
                <a:off x="1648096" y="4815694"/>
                <a:ext cx="8444753" cy="1386020"/>
              </a:xfrm>
              <a:prstGeom prst="rect">
                <a:avLst/>
              </a:prstGeom>
              <a:blipFill rotWithShape="0">
                <a:blip r:embed="rId3"/>
                <a:stretch>
                  <a:fillRect l="-1082" t="-3524" b="-748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 name="矩形 2"/>
              <p:cNvSpPr/>
              <p:nvPr/>
            </p:nvSpPr>
            <p:spPr>
              <a:xfrm>
                <a:off x="1785900" y="2281051"/>
                <a:ext cx="3297121" cy="1152239"/>
              </a:xfrm>
              <a:prstGeom prst="rect">
                <a:avLst/>
              </a:prstGeom>
            </p:spPr>
            <p:txBody>
              <a:bodyPr wrap="none">
                <a:spAutoFit/>
              </a:bodyPr>
              <a:lstStyle/>
              <a:p>
                <a:r>
                  <a:rPr lang="zh-CN" altLang="en-US" sz="2400" b="1" dirty="0" smtClean="0">
                    <a:solidFill>
                      <a:srgbClr val="FF0000"/>
                    </a:solidFill>
                    <a:ea typeface="微软雅黑" panose="020B0503020204020204" pitchFamily="34" charset="-122"/>
                  </a:rPr>
                  <a:t>表达式：</a:t>
                </a:r>
                <a14:m>
                  <m:oMath xmlns:m="http://schemas.openxmlformats.org/officeDocument/2006/math">
                    <m:r>
                      <a:rPr lang="en-US" altLang="zh-CN" sz="2400" b="1" i="1" smtClean="0">
                        <a:solidFill>
                          <a:srgbClr val="FF0000"/>
                        </a:solidFill>
                        <a:latin typeface="Cambria Math" panose="02040503050406030204" pitchFamily="18" charset="0"/>
                      </a:rPr>
                      <m:t>𝑰</m:t>
                    </m:r>
                    <m:r>
                      <a:rPr lang="en-US" altLang="zh-CN" sz="2400" b="1" i="1" smtClean="0">
                        <a:solidFill>
                          <a:srgbClr val="FF0000"/>
                        </a:solidFill>
                        <a:latin typeface="Cambria Math" panose="02040503050406030204" pitchFamily="18" charset="0"/>
                      </a:rPr>
                      <m:t>=</m:t>
                    </m:r>
                    <m:f>
                      <m:fPr>
                        <m:ctrlPr>
                          <a:rPr lang="en-US" altLang="zh-CN" sz="2400" b="1" i="1" smtClean="0">
                            <a:solidFill>
                              <a:srgbClr val="FF0000"/>
                            </a:solidFill>
                            <a:latin typeface="Cambria Math"/>
                          </a:rPr>
                        </m:ctrlPr>
                      </m:fPr>
                      <m:num>
                        <m:r>
                          <a:rPr lang="en-US" altLang="zh-CN" sz="2400" b="1" i="1" smtClean="0">
                            <a:solidFill>
                              <a:srgbClr val="FF0000"/>
                            </a:solidFill>
                            <a:latin typeface="Cambria Math" panose="02040503050406030204" pitchFamily="18" charset="0"/>
                          </a:rPr>
                          <m:t>𝑼</m:t>
                        </m:r>
                      </m:num>
                      <m:den>
                        <m:r>
                          <a:rPr lang="en-US" altLang="zh-CN" sz="2400" b="1" i="1" smtClean="0">
                            <a:solidFill>
                              <a:srgbClr val="FF0000"/>
                            </a:solidFill>
                            <a:latin typeface="Cambria Math" panose="02040503050406030204" pitchFamily="18" charset="0"/>
                          </a:rPr>
                          <m:t>𝑹</m:t>
                        </m:r>
                      </m:den>
                    </m:f>
                  </m:oMath>
                </a14:m>
                <a:r>
                  <a:rPr lang="en-US" altLang="zh-CN" sz="2400" b="1" dirty="0" smtClean="0">
                    <a:solidFill>
                      <a:srgbClr val="FF0000"/>
                    </a:solidFill>
                    <a:ea typeface="微软雅黑" panose="020B0503020204020204" pitchFamily="34" charset="-122"/>
                  </a:rPr>
                  <a:t/>
                </a:r>
              </a:p>
              <a:p>
                <a:r>
                  <a:rPr lang="zh-CN" altLang="en-US" sz="2400" b="1" dirty="0" smtClean="0">
                    <a:solidFill>
                      <a:srgbClr val="FF0000"/>
                    </a:solidFill>
                    <a:ea typeface="微软雅黑" panose="020B0503020204020204" pitchFamily="34" charset="-122"/>
                  </a:rPr>
                  <a:t>变形式： </a:t>
                </a:r>
                <a:r>
                  <a:rPr lang="en-US" altLang="zh-CN" sz="2400" b="1" dirty="0" smtClean="0">
                    <a:solidFill>
                      <a:srgbClr val="FF0000"/>
                    </a:solidFill>
                    <a:ea typeface="微软雅黑" panose="020B0503020204020204" pitchFamily="34" charset="-122"/>
                  </a:rPr>
                  <a:t>U=IR</a:t>
                </a:r>
                <a:r>
                  <a:rPr lang="zh-CN" altLang="en-US" sz="2400" b="1" dirty="0" smtClean="0">
                    <a:solidFill>
                      <a:srgbClr val="FF0000"/>
                    </a:solidFill>
                    <a:ea typeface="微软雅黑" panose="020B0503020204020204" pitchFamily="34" charset="-122"/>
                  </a:rPr>
                  <a:t>和</a:t>
                </a:r>
                <a14:m>
                  <m:oMath xmlns:m="http://schemas.openxmlformats.org/officeDocument/2006/math">
                    <m:r>
                      <a:rPr lang="en-US" altLang="zh-CN" sz="2400" b="1" i="1" smtClean="0">
                        <a:solidFill>
                          <a:srgbClr val="FF0000"/>
                        </a:solidFill>
                        <a:latin typeface="Cambria Math" panose="02040503050406030204" pitchFamily="18" charset="0"/>
                      </a:rPr>
                      <m:t>𝑹</m:t>
                    </m:r>
                    <m:r>
                      <a:rPr lang="en-US" altLang="zh-CN" sz="2400" b="1" i="1" smtClean="0">
                        <a:solidFill>
                          <a:srgbClr val="FF0000"/>
                        </a:solidFill>
                        <a:latin typeface="Cambria Math" panose="02040503050406030204" pitchFamily="18" charset="0"/>
                      </a:rPr>
                      <m:t>=</m:t>
                    </m:r>
                    <m:f>
                      <m:fPr>
                        <m:ctrlPr>
                          <a:rPr lang="en-US" altLang="zh-CN" sz="2400" b="1" i="1" smtClean="0">
                            <a:solidFill>
                              <a:srgbClr val="FF0000"/>
                            </a:solidFill>
                            <a:latin typeface="Cambria Math"/>
                          </a:rPr>
                        </m:ctrlPr>
                      </m:fPr>
                      <m:num>
                        <m:r>
                          <a:rPr lang="en-US" altLang="zh-CN" sz="2400" b="1" i="1" smtClean="0">
                            <a:solidFill>
                              <a:srgbClr val="FF0000"/>
                            </a:solidFill>
                            <a:latin typeface="Cambria Math" panose="02040503050406030204" pitchFamily="18" charset="0"/>
                          </a:rPr>
                          <m:t>𝑼</m:t>
                        </m:r>
                      </m:num>
                      <m:den>
                        <m:r>
                          <a:rPr lang="en-US" altLang="zh-CN" sz="2400" b="1" i="1" smtClean="0">
                            <a:solidFill>
                              <a:srgbClr val="FF0000"/>
                            </a:solidFill>
                            <a:latin typeface="Cambria Math" panose="02040503050406030204" pitchFamily="18" charset="0"/>
                          </a:rPr>
                          <m:t>𝑰</m:t>
                        </m:r>
                      </m:den>
                    </m:f>
                  </m:oMath>
                </a14:m>
                <a:endParaRPr lang="zh-CN" altLang="en-US" sz="2400" dirty="0">
                  <a:ea typeface="微软雅黑" panose="020B0503020204020204" pitchFamily="34" charset="-122"/>
                </a:endParaRPr>
              </a:p>
            </p:txBody>
          </p:sp>
        </mc:Choice>
        <mc:Fallback>
          <p:sp>
            <p:nvSpPr>
              <p:cNvPr id="3" name="矩形 2"/>
              <p:cNvSpPr>
                <a:spLocks noRot="1" noChangeAspect="1" noMove="1" noResize="1" noEditPoints="1" noAdjustHandles="1" noChangeArrowheads="1" noChangeShapeType="1" noTextEdit="1"/>
              </p:cNvSpPr>
              <p:nvPr/>
            </p:nvSpPr>
            <p:spPr>
              <a:xfrm>
                <a:off x="1785900" y="2281051"/>
                <a:ext cx="3297121" cy="1152239"/>
              </a:xfrm>
              <a:prstGeom prst="rect">
                <a:avLst/>
              </a:prstGeom>
              <a:blipFill rotWithShape="0">
                <a:blip r:embed="rId4"/>
                <a:stretch>
                  <a:fillRect l="-2957" b="-4233"/>
                </a:stretch>
              </a:blipFill>
            </p:spPr>
            <p:txBody>
              <a:bodyPr/>
              <a:lstStyle/>
              <a:p>
                <a:r>
                  <a:rPr lang="zh-CN" altLang="en-US">
                    <a:noFill/>
                  </a:rPr>
                  <a:t> </a:t>
                </a:r>
              </a:p>
            </p:txBody>
          </p:sp>
        </mc:Fallback>
      </mc:AlternateContent>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1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 val="20180919151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1.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1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2.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3.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4.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5.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6.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7.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8.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ags/tag9.xml><?xml version="1.0" encoding="utf-8"?>
<p:tagLst xmlns:a="http://schemas.openxmlformats.org/drawingml/2006/main" xmlns:r="http://schemas.openxmlformats.org/officeDocument/2006/relationships" xmlns:p="http://schemas.openxmlformats.org/presentationml/2006/main">
  <p:tag name="MH" val="20180919151117"/>
  <p:tag name="MH_LIBRARY" val="GRAPHIC"/>
  <p:tag name="MH_ORDER" val="Straight Connector 143"/>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1650</TotalTime>
  <Pages>0</Pages>
  <Words>1192</Words>
  <Characters>0</Characters>
  <Application>Microsoft Office PowerPoint</Application>
  <DocSecurity>0</DocSecurity>
  <PresentationFormat>自定义</PresentationFormat>
  <Lines>0</Lines>
  <Paragraphs>184</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2015-07-09T00:50:00Z</dcterms:created>
  <dcterms:modified xsi:type="dcterms:W3CDTF">2019-02-14T07:15:28Z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