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515" r:id="rId2"/>
    <p:sldId id="516" r:id="rId3"/>
    <p:sldId id="517" r:id="rId4"/>
    <p:sldId id="518" r:id="rId5"/>
    <p:sldId id="519" r:id="rId6"/>
    <p:sldId id="520" r:id="rId7"/>
    <p:sldId id="521" r:id="rId8"/>
    <p:sldId id="522" r:id="rId9"/>
    <p:sldId id="523" r:id="rId10"/>
    <p:sldId id="524" r:id="rId11"/>
    <p:sldId id="525" r:id="rId12"/>
    <p:sldId id="526" r:id="rId13"/>
    <p:sldId id="527" r:id="rId14"/>
    <p:sldId id="528" r:id="rId15"/>
    <p:sldId id="529" r:id="rId16"/>
    <p:sldId id="530" r:id="rId17"/>
    <p:sldId id="531" r:id="rId18"/>
    <p:sldId id="532" r:id="rId19"/>
    <p:sldId id="533" r:id="rId20"/>
    <p:sldId id="534" r:id="rId21"/>
    <p:sldId id="535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EE8640"/>
    <a:srgbClr val="FF9300"/>
    <a:srgbClr val="D2A000"/>
    <a:srgbClr val="0000FF"/>
    <a:srgbClr val="FA12CE"/>
    <a:srgbClr val="800080"/>
    <a:srgbClr val="CC0000"/>
    <a:srgbClr val="30D8DC"/>
    <a:srgbClr val="18898C"/>
    <a:srgbClr val="52BA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220" autoAdjust="0"/>
    <p:restoredTop sz="87332" autoAdjust="0"/>
  </p:normalViewPr>
  <p:slideViewPr>
    <p:cSldViewPr snapToGrid="0" showGuides="1">
      <p:cViewPr>
        <p:scale>
          <a:sx n="66" d="100"/>
          <a:sy n="66" d="100"/>
        </p:scale>
        <p:origin x="-1248" y="-342"/>
      </p:cViewPr>
      <p:guideLst>
        <p:guide orient="horz" pos="2160"/>
        <p:guide pos="3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Char char="•"/>
              <a:defRPr sz="1200">
                <a:ea typeface="微软雅黑" panose="020B0503020204020204" pitchFamily="34" charset="-122"/>
              </a:defRPr>
            </a:lvl1pPr>
          </a:lstStyle>
          <a:p>
            <a:fld id="{5501D74B-35EC-4A16-83EE-064CD3683030}" type="slidenum">
              <a:rPr lang="zh-CN" altLang="en-US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1241579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>
            <a:spLocks noChangeArrowheads="1"/>
          </p:cNvSpPr>
          <p:nvPr/>
        </p:nvSpPr>
        <p:spPr bwMode="auto">
          <a:xfrm>
            <a:off x="2186782" y="2653256"/>
            <a:ext cx="7802562" cy="1200329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透镜及其应用</a:t>
            </a:r>
            <a:r>
              <a:rPr lang="zh-CN" altLang="en-US" sz="60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7676" y="934272"/>
            <a:ext cx="37369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中考一轮复习 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54698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785900" y="284591"/>
            <a:ext cx="30460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探究凸透镜成像规律 </a:t>
            </a:r>
          </a:p>
        </p:txBody>
      </p:sp>
      <p:sp>
        <p:nvSpPr>
          <p:cNvPr id="19" name="矩形 1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graphicFrame>
        <p:nvGraphicFramePr>
          <p:cNvPr id="58" name="表格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03190089"/>
              </p:ext>
            </p:extLst>
          </p:nvPr>
        </p:nvGraphicFramePr>
        <p:xfrm>
          <a:off x="1388341" y="1982492"/>
          <a:ext cx="9878308" cy="3819415"/>
        </p:xfrm>
        <a:graphic>
          <a:graphicData uri="http://schemas.openxmlformats.org/drawingml/2006/table">
            <a:tbl>
              <a:tblPr/>
              <a:tblGrid>
                <a:gridCol w="2124210"/>
                <a:gridCol w="1720051"/>
                <a:gridCol w="1664564"/>
                <a:gridCol w="1589214"/>
                <a:gridCol w="1531845"/>
                <a:gridCol w="1248424"/>
              </a:tblGrid>
              <a:tr h="38722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物距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u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像的情况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像距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（υ）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应用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44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倒立或正立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放大或缩小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实像或虚像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568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＞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2f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0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u=2f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倒立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等大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实像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υ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=2f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5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f&lt; u &lt;2f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υ＞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2f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172">
                <a:tc>
                  <a:txBody>
                    <a:bodyPr/>
                    <a:lstStyle/>
                    <a:p>
                      <a:pPr indent="267970"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 =f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800100"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不成像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点光源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---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平行光源 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872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 &lt;f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υ＞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u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9" name="Rectangle 1"/>
          <p:cNvSpPr>
            <a:spLocks noChangeArrowheads="1"/>
          </p:cNvSpPr>
          <p:nvPr/>
        </p:nvSpPr>
        <p:spPr bwMode="auto">
          <a:xfrm>
            <a:off x="2550720" y="1051091"/>
            <a:ext cx="707468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zh-CN" altLang="zh-CN" sz="2800" b="1" dirty="0" smtClean="0">
                <a:ea typeface="微软雅黑" panose="020B0503020204020204" pitchFamily="34" charset="-122"/>
              </a:rPr>
              <a:t>凸透镜</a:t>
            </a:r>
            <a:r>
              <a:rPr lang="zh-CN" altLang="zh-CN" sz="2800" b="1" dirty="0">
                <a:ea typeface="微软雅黑" panose="020B0503020204020204" pitchFamily="34" charset="-122"/>
              </a:rPr>
              <a:t>成像的规律</a:t>
            </a:r>
            <a:endParaRPr lang="zh-CN" altLang="zh-CN" sz="2800" dirty="0">
              <a:ea typeface="微软雅黑" panose="020B0503020204020204" pitchFamily="34" charset="-122"/>
            </a:endParaRPr>
          </a:p>
        </p:txBody>
      </p:sp>
      <p:sp>
        <p:nvSpPr>
          <p:cNvPr id="60" name="TextBox 13"/>
          <p:cNvSpPr txBox="1">
            <a:spLocks noChangeArrowheads="1"/>
          </p:cNvSpPr>
          <p:nvPr/>
        </p:nvSpPr>
        <p:spPr bwMode="auto">
          <a:xfrm>
            <a:off x="4152060" y="3172994"/>
            <a:ext cx="10318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倒立</a:t>
            </a: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5607797" y="3153944"/>
            <a:ext cx="10334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缩小</a:t>
            </a:r>
          </a:p>
        </p:txBody>
      </p:sp>
      <p:sp>
        <p:nvSpPr>
          <p:cNvPr id="62" name="TextBox 13"/>
          <p:cNvSpPr txBox="1">
            <a:spLocks noChangeArrowheads="1"/>
          </p:cNvSpPr>
          <p:nvPr/>
        </p:nvSpPr>
        <p:spPr bwMode="auto">
          <a:xfrm>
            <a:off x="7212760" y="3172994"/>
            <a:ext cx="10334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实像</a:t>
            </a:r>
          </a:p>
        </p:txBody>
      </p:sp>
      <p:sp>
        <p:nvSpPr>
          <p:cNvPr id="63" name="TextBox 13"/>
          <p:cNvSpPr txBox="1">
            <a:spLocks noChangeArrowheads="1"/>
          </p:cNvSpPr>
          <p:nvPr/>
        </p:nvSpPr>
        <p:spPr bwMode="auto">
          <a:xfrm>
            <a:off x="8702765" y="3213757"/>
            <a:ext cx="1397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f</a:t>
            </a:r>
            <a:r>
              <a:rPr lang="en-US" altLang="zh-CN" sz="2400" kern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&lt;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υ</a:t>
            </a:r>
            <a:r>
              <a:rPr lang="en-US" altLang="zh-CN" sz="2400" kern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&lt;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2f</a:t>
            </a:r>
            <a:endParaRPr lang="zh-CN" altLang="en-US" sz="2400" b="1" kern="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4" name="TextBox 13"/>
          <p:cNvSpPr txBox="1">
            <a:spLocks noChangeArrowheads="1"/>
          </p:cNvSpPr>
          <p:nvPr/>
        </p:nvSpPr>
        <p:spPr bwMode="auto">
          <a:xfrm>
            <a:off x="9993403" y="3228044"/>
            <a:ext cx="14747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照相机</a:t>
            </a:r>
          </a:p>
        </p:txBody>
      </p:sp>
      <p:sp>
        <p:nvSpPr>
          <p:cNvPr id="65" name="TextBox 13"/>
          <p:cNvSpPr txBox="1">
            <a:spLocks noChangeArrowheads="1"/>
          </p:cNvSpPr>
          <p:nvPr/>
        </p:nvSpPr>
        <p:spPr bwMode="auto">
          <a:xfrm>
            <a:off x="9956890" y="3683657"/>
            <a:ext cx="14747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测焦距</a:t>
            </a:r>
          </a:p>
        </p:txBody>
      </p:sp>
      <p:sp>
        <p:nvSpPr>
          <p:cNvPr id="66" name="TextBox 13"/>
          <p:cNvSpPr txBox="1">
            <a:spLocks noChangeArrowheads="1"/>
          </p:cNvSpPr>
          <p:nvPr/>
        </p:nvSpPr>
        <p:spPr bwMode="auto">
          <a:xfrm>
            <a:off x="3981065" y="4231043"/>
            <a:ext cx="10334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倒立</a:t>
            </a:r>
          </a:p>
        </p:txBody>
      </p:sp>
      <p:sp>
        <p:nvSpPr>
          <p:cNvPr id="67" name="TextBox 13"/>
          <p:cNvSpPr txBox="1">
            <a:spLocks noChangeArrowheads="1"/>
          </p:cNvSpPr>
          <p:nvPr/>
        </p:nvSpPr>
        <p:spPr bwMode="auto">
          <a:xfrm>
            <a:off x="5537095" y="4256817"/>
            <a:ext cx="10318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放大</a:t>
            </a:r>
          </a:p>
        </p:txBody>
      </p:sp>
      <p:sp>
        <p:nvSpPr>
          <p:cNvPr id="68" name="TextBox 13"/>
          <p:cNvSpPr txBox="1">
            <a:spLocks noChangeArrowheads="1"/>
          </p:cNvSpPr>
          <p:nvPr/>
        </p:nvSpPr>
        <p:spPr bwMode="auto">
          <a:xfrm>
            <a:off x="6970046" y="4275868"/>
            <a:ext cx="10334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实像</a:t>
            </a:r>
          </a:p>
        </p:txBody>
      </p:sp>
      <p:sp>
        <p:nvSpPr>
          <p:cNvPr id="69" name="TextBox 13"/>
          <p:cNvSpPr txBox="1">
            <a:spLocks noChangeArrowheads="1"/>
          </p:cNvSpPr>
          <p:nvPr/>
        </p:nvSpPr>
        <p:spPr bwMode="auto">
          <a:xfrm>
            <a:off x="10099765" y="4305735"/>
            <a:ext cx="14763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投影仪</a:t>
            </a:r>
          </a:p>
        </p:txBody>
      </p:sp>
      <p:sp>
        <p:nvSpPr>
          <p:cNvPr id="70" name="TextBox 13"/>
          <p:cNvSpPr txBox="1">
            <a:spLocks noChangeArrowheads="1"/>
          </p:cNvSpPr>
          <p:nvPr/>
        </p:nvSpPr>
        <p:spPr bwMode="auto">
          <a:xfrm>
            <a:off x="3981065" y="5366692"/>
            <a:ext cx="10318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正立</a:t>
            </a:r>
          </a:p>
        </p:txBody>
      </p:sp>
      <p:sp>
        <p:nvSpPr>
          <p:cNvPr id="71" name="TextBox 13"/>
          <p:cNvSpPr txBox="1">
            <a:spLocks noChangeArrowheads="1"/>
          </p:cNvSpPr>
          <p:nvPr/>
        </p:nvSpPr>
        <p:spPr bwMode="auto">
          <a:xfrm>
            <a:off x="5436802" y="5329713"/>
            <a:ext cx="10334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放大</a:t>
            </a:r>
          </a:p>
        </p:txBody>
      </p:sp>
      <p:sp>
        <p:nvSpPr>
          <p:cNvPr id="72" name="TextBox 13"/>
          <p:cNvSpPr txBox="1">
            <a:spLocks noChangeArrowheads="1"/>
          </p:cNvSpPr>
          <p:nvPr/>
        </p:nvSpPr>
        <p:spPr bwMode="auto">
          <a:xfrm>
            <a:off x="7041765" y="5348763"/>
            <a:ext cx="10334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虚像</a:t>
            </a:r>
          </a:p>
        </p:txBody>
      </p:sp>
      <p:sp>
        <p:nvSpPr>
          <p:cNvPr id="73" name="TextBox 13"/>
          <p:cNvSpPr txBox="1">
            <a:spLocks noChangeArrowheads="1"/>
          </p:cNvSpPr>
          <p:nvPr/>
        </p:nvSpPr>
        <p:spPr bwMode="auto">
          <a:xfrm>
            <a:off x="10191328" y="5360296"/>
            <a:ext cx="14747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放大镜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014749" y="1634183"/>
            <a:ext cx="10399498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5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2018•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吉林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中考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）小明同学在实验室利用光具座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探究凸透镜成像规律的实验中：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）元件摆放位置如图所示，在光屏中心呈现出清晰的烛焰的像，由此可知透镜焦距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 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cm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）保持透镜和光屏的位置不动，把蜡烛放在刻度尺的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15cm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处，可在蜡烛和凸透镜间合适位置添加一个焦距恰当的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 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透镜，仍能在光屏上承接到烛焰清晰的像；若不添加透镜，适当移动光屏可承接到一个倒立的、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的实像；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）在实验中，小明更换了一个凸透镜，使三者还处于如图所示的位置，并使三者中心在同一高度，在透镜右侧无论怎样移动光屏都无法承接到烛焰的像（光具座足够长），出现这种现象的原因可能是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                       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。（写出一种原因即可）</a:t>
            </a: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61088" y="2603109"/>
            <a:ext cx="7334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10.0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49519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探究凸透镜成像规律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探究凸透镜成像规律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1026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40555" y="5532084"/>
            <a:ext cx="3854535" cy="113054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987249" y="3520678"/>
            <a:ext cx="73342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凸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54638" y="3920788"/>
            <a:ext cx="7334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放大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70177" y="5332029"/>
            <a:ext cx="17675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物距小于焦距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704976" y="2145648"/>
            <a:ext cx="9057759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已知凸透镜的焦距为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15cm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，下列说法正确的是（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．当物体距凸透镜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10cm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时，成正立、放大的实像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．当物体距凸透镜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20cm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时，成倒立、放大的实像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．当物体距凸透镜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35cm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时，成倒立、放大的实像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．当物体从距凸透镜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20cm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处远离凸透镜时，在凸透镜另一侧所成的像逐渐变大</a:t>
            </a:r>
          </a:p>
          <a:p>
            <a:pPr indent="457200"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45089" y="2259594"/>
            <a:ext cx="773112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9461" name="Rectangle 1"/>
          <p:cNvSpPr>
            <a:spLocks noChangeArrowheads="1"/>
          </p:cNvSpPr>
          <p:nvPr/>
        </p:nvSpPr>
        <p:spPr bwMode="auto">
          <a:xfrm>
            <a:off x="1658939" y="1212206"/>
            <a:ext cx="49519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凸透镜成像规律应用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探究凸透镜成像规律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眼睛和眼镜</a:t>
            </a:r>
          </a:p>
        </p:txBody>
      </p:sp>
      <p:sp>
        <p:nvSpPr>
          <p:cNvPr id="13" name="矩形 12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007039" y="1651119"/>
            <a:ext cx="10583599" cy="419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 smtClean="0"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ea typeface="微软雅黑" panose="020B0503020204020204" pitchFamily="34" charset="-122"/>
              </a:rPr>
              <a:t>、眼睛的作用相当于</a:t>
            </a:r>
            <a:r>
              <a:rPr lang="en-US" altLang="zh-CN" sz="2400" u="sng" dirty="0">
                <a:ea typeface="微软雅黑" panose="020B0503020204020204" pitchFamily="34" charset="-122"/>
              </a:rPr>
              <a:t>   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       </a:t>
            </a:r>
            <a:r>
              <a:rPr lang="zh-CN" altLang="zh-CN" sz="2400" dirty="0">
                <a:ea typeface="微软雅黑" panose="020B0503020204020204" pitchFamily="34" charset="-122"/>
              </a:rPr>
              <a:t>透镜，眼球好像一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架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              </a:t>
            </a:r>
            <a:r>
              <a:rPr lang="zh-CN" altLang="zh-CN" sz="2400" dirty="0">
                <a:ea typeface="微软雅黑" panose="020B0503020204020204" pitchFamily="34" charset="-122"/>
              </a:rPr>
              <a:t>，来自物体的光会聚在视网膜上形成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 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、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          </a:t>
            </a:r>
            <a:r>
              <a:rPr lang="zh-CN" altLang="zh-CN" sz="2400" dirty="0">
                <a:ea typeface="微软雅黑" panose="020B0503020204020204" pitchFamily="34" charset="-122"/>
              </a:rPr>
              <a:t>的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</a:t>
            </a:r>
            <a:r>
              <a:rPr lang="zh-CN" altLang="zh-CN" sz="2400" dirty="0">
                <a:ea typeface="微软雅黑" panose="020B0503020204020204" pitchFamily="34" charset="-122"/>
              </a:rPr>
              <a:t>像。</a:t>
            </a: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ea typeface="微软雅黑" panose="020B0503020204020204" pitchFamily="34" charset="-122"/>
              </a:rPr>
              <a:t>、产生近视眼的原因是晶状体太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</a:t>
            </a:r>
            <a:r>
              <a:rPr lang="zh-CN" altLang="zh-CN" sz="2400" dirty="0">
                <a:ea typeface="微软雅黑" panose="020B0503020204020204" pitchFamily="34" charset="-122"/>
              </a:rPr>
              <a:t>，折光的能力太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  </a:t>
            </a:r>
            <a:r>
              <a:rPr lang="zh-CN" altLang="zh-CN" sz="2400" dirty="0">
                <a:ea typeface="微软雅黑" panose="020B0503020204020204" pitchFamily="34" charset="-122"/>
              </a:rPr>
              <a:t>，近视眼矫正前将光会聚在视网膜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</a:t>
            </a:r>
            <a:r>
              <a:rPr lang="zh-CN" altLang="zh-CN" sz="2400" dirty="0">
                <a:ea typeface="微软雅黑" panose="020B0503020204020204" pitchFamily="34" charset="-122"/>
              </a:rPr>
              <a:t>（前或后），矫正时需要在眼睛前面放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一个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      </a:t>
            </a:r>
            <a:r>
              <a:rPr lang="zh-CN" altLang="zh-CN" sz="2400" dirty="0">
                <a:ea typeface="微软雅黑" panose="020B0503020204020204" pitchFamily="34" charset="-122"/>
              </a:rPr>
              <a:t>透镜。</a:t>
            </a: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>
                <a:ea typeface="微软雅黑" panose="020B0503020204020204" pitchFamily="34" charset="-122"/>
              </a:rPr>
              <a:t>3</a:t>
            </a:r>
            <a:r>
              <a:rPr lang="zh-CN" altLang="zh-CN" sz="2400" dirty="0">
                <a:ea typeface="微软雅黑" panose="020B0503020204020204" pitchFamily="34" charset="-122"/>
              </a:rPr>
              <a:t>、产生远视眼的原因是晶状体太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</a:t>
            </a:r>
            <a:r>
              <a:rPr lang="zh-CN" altLang="zh-CN" sz="2400" dirty="0">
                <a:ea typeface="微软雅黑" panose="020B0503020204020204" pitchFamily="34" charset="-122"/>
              </a:rPr>
              <a:t>，折光的能力太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  </a:t>
            </a:r>
            <a:r>
              <a:rPr lang="zh-CN" altLang="zh-CN" sz="2400" dirty="0">
                <a:ea typeface="微软雅黑" panose="020B0503020204020204" pitchFamily="34" charset="-122"/>
              </a:rPr>
              <a:t>，远视眼矫正前将光会聚在视网膜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 </a:t>
            </a:r>
            <a:r>
              <a:rPr lang="zh-CN" altLang="zh-CN" sz="2400" dirty="0">
                <a:ea typeface="微软雅黑" panose="020B0503020204020204" pitchFamily="34" charset="-122"/>
              </a:rPr>
              <a:t>（前或后），矫正时需要在眼睛前面放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一个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 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                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透镜</a:t>
            </a:r>
            <a:r>
              <a:rPr lang="zh-CN" altLang="zh-CN" sz="2400" dirty="0"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4166845" y="1697410"/>
            <a:ext cx="11160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凸</a:t>
            </a: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7749480" y="1654869"/>
            <a:ext cx="17160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照相机</a:t>
            </a: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4521912" y="2190930"/>
            <a:ext cx="8833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缩小</a:t>
            </a: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3428425" y="2205366"/>
            <a:ext cx="8061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倒立</a:t>
            </a: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5542089" y="2851697"/>
            <a:ext cx="12501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厚</a:t>
            </a: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8254720" y="2843114"/>
            <a:ext cx="12483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强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617180" y="2190930"/>
            <a:ext cx="7373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实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3233733" y="3366641"/>
            <a:ext cx="12501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前</a:t>
            </a: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9503073" y="3366642"/>
            <a:ext cx="12501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凹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5534604" y="4012972"/>
            <a:ext cx="12501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薄</a:t>
            </a: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8252941" y="4011336"/>
            <a:ext cx="12501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弱</a:t>
            </a: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3399322" y="4510047"/>
            <a:ext cx="12501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后</a:t>
            </a:r>
          </a:p>
        </p:txBody>
      </p:sp>
      <p:sp>
        <p:nvSpPr>
          <p:cNvPr id="35" name="TextBox 13"/>
          <p:cNvSpPr txBox="1">
            <a:spLocks noChangeArrowheads="1"/>
          </p:cNvSpPr>
          <p:nvPr/>
        </p:nvSpPr>
        <p:spPr bwMode="auto">
          <a:xfrm>
            <a:off x="10063948" y="4554886"/>
            <a:ext cx="12483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凸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6" grpId="0"/>
      <p:bldP spid="34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819276" y="1607018"/>
            <a:ext cx="828516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7】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 现代生活，智能手机给人们带来了许多使利，但长时间盯着手机屏幕，容易导致视力下降。下列关于近视眼及其矫正的原理图正确的是（　　）</a:t>
            </a: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33691" y="2605526"/>
            <a:ext cx="7334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rPr>
              <a:t>A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Segoe UI" pitchFamily="34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59939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近视眼与远视眼的成因及矫正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眼睛和眼镜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050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2624" y="3009900"/>
            <a:ext cx="7482551" cy="1381125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1785900" y="4177079"/>
            <a:ext cx="7023087" cy="2155091"/>
            <a:chOff x="1709977" y="3895725"/>
            <a:chExt cx="7023087" cy="2155091"/>
          </a:xfrm>
        </p:grpSpPr>
        <p:sp>
          <p:nvSpPr>
            <p:cNvPr id="11" name="TextBox 5"/>
            <p:cNvSpPr>
              <a:spLocks noChangeArrowheads="1"/>
            </p:cNvSpPr>
            <p:nvPr/>
          </p:nvSpPr>
          <p:spPr bwMode="auto">
            <a:xfrm>
              <a:off x="1819277" y="4419600"/>
              <a:ext cx="6913787" cy="1631216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zh-CN" sz="2000" dirty="0" smtClean="0"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zh-CN" sz="2000" dirty="0" smtClean="0">
                  <a:latin typeface="微软雅黑" pitchFamily="34" charset="-122"/>
                  <a:ea typeface="微软雅黑" pitchFamily="34" charset="-122"/>
                </a:rPr>
                <a:t>）近视眼是由于晶状体对光线的会聚作用太强，使远处物体射来的光线会聚在视网膜的前方，近视眼佩戴凹透镜进行矫正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；</a:t>
              </a:r>
              <a:r>
                <a:rPr lang="zh-CN" altLang="zh-CN" sz="2000" dirty="0" smtClean="0"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zh-CN" sz="2000" dirty="0" smtClean="0">
                  <a:latin typeface="微软雅黑" pitchFamily="34" charset="-122"/>
                  <a:ea typeface="微软雅黑" pitchFamily="34" charset="-122"/>
                </a:rPr>
                <a:t>）远视眼的晶状体较薄，会聚能力较弱，看近处的物体时，将像成在视网膜的后面，远视眼佩戴凸透镜进行矫正。</a:t>
              </a:r>
              <a:endParaRPr lang="zh-CN" altLang="zh-CN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709977" y="3895725"/>
              <a:ext cx="1723549" cy="4996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方法点拨</a:t>
              </a:r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785900" y="28459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显微镜和望远镜</a:t>
            </a:r>
          </a:p>
        </p:txBody>
      </p:sp>
      <p:sp>
        <p:nvSpPr>
          <p:cNvPr id="13" name="矩形 12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考点五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1238015" y="1868573"/>
            <a:ext cx="10093130" cy="312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200000"/>
              </a:lnSpc>
              <a:spcBef>
                <a:spcPct val="20000"/>
              </a:spcBef>
            </a:pPr>
            <a:r>
              <a:rPr lang="en-US" altLang="zh-CN" sz="2400" dirty="0" smtClean="0"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ea typeface="微软雅黑" panose="020B0503020204020204" pitchFamily="34" charset="-122"/>
              </a:rPr>
              <a:t>．显微镜是由物镜和目镜组成，物镜相当于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     </a:t>
            </a:r>
            <a:r>
              <a:rPr lang="zh-CN" altLang="zh-CN" sz="2400" dirty="0">
                <a:ea typeface="微软雅黑" panose="020B0503020204020204" pitchFamily="34" charset="-122"/>
              </a:rPr>
              <a:t>，成</a:t>
            </a:r>
            <a:r>
              <a:rPr lang="en-US" altLang="zh-CN" sz="2400" u="sng" dirty="0">
                <a:ea typeface="微软雅黑" panose="020B0503020204020204" pitchFamily="34" charset="-122"/>
              </a:rPr>
              <a:t> 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                   </a:t>
            </a:r>
            <a:r>
              <a:rPr lang="zh-CN" altLang="zh-CN" sz="2400" dirty="0">
                <a:ea typeface="微软雅黑" panose="020B0503020204020204" pitchFamily="34" charset="-122"/>
              </a:rPr>
              <a:t>像，目镜相当于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       </a:t>
            </a:r>
            <a:r>
              <a:rPr lang="zh-CN" altLang="zh-CN" sz="2400" dirty="0">
                <a:ea typeface="微软雅黑" panose="020B0503020204020204" pitchFamily="34" charset="-122"/>
              </a:rPr>
              <a:t>的作用，成 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                </a:t>
            </a:r>
            <a:r>
              <a:rPr lang="zh-CN" altLang="zh-CN" sz="2400" dirty="0">
                <a:ea typeface="微软雅黑" panose="020B0503020204020204" pitchFamily="34" charset="-122"/>
              </a:rPr>
              <a:t>像</a:t>
            </a:r>
            <a:r>
              <a:rPr lang="zh-CN" altLang="zh-CN" sz="2400" u="sng" dirty="0">
                <a:ea typeface="微软雅黑" panose="020B0503020204020204" pitchFamily="34" charset="-122"/>
              </a:rPr>
              <a:t> </a:t>
            </a:r>
            <a:r>
              <a:rPr lang="zh-CN" altLang="zh-CN" sz="2400" dirty="0">
                <a:ea typeface="微软雅黑" panose="020B0503020204020204" pitchFamily="34" charset="-122"/>
              </a:rPr>
              <a:t>。</a:t>
            </a:r>
          </a:p>
          <a:p>
            <a:pPr eaLnBrk="0" hangingPunct="0">
              <a:lnSpc>
                <a:spcPct val="200000"/>
              </a:lnSpc>
              <a:spcBef>
                <a:spcPct val="20000"/>
              </a:spcBef>
            </a:pPr>
            <a:r>
              <a:rPr lang="en-US" altLang="zh-CN" sz="2400" dirty="0"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ea typeface="微软雅黑" panose="020B0503020204020204" pitchFamily="34" charset="-122"/>
              </a:rPr>
              <a:t>、望远镜由物镜和目镜组成，物镜相当于一个</a:t>
            </a:r>
            <a:r>
              <a:rPr lang="en-US" altLang="zh-CN" sz="2400" u="sng" dirty="0">
                <a:ea typeface="微软雅黑" panose="020B0503020204020204" pitchFamily="34" charset="-122"/>
              </a:rPr>
              <a:t>	        	</a:t>
            </a:r>
            <a:r>
              <a:rPr lang="zh-CN" altLang="zh-CN" sz="2400" dirty="0">
                <a:ea typeface="微软雅黑" panose="020B0503020204020204" pitchFamily="34" charset="-122"/>
              </a:rPr>
              <a:t>，目镜相当于一个</a:t>
            </a:r>
            <a:r>
              <a:rPr lang="en-US" altLang="zh-CN" sz="2400" u="sng" dirty="0">
                <a:ea typeface="微软雅黑" panose="020B0503020204020204" pitchFamily="34" charset="-122"/>
              </a:rPr>
              <a:t>		  </a:t>
            </a:r>
            <a:r>
              <a:rPr lang="zh-CN" altLang="zh-CN" sz="2400" dirty="0"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7189464" y="1808040"/>
            <a:ext cx="15478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投影仪</a:t>
            </a: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8737276" y="1808039"/>
            <a:ext cx="3167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倒立放大的实</a:t>
            </a: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2807298" y="2537380"/>
            <a:ext cx="1547812" cy="71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放大镜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530691" y="2537379"/>
            <a:ext cx="27130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正立放大的虚</a:t>
            </a: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7652558" y="3279934"/>
            <a:ext cx="15478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照相机</a:t>
            </a: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1528090" y="4048447"/>
            <a:ext cx="1546225" cy="71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放大镜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552575" y="1749893"/>
            <a:ext cx="907732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8】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如图表示一种光学仪器的原理，图中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是物镜，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000" baseline="-25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是目镜。这种仪器是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（填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望远镜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显微镜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），目镜的作用相当于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（填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放大镜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投影仪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）。</a:t>
            </a: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95450" y="2285768"/>
            <a:ext cx="1104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望远镜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41472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显微镜和望远镜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显微镜和望远镜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考点五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63000" y="2266718"/>
            <a:ext cx="1104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放大镜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3074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0150" y="2743199"/>
            <a:ext cx="2486025" cy="2322275"/>
          </a:xfrm>
          <a:prstGeom prst="rect">
            <a:avLst/>
          </a:prstGeom>
          <a:noFill/>
        </p:spPr>
      </p:pic>
      <p:sp>
        <p:nvSpPr>
          <p:cNvPr id="13" name="TextBox 5"/>
          <p:cNvSpPr>
            <a:spLocks noChangeArrowheads="1"/>
          </p:cNvSpPr>
          <p:nvPr/>
        </p:nvSpPr>
        <p:spPr bwMode="auto">
          <a:xfrm>
            <a:off x="1819277" y="4419600"/>
            <a:ext cx="6913787" cy="1015663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望远镜物镜相当于照相机，目镜相当于放大镜；显微镜物镜相当于投影仪，目镜相当于放大镜。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09977" y="3895725"/>
            <a:ext cx="1723549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方法点拨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3" grpId="0" animBg="1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204541" y="261631"/>
            <a:ext cx="6032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巧用“三条特殊光线”来确定物、像的位置</a:t>
            </a:r>
          </a:p>
        </p:txBody>
      </p:sp>
      <p:sp>
        <p:nvSpPr>
          <p:cNvPr id="13" name="矩形 12"/>
          <p:cNvSpPr/>
          <p:nvPr/>
        </p:nvSpPr>
        <p:spPr>
          <a:xfrm>
            <a:off x="358594" y="2616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EE864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拓展提升</a:t>
            </a:r>
            <a:endParaRPr lang="zh-CN" altLang="en-US" sz="2800" dirty="0">
              <a:solidFill>
                <a:srgbClr val="EE864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72266" y="1167839"/>
            <a:ext cx="1723549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方法点拨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985963" y="1941273"/>
            <a:ext cx="7028455" cy="4065122"/>
            <a:chOff x="1754100" y="1683365"/>
            <a:chExt cx="7028455" cy="4065122"/>
          </a:xfrm>
        </p:grpSpPr>
        <p:grpSp>
          <p:nvGrpSpPr>
            <p:cNvPr id="2" name="组合 1"/>
            <p:cNvGrpSpPr/>
            <p:nvPr/>
          </p:nvGrpSpPr>
          <p:grpSpPr>
            <a:xfrm>
              <a:off x="1868768" y="1746822"/>
              <a:ext cx="6913787" cy="3795886"/>
              <a:chOff x="1638438" y="1746234"/>
              <a:chExt cx="6913787" cy="3795886"/>
            </a:xfrm>
          </p:grpSpPr>
          <p:sp>
            <p:nvSpPr>
              <p:cNvPr id="9" name="TextBox 5"/>
              <p:cNvSpPr>
                <a:spLocks noChangeArrowheads="1"/>
              </p:cNvSpPr>
              <p:nvPr/>
            </p:nvSpPr>
            <p:spPr bwMode="auto">
              <a:xfrm>
                <a:off x="1638438" y="1746234"/>
                <a:ext cx="6913787" cy="400110"/>
              </a:xfrm>
              <a:prstGeom prst="rect">
                <a:avLst/>
              </a:prstGeom>
              <a:noFill/>
              <a:ln w="2857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 smtClean="0">
                    <a:ea typeface="微软雅黑" panose="020B0503020204020204" pitchFamily="34" charset="-122"/>
                  </a:rPr>
                  <a:t>利用</a:t>
                </a:r>
                <a:r>
                  <a:rPr lang="zh-CN" altLang="zh-CN" sz="2000" dirty="0" smtClean="0">
                    <a:ea typeface="微软雅黑" panose="020B0503020204020204" pitchFamily="34" charset="-122"/>
                  </a:rPr>
                  <a:t>凸透镜的三条特殊光路</a:t>
                </a:r>
                <a:r>
                  <a:rPr lang="zh-CN" altLang="en-US" sz="2000" dirty="0" smtClean="0">
                    <a:ea typeface="微软雅黑" panose="020B0503020204020204" pitchFamily="34" charset="-122"/>
                  </a:rPr>
                  <a:t>作图方法：</a:t>
                </a:r>
                <a:endParaRPr lang="zh-CN" altLang="en-US" sz="2000" dirty="0" smtClean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4099" name="图片24" descr="菁优网：http://www.jyeoo.com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714500" y="2209800"/>
                <a:ext cx="4762500" cy="3332320"/>
              </a:xfrm>
              <a:prstGeom prst="rect">
                <a:avLst/>
              </a:prstGeom>
              <a:noFill/>
            </p:spPr>
          </p:pic>
        </p:grpSp>
        <p:sp>
          <p:nvSpPr>
            <p:cNvPr id="3" name="矩形 2"/>
            <p:cNvSpPr/>
            <p:nvPr/>
          </p:nvSpPr>
          <p:spPr>
            <a:xfrm>
              <a:off x="1754100" y="1683365"/>
              <a:ext cx="6482862" cy="4065122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EE86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204541" y="261631"/>
            <a:ext cx="6032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巧用“三条特殊光线”来确定物、像的位置</a:t>
            </a:r>
          </a:p>
        </p:txBody>
      </p:sp>
      <p:sp>
        <p:nvSpPr>
          <p:cNvPr id="6" name="矩形 5"/>
          <p:cNvSpPr/>
          <p:nvPr/>
        </p:nvSpPr>
        <p:spPr>
          <a:xfrm>
            <a:off x="358594" y="2616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拓展提升</a:t>
            </a:r>
            <a:endParaRPr lang="zh-CN" altLang="en-US" sz="2800" dirty="0">
              <a:solidFill>
                <a:schemeClr val="accent2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888547" y="1205607"/>
            <a:ext cx="907732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如图所示，在探究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凸透镜成像规律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的实验中，将蜡烛放在位置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时，观测到在位置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成倒立、缩小的实像。若把蜡烛移到位置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，试作图找出蜡烛通过透镜的成像位置。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5122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0020" y="2821366"/>
            <a:ext cx="4386942" cy="1926771"/>
          </a:xfrm>
          <a:prstGeom prst="rect">
            <a:avLst/>
          </a:prstGeom>
          <a:noFill/>
        </p:spPr>
      </p:pic>
      <p:pic>
        <p:nvPicPr>
          <p:cNvPr id="5123" name="图片24" descr="菁优网：http://www.jyeoo.co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12641" y="4855028"/>
            <a:ext cx="4663855" cy="200297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985963" y="5437833"/>
            <a:ext cx="1796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如答图所示</a:t>
            </a:r>
            <a:endParaRPr lang="zh-CN" altLang="en-US" sz="2400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1"/>
          <p:cNvSpPr>
            <a:spLocks noChangeArrowheads="1"/>
          </p:cNvSpPr>
          <p:nvPr/>
        </p:nvSpPr>
        <p:spPr bwMode="auto">
          <a:xfrm>
            <a:off x="984268" y="1027184"/>
            <a:ext cx="1609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黑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举一反三 </a:t>
            </a:r>
            <a:endParaRPr lang="en-US" altLang="zh-CN" sz="20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5125" name="Rectangle 2"/>
          <p:cNvSpPr>
            <a:spLocks noChangeArrowheads="1"/>
          </p:cNvSpPr>
          <p:nvPr/>
        </p:nvSpPr>
        <p:spPr bwMode="auto">
          <a:xfrm>
            <a:off x="1525663" y="1720251"/>
            <a:ext cx="95526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）作出蜡烛发出的光通过透镜之后的光线。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EE86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204541" y="261631"/>
            <a:ext cx="6032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巧用“三条特殊光线”来确定物、像的位置</a:t>
            </a:r>
          </a:p>
        </p:txBody>
      </p:sp>
      <p:sp>
        <p:nvSpPr>
          <p:cNvPr id="8" name="矩形 7"/>
          <p:cNvSpPr/>
          <p:nvPr/>
        </p:nvSpPr>
        <p:spPr>
          <a:xfrm>
            <a:off x="358594" y="2616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拓展提升</a:t>
            </a:r>
            <a:endParaRPr lang="zh-CN" altLang="en-US" sz="2800" dirty="0">
              <a:solidFill>
                <a:schemeClr val="accent2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6146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1660" y="2779392"/>
            <a:ext cx="3305247" cy="1774372"/>
          </a:xfrm>
          <a:prstGeom prst="rect">
            <a:avLst/>
          </a:prstGeom>
          <a:noFill/>
        </p:spPr>
      </p:pic>
      <p:pic>
        <p:nvPicPr>
          <p:cNvPr id="6147" name="图片24" descr="菁优网：http://www.jyeoo.co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79218" y="4875533"/>
            <a:ext cx="3537857" cy="161108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332703" y="5256534"/>
            <a:ext cx="1817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如答图所示</a:t>
            </a:r>
            <a:endParaRPr lang="zh-CN" altLang="en-US" sz="2400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" name="直接连接符 143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透镜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362416" y="1448272"/>
            <a:ext cx="9696881" cy="3083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endParaRPr lang="zh-CN" altLang="zh-CN" sz="2400" dirty="0"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ea typeface="微软雅黑" panose="020B0503020204020204" pitchFamily="34" charset="-122"/>
              </a:rPr>
              <a:t>、中间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 </a:t>
            </a:r>
            <a:r>
              <a:rPr lang="zh-CN" altLang="zh-CN" sz="2400" dirty="0">
                <a:ea typeface="微软雅黑" panose="020B0503020204020204" pitchFamily="34" charset="-122"/>
              </a:rPr>
              <a:t>边缘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 </a:t>
            </a:r>
            <a:r>
              <a:rPr lang="zh-CN" altLang="zh-CN" sz="2400" dirty="0">
                <a:ea typeface="微软雅黑" panose="020B0503020204020204" pitchFamily="34" charset="-122"/>
              </a:rPr>
              <a:t>的透镜叫凸透镜，它对光线有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   </a:t>
            </a:r>
            <a:r>
              <a:rPr lang="zh-CN" altLang="zh-CN" sz="2400" dirty="0">
                <a:ea typeface="微软雅黑" panose="020B0503020204020204" pitchFamily="34" charset="-122"/>
              </a:rPr>
              <a:t>作用。</a:t>
            </a: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ea typeface="微软雅黑" panose="020B0503020204020204" pitchFamily="34" charset="-122"/>
              </a:rPr>
              <a:t>、凸透镜能使跟主光轴平行的光线会聚在主光轴上的一点，这个点叫做</a:t>
            </a:r>
            <a:r>
              <a:rPr lang="en-US" altLang="zh-CN" sz="2400" dirty="0">
                <a:ea typeface="微软雅黑" panose="020B0503020204020204" pitchFamily="34" charset="-122"/>
              </a:rPr>
              <a:t>_____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</a:t>
            </a:r>
            <a:r>
              <a:rPr lang="en-US" altLang="zh-CN" sz="2400" dirty="0">
                <a:ea typeface="微软雅黑" panose="020B0503020204020204" pitchFamily="34" charset="-122"/>
              </a:rPr>
              <a:t>_</a:t>
            </a:r>
            <a:r>
              <a:rPr lang="zh-CN" altLang="zh-CN" sz="2400" dirty="0">
                <a:ea typeface="微软雅黑" panose="020B0503020204020204" pitchFamily="34" charset="-122"/>
              </a:rPr>
              <a:t>，它到透镜中心的距离叫</a:t>
            </a:r>
            <a:r>
              <a:rPr lang="en-US" altLang="zh-CN" sz="2400" dirty="0">
                <a:ea typeface="微软雅黑" panose="020B0503020204020204" pitchFamily="34" charset="-122"/>
              </a:rPr>
              <a:t>___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</a:t>
            </a:r>
            <a:r>
              <a:rPr lang="en-US" altLang="zh-CN" sz="2400" dirty="0">
                <a:ea typeface="微软雅黑" panose="020B0503020204020204" pitchFamily="34" charset="-122"/>
              </a:rPr>
              <a:t>_</a:t>
            </a:r>
            <a:r>
              <a:rPr lang="zh-CN" altLang="zh-CN" sz="2400" dirty="0">
                <a:ea typeface="微软雅黑" panose="020B0503020204020204" pitchFamily="34" charset="-122"/>
              </a:rPr>
              <a:t>，用字母</a:t>
            </a:r>
            <a:r>
              <a:rPr lang="en-US" altLang="zh-CN" sz="2400" dirty="0">
                <a:ea typeface="微软雅黑" panose="020B0503020204020204" pitchFamily="34" charset="-122"/>
              </a:rPr>
              <a:t>____</a:t>
            </a:r>
            <a:r>
              <a:rPr lang="zh-CN" altLang="zh-CN" sz="2400" dirty="0">
                <a:ea typeface="微软雅黑" panose="020B0503020204020204" pitchFamily="34" charset="-122"/>
              </a:rPr>
              <a:t>表示。</a:t>
            </a: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>
                <a:ea typeface="微软雅黑" panose="020B0503020204020204" pitchFamily="34" charset="-122"/>
              </a:rPr>
              <a:t>3</a:t>
            </a:r>
            <a:r>
              <a:rPr lang="zh-CN" altLang="zh-CN" sz="2400" dirty="0">
                <a:ea typeface="微软雅黑" panose="020B0503020204020204" pitchFamily="34" charset="-122"/>
              </a:rPr>
              <a:t>、中间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 </a:t>
            </a:r>
            <a:r>
              <a:rPr lang="zh-CN" altLang="zh-CN" sz="2400" dirty="0">
                <a:ea typeface="微软雅黑" panose="020B0503020204020204" pitchFamily="34" charset="-122"/>
              </a:rPr>
              <a:t>边缘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 </a:t>
            </a:r>
            <a:r>
              <a:rPr lang="zh-CN" altLang="zh-CN" sz="2400" dirty="0">
                <a:ea typeface="微软雅黑" panose="020B0503020204020204" pitchFamily="34" charset="-122"/>
              </a:rPr>
              <a:t>的透镜叫凹透镜，它对光线有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  </a:t>
            </a:r>
            <a:r>
              <a:rPr lang="zh-CN" altLang="zh-CN" sz="2400" dirty="0">
                <a:ea typeface="微软雅黑" panose="020B0503020204020204" pitchFamily="34" charset="-122"/>
              </a:rPr>
              <a:t>作用。</a:t>
            </a: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2535837" y="2080450"/>
            <a:ext cx="1258887" cy="58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厚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3676220" y="2055968"/>
            <a:ext cx="12588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薄</a:t>
            </a: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8268490" y="2055968"/>
            <a:ext cx="1260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会聚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003103" y="3176647"/>
            <a:ext cx="1260475" cy="58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焦点</a:t>
            </a: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6810307" y="3193743"/>
            <a:ext cx="1260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焦距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150875" y="3193744"/>
            <a:ext cx="125888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f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2539344" y="3804302"/>
            <a:ext cx="7897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薄</a:t>
            </a: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3794724" y="3822978"/>
            <a:ext cx="7897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厚</a:t>
            </a: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8268489" y="3801440"/>
            <a:ext cx="1260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发散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3609968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89136" y="1470967"/>
            <a:ext cx="910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一凸透镜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的光心为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，焦点为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2400" baseline="-25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2400" baseline="-25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，物体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AB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的位置如图所示。请你用作图法在图中画出物体的像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A′B′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44425" y="5145592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如答图所示</a:t>
            </a:r>
            <a:endParaRPr lang="zh-CN" altLang="en-US" sz="28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EE86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204541" y="261631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利用数学图像法描述物体运动</a:t>
            </a:r>
          </a:p>
        </p:txBody>
      </p:sp>
      <p:sp>
        <p:nvSpPr>
          <p:cNvPr id="9" name="矩形 8"/>
          <p:cNvSpPr/>
          <p:nvPr/>
        </p:nvSpPr>
        <p:spPr>
          <a:xfrm>
            <a:off x="358594" y="2616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拓展提升</a:t>
            </a:r>
            <a:endParaRPr lang="zh-CN" altLang="en-US" sz="2800" dirty="0">
              <a:solidFill>
                <a:schemeClr val="accent2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984268" y="1027184"/>
            <a:ext cx="1609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黑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举一反三 </a:t>
            </a:r>
            <a:endParaRPr lang="en-US" altLang="zh-CN" sz="20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7170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2577" y="2734040"/>
            <a:ext cx="3619500" cy="1709057"/>
          </a:xfrm>
          <a:prstGeom prst="rect">
            <a:avLst/>
          </a:prstGeom>
          <a:noFill/>
        </p:spPr>
      </p:pic>
      <p:pic>
        <p:nvPicPr>
          <p:cNvPr id="7171" name="图片24" descr="菁优网：http://www.jyeoo.co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6126" y="4443097"/>
            <a:ext cx="3624943" cy="18396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9345142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48549" y="2507186"/>
            <a:ext cx="24416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再见</a:t>
            </a:r>
            <a:endParaRPr lang="zh-CN" altLang="en-US" sz="8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637815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透镜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76247" y="1905877"/>
            <a:ext cx="9089926" cy="371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>
                <a:ea typeface="微软雅黑" panose="020B0503020204020204" pitchFamily="34" charset="-122"/>
              </a:rPr>
              <a:t>4.</a:t>
            </a:r>
            <a:r>
              <a:rPr lang="zh-CN" altLang="zh-CN" sz="2400" dirty="0">
                <a:ea typeface="微软雅黑" panose="020B0503020204020204" pitchFamily="34" charset="-122"/>
              </a:rPr>
              <a:t>凸透镜和凹透镜的三条特殊光线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：</a:t>
            </a:r>
            <a:endParaRPr lang="en-US" altLang="zh-CN" sz="2400" dirty="0" smtClean="0"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zh-CN" sz="2400" dirty="0" smtClean="0"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ea typeface="微软雅黑" panose="020B0503020204020204" pitchFamily="34" charset="-122"/>
              </a:rPr>
              <a:t>）过凸透镜和凹透镜光心的光线传播方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向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         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.</a:t>
            </a: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zh-CN" sz="2400" dirty="0" smtClean="0"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ea typeface="微软雅黑" panose="020B0503020204020204" pitchFamily="34" charset="-122"/>
              </a:rPr>
              <a:t>） 过焦点的光线经凸透镜折射后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        </a:t>
            </a:r>
            <a:r>
              <a:rPr lang="zh-CN" altLang="zh-CN" sz="2400" dirty="0">
                <a:ea typeface="微软雅黑" panose="020B0503020204020204" pitchFamily="34" charset="-122"/>
              </a:rPr>
              <a:t>主光轴；正对着凹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透</a:t>
            </a:r>
            <a:endParaRPr lang="en-US" altLang="zh-CN" sz="2400" dirty="0" smtClean="0"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zh-CN" sz="2400" dirty="0" smtClean="0">
                <a:ea typeface="微软雅黑" panose="020B0503020204020204" pitchFamily="34" charset="-122"/>
              </a:rPr>
              <a:t>镜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           </a:t>
            </a:r>
            <a:r>
              <a:rPr lang="zh-CN" altLang="zh-CN" sz="2400" dirty="0">
                <a:ea typeface="微软雅黑" panose="020B0503020204020204" pitchFamily="34" charset="-122"/>
              </a:rPr>
              <a:t>的光线经凹透镜折射后平行主光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轴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.</a:t>
            </a: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zh-CN" sz="2400" dirty="0" smtClean="0"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ea typeface="微软雅黑" panose="020B0503020204020204" pitchFamily="34" charset="-122"/>
              </a:rPr>
              <a:t>3</a:t>
            </a:r>
            <a:r>
              <a:rPr lang="zh-CN" altLang="zh-CN" sz="2400" dirty="0">
                <a:ea typeface="微软雅黑" panose="020B0503020204020204" pitchFamily="34" charset="-122"/>
              </a:rPr>
              <a:t>）平行主光轴的光线经凸透镜折射后</a:t>
            </a:r>
            <a:r>
              <a:rPr lang="en-US" altLang="zh-CN" sz="2400" u="sng" dirty="0">
                <a:ea typeface="微软雅黑" panose="020B0503020204020204" pitchFamily="34" charset="-122"/>
              </a:rPr>
              <a:t>   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     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焦点；</a:t>
            </a:r>
            <a:r>
              <a:rPr lang="zh-CN" altLang="zh-CN" sz="2400" dirty="0">
                <a:ea typeface="微软雅黑" panose="020B0503020204020204" pitchFamily="34" charset="-122"/>
              </a:rPr>
              <a:t>平行主光轴的光线经凹透镜折射后，折射光线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的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                  </a:t>
            </a:r>
            <a:r>
              <a:rPr lang="zh-CN" altLang="zh-CN" sz="2400" dirty="0">
                <a:ea typeface="微软雅黑" panose="020B0503020204020204" pitchFamily="34" charset="-122"/>
              </a:rPr>
              <a:t>过凹透镜的虚焦点</a:t>
            </a:r>
          </a:p>
        </p:txBody>
      </p:sp>
      <p:sp>
        <p:nvSpPr>
          <p:cNvPr id="6" name="TextBox 13"/>
          <p:cNvSpPr txBox="1">
            <a:spLocks noChangeArrowheads="1"/>
          </p:cNvSpPr>
          <p:nvPr/>
        </p:nvSpPr>
        <p:spPr bwMode="auto">
          <a:xfrm>
            <a:off x="7567218" y="2492097"/>
            <a:ext cx="13319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不变</a:t>
            </a:r>
          </a:p>
        </p:txBody>
      </p:sp>
      <p:sp>
        <p:nvSpPr>
          <p:cNvPr id="7" name="TextBox 13"/>
          <p:cNvSpPr txBox="1">
            <a:spLocks noChangeArrowheads="1"/>
          </p:cNvSpPr>
          <p:nvPr/>
        </p:nvSpPr>
        <p:spPr bwMode="auto">
          <a:xfrm>
            <a:off x="6466046" y="3202466"/>
            <a:ext cx="13319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平行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843639" y="3570613"/>
            <a:ext cx="1331912" cy="58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焦</a:t>
            </a:r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点 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6757791" y="4322303"/>
            <a:ext cx="80942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过</a:t>
            </a:r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6164957" y="4886747"/>
            <a:ext cx="19021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微软雅黑" panose="020B0503020204020204" pitchFamily="34" charset="-122"/>
              </a:rPr>
              <a:t>反向延长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473924" y="1640350"/>
            <a:ext cx="8285163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1】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请补充完整通过凹透镜两条光线的光路图（其中一条光线指向透镜左侧焦点，另一条光线平行于主光轴）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14328" y="3429000"/>
            <a:ext cx="19981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如答图所示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74371" y="4605110"/>
            <a:ext cx="7392664" cy="1921388"/>
            <a:chOff x="2280724" y="4567475"/>
            <a:chExt cx="7392664" cy="1921388"/>
          </a:xfrm>
        </p:grpSpPr>
        <p:sp>
          <p:nvSpPr>
            <p:cNvPr id="18" name="TextBox 5"/>
            <p:cNvSpPr>
              <a:spLocks noChangeArrowheads="1"/>
            </p:cNvSpPr>
            <p:nvPr/>
          </p:nvSpPr>
          <p:spPr bwMode="auto">
            <a:xfrm>
              <a:off x="2522137" y="5065909"/>
              <a:ext cx="7151251" cy="1422954"/>
            </a:xfrm>
            <a:prstGeom prst="rect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72000" algn="just" eaLnBrk="0" hangingPunct="0">
                <a:lnSpc>
                  <a:spcPct val="150000"/>
                </a:lnSpc>
                <a:defRPr/>
              </a:pPr>
              <a:r>
                <a:rPr lang="zh-CN" altLang="zh-CN" sz="2000" dirty="0" smtClean="0">
                  <a:latin typeface="微软雅黑" pitchFamily="34" charset="-122"/>
                  <a:ea typeface="微软雅黑" pitchFamily="34" charset="-122"/>
                </a:rPr>
                <a:t>凸透镜的三条特殊光线：①通过焦点的光线经凸透镜折射后将平行于主光轴；②平行于主光轴的光线经凸透镜折射后将过焦点；③过光心的光线经凸透镜折射后传播方向不改变。</a:t>
              </a:r>
              <a:endParaRPr lang="zh-CN" altLang="en-US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280724" y="4567475"/>
              <a:ext cx="1723549" cy="49962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技巧点拨</a:t>
              </a: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9" name="Rectangle 1"/>
          <p:cNvSpPr>
            <a:spLocks noChangeArrowheads="1"/>
          </p:cNvSpPr>
          <p:nvPr/>
        </p:nvSpPr>
        <p:spPr bwMode="auto">
          <a:xfrm>
            <a:off x="1477169" y="1079763"/>
            <a:ext cx="46041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度     凸透镜的光学作图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透镜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4578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4371" y="2960914"/>
            <a:ext cx="2562051" cy="1458686"/>
          </a:xfrm>
          <a:prstGeom prst="rect">
            <a:avLst/>
          </a:prstGeom>
          <a:noFill/>
        </p:spPr>
      </p:pic>
      <p:pic>
        <p:nvPicPr>
          <p:cNvPr id="24579" name="图片24" descr="菁优网：http://www.jyeoo.co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5343" y="2884715"/>
            <a:ext cx="2525486" cy="135840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473924" y="1640350"/>
            <a:ext cx="8285163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2】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请补充完整通过凹透镜两条光线的光路图（其中一条光线指向透镜左侧焦点，另一条光线平行于主光轴）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88499" y="3396343"/>
            <a:ext cx="22375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如答图所示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88312" y="4650550"/>
            <a:ext cx="7392664" cy="1921388"/>
            <a:chOff x="2280724" y="4567475"/>
            <a:chExt cx="7392664" cy="1921388"/>
          </a:xfrm>
        </p:grpSpPr>
        <p:sp>
          <p:nvSpPr>
            <p:cNvPr id="18" name="TextBox 5"/>
            <p:cNvSpPr>
              <a:spLocks noChangeArrowheads="1"/>
            </p:cNvSpPr>
            <p:nvPr/>
          </p:nvSpPr>
          <p:spPr bwMode="auto">
            <a:xfrm>
              <a:off x="2522137" y="5065909"/>
              <a:ext cx="7151251" cy="1422954"/>
            </a:xfrm>
            <a:prstGeom prst="rect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72000" algn="just" eaLnBrk="0" hangingPunct="0">
                <a:lnSpc>
                  <a:spcPct val="150000"/>
                </a:lnSpc>
                <a:defRPr/>
              </a:pP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凹</a:t>
              </a:r>
              <a:r>
                <a:rPr lang="zh-CN" altLang="zh-CN" sz="2000" dirty="0" smtClean="0">
                  <a:latin typeface="微软雅黑" pitchFamily="34" charset="-122"/>
                  <a:ea typeface="微软雅黑" pitchFamily="34" charset="-122"/>
                </a:rPr>
                <a:t>透镜的三条特殊光线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：①过光心的光线不改变传播方向；②平行于主光轴的光线折射后，折射光线的反射延长线过焦点；③正对着凹透镜焦点的光线经凹透镜折射后平行于主光轴。</a:t>
              </a:r>
              <a:endParaRPr lang="zh-CN" altLang="en-US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280724" y="4567475"/>
              <a:ext cx="1723549" cy="49962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技巧点拨</a:t>
              </a: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9" name="Rectangle 1"/>
          <p:cNvSpPr>
            <a:spLocks noChangeArrowheads="1"/>
          </p:cNvSpPr>
          <p:nvPr/>
        </p:nvSpPr>
        <p:spPr bwMode="auto">
          <a:xfrm>
            <a:off x="1477169" y="1079763"/>
            <a:ext cx="46041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度     凹透镜的光学作图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透镜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4577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2229" y="2928256"/>
            <a:ext cx="2427514" cy="1618343"/>
          </a:xfrm>
          <a:prstGeom prst="rect">
            <a:avLst/>
          </a:prstGeom>
          <a:noFill/>
        </p:spPr>
      </p:pic>
      <p:pic>
        <p:nvPicPr>
          <p:cNvPr id="30722" name="图片24" descr="菁优网：http://www.jyeoo.co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84572" y="2721429"/>
            <a:ext cx="2253343" cy="1875537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785900" y="28459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生活中的透镜</a:t>
            </a:r>
          </a:p>
        </p:txBody>
      </p:sp>
      <p:sp>
        <p:nvSpPr>
          <p:cNvPr id="13" name="矩形 12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186911" y="1346175"/>
            <a:ext cx="9539704" cy="371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endParaRPr lang="zh-CN" altLang="zh-CN" sz="2400" dirty="0"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>
                <a:ea typeface="微软雅黑" panose="020B0503020204020204" pitchFamily="34" charset="-122"/>
              </a:rPr>
              <a:t>1.</a:t>
            </a:r>
            <a:r>
              <a:rPr lang="zh-CN" altLang="zh-CN" sz="2400" dirty="0">
                <a:ea typeface="微软雅黑" panose="020B0503020204020204" pitchFamily="34" charset="-122"/>
              </a:rPr>
              <a:t>照相机的镜头相当于一个</a:t>
            </a:r>
            <a:r>
              <a:rPr lang="en-US" altLang="zh-CN" sz="2400" u="sng" dirty="0">
                <a:ea typeface="微软雅黑" panose="020B0503020204020204" pitchFamily="34" charset="-122"/>
              </a:rPr>
              <a:t>  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       </a:t>
            </a:r>
            <a:r>
              <a:rPr lang="zh-CN" altLang="zh-CN" sz="2400" dirty="0">
                <a:ea typeface="微软雅黑" panose="020B0503020204020204" pitchFamily="34" charset="-122"/>
              </a:rPr>
              <a:t>镜，胶片相当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于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         </a:t>
            </a:r>
            <a:r>
              <a:rPr lang="zh-CN" altLang="zh-CN" sz="2400" dirty="0">
                <a:ea typeface="微软雅黑" panose="020B0503020204020204" pitchFamily="34" charset="-122"/>
              </a:rPr>
              <a:t>，照相机照相时，被照物体必须在照相机镜头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的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                         </a:t>
            </a:r>
            <a:r>
              <a:rPr lang="zh-CN" altLang="zh-CN" sz="2400" dirty="0">
                <a:ea typeface="微软雅黑" panose="020B0503020204020204" pitchFamily="34" charset="-122"/>
              </a:rPr>
              <a:t>以外</a:t>
            </a:r>
            <a:r>
              <a:rPr lang="en-US" altLang="zh-CN" sz="2400" dirty="0">
                <a:ea typeface="微软雅黑" panose="020B0503020204020204" pitchFamily="34" charset="-122"/>
              </a:rPr>
              <a:t>,</a:t>
            </a:r>
            <a:r>
              <a:rPr lang="zh-CN" altLang="zh-CN" sz="2400" dirty="0">
                <a:ea typeface="微软雅黑" panose="020B0503020204020204" pitchFamily="34" charset="-122"/>
              </a:rPr>
              <a:t>成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     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、</a:t>
            </a:r>
            <a:endParaRPr lang="en-US" altLang="zh-CN" sz="2400" dirty="0" smtClean="0"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u="sng" dirty="0">
                <a:ea typeface="微软雅黑" panose="020B0503020204020204" pitchFamily="34" charset="-122"/>
              </a:rPr>
              <a:t> 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           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、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           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 </a:t>
            </a:r>
            <a:r>
              <a:rPr lang="zh-CN" altLang="zh-CN" sz="2400" dirty="0">
                <a:ea typeface="微软雅黑" panose="020B0503020204020204" pitchFamily="34" charset="-122"/>
              </a:rPr>
              <a:t>的像。</a:t>
            </a: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>
                <a:ea typeface="微软雅黑" panose="020B0503020204020204" pitchFamily="34" charset="-122"/>
              </a:rPr>
              <a:t>2.</a:t>
            </a:r>
            <a:r>
              <a:rPr lang="zh-CN" altLang="zh-CN" sz="2400" dirty="0">
                <a:ea typeface="微软雅黑" panose="020B0503020204020204" pitchFamily="34" charset="-122"/>
              </a:rPr>
              <a:t>投影仪是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利用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 </a:t>
            </a:r>
            <a:r>
              <a:rPr lang="en-US" altLang="zh-CN" sz="2400" u="sng" dirty="0">
                <a:ea typeface="微软雅黑" panose="020B0503020204020204" pitchFamily="34" charset="-122"/>
              </a:rPr>
              <a:t>	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        </a:t>
            </a:r>
            <a:r>
              <a:rPr lang="zh-CN" altLang="zh-CN" sz="2400" dirty="0">
                <a:ea typeface="微软雅黑" panose="020B0503020204020204" pitchFamily="34" charset="-122"/>
              </a:rPr>
              <a:t>来成像的</a:t>
            </a:r>
            <a:r>
              <a:rPr lang="en-US" altLang="zh-CN" sz="2400" dirty="0">
                <a:ea typeface="微软雅黑" panose="020B0503020204020204" pitchFamily="34" charset="-122"/>
              </a:rPr>
              <a:t>,</a:t>
            </a:r>
            <a:r>
              <a:rPr lang="zh-CN" altLang="zh-CN" sz="2400" dirty="0">
                <a:ea typeface="微软雅黑" panose="020B0503020204020204" pitchFamily="34" charset="-122"/>
              </a:rPr>
              <a:t>成像时，物体到镜头的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距离</a:t>
            </a:r>
            <a:endParaRPr lang="en-US" altLang="zh-CN" sz="2400" dirty="0" smtClean="0"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zh-CN" sz="2400" dirty="0" smtClean="0">
                <a:ea typeface="微软雅黑" panose="020B0503020204020204" pitchFamily="34" charset="-122"/>
              </a:rPr>
              <a:t>要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                                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，</a:t>
            </a:r>
            <a:r>
              <a:rPr lang="zh-CN" altLang="zh-CN" sz="2400" dirty="0">
                <a:ea typeface="微软雅黑" panose="020B0503020204020204" pitchFamily="34" charset="-122"/>
              </a:rPr>
              <a:t>它成的是</a:t>
            </a:r>
            <a:r>
              <a:rPr lang="en-US" altLang="zh-CN" sz="2400" dirty="0">
                <a:ea typeface="微软雅黑" panose="020B0503020204020204" pitchFamily="34" charset="-122"/>
              </a:rPr>
              <a:t> </a:t>
            </a:r>
            <a:r>
              <a:rPr lang="en-US" altLang="zh-CN" sz="2400" u="sng" dirty="0">
                <a:ea typeface="微软雅黑" panose="020B0503020204020204" pitchFamily="34" charset="-122"/>
              </a:rPr>
              <a:t>       </a:t>
            </a:r>
            <a:r>
              <a:rPr lang="zh-CN" altLang="zh-CN" sz="2400" dirty="0">
                <a:ea typeface="微软雅黑" panose="020B0503020204020204" pitchFamily="34" charset="-122"/>
              </a:rPr>
              <a:t>、</a:t>
            </a:r>
            <a:r>
              <a:rPr lang="en-US" altLang="zh-CN" sz="2400" u="sng" dirty="0">
                <a:ea typeface="微软雅黑" panose="020B0503020204020204" pitchFamily="34" charset="-122"/>
              </a:rPr>
              <a:t>          </a:t>
            </a:r>
            <a:r>
              <a:rPr lang="zh-CN" altLang="zh-CN" sz="2400" dirty="0">
                <a:ea typeface="微软雅黑" panose="020B0503020204020204" pitchFamily="34" charset="-122"/>
              </a:rPr>
              <a:t>的</a:t>
            </a:r>
            <a:r>
              <a:rPr lang="en-US" altLang="zh-CN" sz="2400" u="sng" dirty="0">
                <a:ea typeface="微软雅黑" panose="020B0503020204020204" pitchFamily="34" charset="-122"/>
              </a:rPr>
              <a:t>         </a:t>
            </a:r>
            <a:r>
              <a:rPr lang="zh-CN" altLang="zh-CN" sz="2400" dirty="0">
                <a:ea typeface="微软雅黑" panose="020B0503020204020204" pitchFamily="34" charset="-122"/>
              </a:rPr>
              <a:t>像。</a:t>
            </a: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4856958" y="2006329"/>
            <a:ext cx="9914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凸透</a:t>
            </a: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7792410" y="1987489"/>
            <a:ext cx="9902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光屏</a:t>
            </a: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5848449" y="2566464"/>
            <a:ext cx="27042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大于两倍焦距</a:t>
            </a: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9015052" y="2603624"/>
            <a:ext cx="8263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倒立</a:t>
            </a: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1372217" y="3198167"/>
            <a:ext cx="82736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缩小</a:t>
            </a: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2745062" y="3207657"/>
            <a:ext cx="82736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实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3475262" y="3835742"/>
            <a:ext cx="11672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凸透镜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1522604" y="4406452"/>
            <a:ext cx="32722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大于焦距小于二倍焦距</a:t>
            </a: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5786377" y="4428500"/>
            <a:ext cx="8584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倒立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6801698" y="4417710"/>
            <a:ext cx="7977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放大</a:t>
            </a: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8079408" y="4428500"/>
            <a:ext cx="5721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实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785900" y="28459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生活中的透镜</a:t>
            </a:r>
          </a:p>
        </p:txBody>
      </p:sp>
      <p:sp>
        <p:nvSpPr>
          <p:cNvPr id="13" name="矩形 12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1785900" y="2246140"/>
            <a:ext cx="8090284" cy="2382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200000"/>
              </a:lnSpc>
              <a:spcBef>
                <a:spcPct val="20000"/>
              </a:spcBef>
            </a:pPr>
            <a:r>
              <a:rPr lang="en-US" altLang="zh-CN" sz="2400" dirty="0">
                <a:ea typeface="微软雅黑" panose="020B0503020204020204" pitchFamily="34" charset="-122"/>
              </a:rPr>
              <a:t>3.</a:t>
            </a:r>
            <a:r>
              <a:rPr lang="zh-CN" altLang="zh-CN" sz="2400" dirty="0">
                <a:ea typeface="微软雅黑" panose="020B0503020204020204" pitchFamily="34" charset="-122"/>
              </a:rPr>
              <a:t>放大镜是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     </a:t>
            </a:r>
            <a:r>
              <a:rPr lang="zh-CN" altLang="zh-CN" sz="2400" dirty="0">
                <a:ea typeface="微软雅黑" panose="020B0503020204020204" pitchFamily="34" charset="-122"/>
              </a:rPr>
              <a:t>镜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，它成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 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         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、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           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的</a:t>
            </a:r>
            <a:r>
              <a:rPr lang="en-US" altLang="zh-CN" sz="2400" u="sng" dirty="0" smtClean="0">
                <a:ea typeface="微软雅黑" panose="020B0503020204020204" pitchFamily="34" charset="-122"/>
              </a:rPr>
              <a:t>          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像</a:t>
            </a:r>
            <a:r>
              <a:rPr lang="en-US" altLang="zh-CN" sz="2400" dirty="0" smtClean="0"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ea typeface="微软雅黑" panose="020B0503020204020204" pitchFamily="34" charset="-122"/>
              </a:rPr>
              <a:t>使</a:t>
            </a:r>
            <a:r>
              <a:rPr lang="zh-CN" altLang="zh-CN" sz="2400" dirty="0">
                <a:ea typeface="微软雅黑" panose="020B0503020204020204" pitchFamily="34" charset="-122"/>
              </a:rPr>
              <a:t>用放大镜时，被观察物体必须放在凸透镜的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    </a:t>
            </a:r>
            <a:r>
              <a:rPr lang="zh-CN" altLang="zh-CN" sz="2400" dirty="0">
                <a:ea typeface="微软雅黑" panose="020B0503020204020204" pitchFamily="34" charset="-122"/>
              </a:rPr>
              <a:t>以内。</a:t>
            </a:r>
          </a:p>
          <a:p>
            <a:pPr eaLnBrk="0" hangingPunct="0">
              <a:lnSpc>
                <a:spcPct val="200000"/>
              </a:lnSpc>
              <a:spcBef>
                <a:spcPct val="20000"/>
              </a:spcBef>
            </a:pPr>
            <a:r>
              <a:rPr lang="en-US" altLang="zh-CN" sz="2400" dirty="0">
                <a:ea typeface="微软雅黑" panose="020B0503020204020204" pitchFamily="34" charset="-122"/>
              </a:rPr>
              <a:t>4.</a:t>
            </a:r>
            <a:r>
              <a:rPr lang="zh-CN" altLang="zh-CN" sz="2400" dirty="0">
                <a:ea typeface="微软雅黑" panose="020B0503020204020204" pitchFamily="34" charset="-122"/>
              </a:rPr>
              <a:t>老花眼镜是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 </a:t>
            </a:r>
            <a:r>
              <a:rPr lang="zh-CN" altLang="zh-CN" sz="2400" dirty="0">
                <a:ea typeface="微软雅黑" panose="020B0503020204020204" pitchFamily="34" charset="-122"/>
              </a:rPr>
              <a:t>透镜，近视眼镜是</a:t>
            </a:r>
            <a:r>
              <a:rPr lang="en-US" altLang="zh-CN" sz="2400" u="sng" dirty="0">
                <a:ea typeface="微软雅黑" panose="020B0503020204020204" pitchFamily="34" charset="-122"/>
              </a:rPr>
              <a:t>         </a:t>
            </a:r>
            <a:r>
              <a:rPr lang="zh-CN" altLang="zh-CN" sz="2400" dirty="0">
                <a:ea typeface="微软雅黑" panose="020B0503020204020204" pitchFamily="34" charset="-122"/>
              </a:rPr>
              <a:t>透镜。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3459976" y="2211694"/>
            <a:ext cx="100210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凸透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431497" y="2223120"/>
            <a:ext cx="10008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正立</a:t>
            </a: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6640393" y="2211694"/>
            <a:ext cx="100210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放大</a:t>
            </a: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8138045" y="2150008"/>
            <a:ext cx="10008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虚</a:t>
            </a: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7491895" y="2932872"/>
            <a:ext cx="10008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焦点</a:t>
            </a: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3723370" y="3761784"/>
            <a:ext cx="100210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凹</a:t>
            </a: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6770569" y="3761785"/>
            <a:ext cx="100083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3300"/>
                </a:solidFill>
                <a:ea typeface="微软雅黑" panose="020B0503020204020204" pitchFamily="34" charset="-122"/>
              </a:rPr>
              <a:t>凸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881870" y="1681627"/>
            <a:ext cx="901473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为加强交通管理和社会治安，临沂市安装了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海燕系统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，该系统具有跟踪、抓拍及人脸识别功能。如图所示，系统摄像机的镜头是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透镜，拍摄时车辆和行人离镜头的距离应满足的条件是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85900" y="1127126"/>
            <a:ext cx="37593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生活中的透镜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05227" y="3600450"/>
            <a:ext cx="7095999" cy="2924532"/>
            <a:chOff x="1805227" y="3600450"/>
            <a:chExt cx="7095999" cy="2924532"/>
          </a:xfrm>
        </p:grpSpPr>
        <p:sp>
          <p:nvSpPr>
            <p:cNvPr id="23" name="TextBox 5"/>
            <p:cNvSpPr>
              <a:spLocks noChangeArrowheads="1"/>
            </p:cNvSpPr>
            <p:nvPr/>
          </p:nvSpPr>
          <p:spPr bwMode="auto">
            <a:xfrm>
              <a:off x="1914527" y="4124325"/>
              <a:ext cx="6986699" cy="2400657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 smtClean="0">
                  <a:latin typeface="微软雅黑" pitchFamily="34" charset="-122"/>
                  <a:ea typeface="微软雅黑" pitchFamily="34" charset="-122"/>
                </a:rPr>
                <a:t>凸透镜成像的三种情况和应用的凸透镜成像习题的重要依据，一定要掌握。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u</a:t>
              </a:r>
              <a:r>
                <a:rPr lang="zh-CN" altLang="zh-CN" sz="2000" dirty="0" smtClean="0">
                  <a:latin typeface="微软雅黑" pitchFamily="34" charset="-122"/>
                  <a:ea typeface="微软雅黑" pitchFamily="34" charset="-122"/>
                </a:rPr>
                <a:t>＞</a:t>
              </a: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2f</a:t>
              </a:r>
              <a:r>
                <a:rPr lang="zh-CN" altLang="zh-CN" sz="2000" dirty="0" smtClean="0">
                  <a:latin typeface="微软雅黑" pitchFamily="34" charset="-122"/>
                  <a:ea typeface="微软雅黑" pitchFamily="34" charset="-122"/>
                </a:rPr>
                <a:t>，成倒立、缩小的实像，应用于照相机和摄像头。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2f</a:t>
              </a:r>
              <a:r>
                <a:rPr lang="zh-CN" altLang="zh-CN" sz="2000" dirty="0" smtClean="0">
                  <a:latin typeface="微软雅黑" pitchFamily="34" charset="-122"/>
                  <a:ea typeface="微软雅黑" pitchFamily="34" charset="-122"/>
                </a:rPr>
                <a:t>＞</a:t>
              </a: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u</a:t>
              </a:r>
              <a:r>
                <a:rPr lang="zh-CN" altLang="zh-CN" sz="2000" dirty="0" smtClean="0">
                  <a:latin typeface="微软雅黑" pitchFamily="34" charset="-122"/>
                  <a:ea typeface="微软雅黑" pitchFamily="34" charset="-122"/>
                </a:rPr>
                <a:t>＞</a:t>
              </a: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f</a:t>
              </a:r>
              <a:r>
                <a:rPr lang="zh-CN" altLang="zh-CN" sz="2000" dirty="0" smtClean="0">
                  <a:latin typeface="微软雅黑" pitchFamily="34" charset="-122"/>
                  <a:ea typeface="微软雅黑" pitchFamily="34" charset="-122"/>
                </a:rPr>
                <a:t>，成倒立、放大的实像，应用于幻灯机和投影仪。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u</a:t>
              </a:r>
              <a:r>
                <a:rPr lang="zh-CN" altLang="zh-CN" sz="2000" dirty="0" smtClean="0">
                  <a:latin typeface="微软雅黑" pitchFamily="34" charset="-122"/>
                  <a:ea typeface="微软雅黑" pitchFamily="34" charset="-122"/>
                </a:rPr>
                <a:t>＜</a:t>
              </a: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</a:rPr>
                <a:t>f</a:t>
              </a:r>
              <a:r>
                <a:rPr lang="zh-CN" altLang="zh-CN" sz="2000" dirty="0" smtClean="0">
                  <a:latin typeface="微软雅黑" pitchFamily="34" charset="-122"/>
                  <a:ea typeface="微软雅黑" pitchFamily="34" charset="-122"/>
                </a:rPr>
                <a:t>，成正立、放大的虚像，应用于放大镜和老花镜。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1805227" y="3600450"/>
              <a:ext cx="1723549" cy="4996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方法点拨</a:t>
              </a:r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</a:p>
          </p:txBody>
        </p:sp>
      </p:grpSp>
      <p:sp>
        <p:nvSpPr>
          <p:cNvPr id="22" name="文本框 7"/>
          <p:cNvSpPr txBox="1">
            <a:spLocks noChangeArrowheads="1"/>
          </p:cNvSpPr>
          <p:nvPr/>
        </p:nvSpPr>
        <p:spPr bwMode="auto">
          <a:xfrm>
            <a:off x="8901226" y="2202729"/>
            <a:ext cx="8556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凸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生活中的透镜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7186516" y="2651123"/>
            <a:ext cx="8556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＞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2f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21505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29057" y="3298371"/>
            <a:ext cx="2185060" cy="1502229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"/>
          <p:cNvSpPr>
            <a:spLocks noChangeArrowheads="1"/>
          </p:cNvSpPr>
          <p:nvPr/>
        </p:nvSpPr>
        <p:spPr bwMode="auto">
          <a:xfrm>
            <a:off x="1970757" y="4702678"/>
            <a:ext cx="8712200" cy="133882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  <a:defRPr/>
            </a:pP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（</a:t>
            </a:r>
            <a:r>
              <a:rPr lang="en-US" altLang="zh-CN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</a:t>
            </a: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）对于凸透镜来说，成实像时，物与实像分别位于凸透镜两侧，成虚像时，物与虚像同侧；（</a:t>
            </a:r>
            <a:r>
              <a:rPr lang="en-US" altLang="zh-CN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2</a:t>
            </a: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）实像总是倒立的，虚像总是正立的；（</a:t>
            </a:r>
            <a:r>
              <a:rPr lang="en-US" altLang="zh-CN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）光的反射成的像都是虚像，光的折射成像有虚、有实。</a:t>
            </a:r>
            <a:endParaRPr lang="zh-CN" altLang="en-US" b="1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27214" y="1066800"/>
            <a:ext cx="34515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实像和虚像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875292" y="1527102"/>
            <a:ext cx="8682037" cy="3191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zh-CN" sz="2000" b="1" dirty="0" smtClean="0">
                <a:latin typeface="黑体" pitchFamily="2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 smtClean="0">
                <a:latin typeface="黑体" pitchFamily="2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4】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凸透镜是许多光学仪器的重要元件，可以呈现不同的像。下列关于凸透镜成像的说法正确的是（　　）</a:t>
            </a:r>
          </a:p>
          <a:p>
            <a:pPr>
              <a:lnSpc>
                <a:spcPts val="35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．在照相机中成缩小、正立的实像</a:t>
            </a:r>
          </a:p>
          <a:p>
            <a:pPr>
              <a:lnSpc>
                <a:spcPts val="35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．在投影仪中成放大、倒立的实像</a:t>
            </a:r>
          </a:p>
          <a:p>
            <a:pPr>
              <a:lnSpc>
                <a:spcPts val="35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．在摄像头中成缩小、正立的实像</a:t>
            </a:r>
          </a:p>
          <a:p>
            <a:pPr>
              <a:lnSpc>
                <a:spcPts val="35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．做放大镜时，成放大、正立的实像</a:t>
            </a:r>
          </a:p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36184" y="4143167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特别提醒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95220" y="2013859"/>
            <a:ext cx="4095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生活中的透镜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1651</TotalTime>
  <Pages>0</Pages>
  <Words>2184</Words>
  <Characters>0</Characters>
  <Application>Microsoft Office PowerPoint</Application>
  <DocSecurity>0</DocSecurity>
  <PresentationFormat>自定义</PresentationFormat>
  <Lines>0</Lines>
  <Paragraphs>231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2015-07-09T00:50:00Z</dcterms:created>
  <dcterms:modified xsi:type="dcterms:W3CDTF">2019-02-14T07:16:21Z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