
<file path=[Content_Types].xml><?xml version="1.0" encoding="utf-8"?>
<Types xmlns="http://schemas.openxmlformats.org/package/2006/content-types">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6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Default Extension="png" ContentType="image/png"/>
  <Override PartName="/ppt/slideLayouts/slideLayout6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jpeg" ContentType="image/jpeg"/>
  <Override PartName="/ppt/slideLayouts/slideLayout6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712" r:id="rId2"/>
  </p:sldMasterIdLst>
  <p:sldIdLst>
    <p:sldId id="270" r:id="rId3"/>
    <p:sldId id="262" r:id="rId4"/>
    <p:sldId id="274" r:id="rId5"/>
    <p:sldId id="275" r:id="rId6"/>
    <p:sldId id="276" r:id="rId7"/>
    <p:sldId id="277" r:id="rId8"/>
    <p:sldId id="278" r:id="rId9"/>
    <p:sldId id="296" r:id="rId10"/>
    <p:sldId id="297" r:id="rId11"/>
    <p:sldId id="298" r:id="rId12"/>
    <p:sldId id="299" r:id="rId13"/>
    <p:sldId id="300" r:id="rId14"/>
    <p:sldId id="271" r:id="rId15"/>
    <p:sldId id="283" r:id="rId16"/>
    <p:sldId id="284" r:id="rId17"/>
    <p:sldId id="285" r:id="rId18"/>
    <p:sldId id="286" r:id="rId19"/>
    <p:sldId id="287" r:id="rId20"/>
    <p:sldId id="288" r:id="rId21"/>
    <p:sldId id="315" r:id="rId22"/>
    <p:sldId id="295" r:id="rId23"/>
    <p:sldId id="291" r:id="rId24"/>
    <p:sldId id="292" r:id="rId25"/>
    <p:sldId id="293" r:id="rId26"/>
    <p:sldId id="294" r:id="rId27"/>
    <p:sldId id="272" r:id="rId28"/>
    <p:sldId id="301" r:id="rId29"/>
    <p:sldId id="302" r:id="rId30"/>
    <p:sldId id="303" r:id="rId31"/>
    <p:sldId id="307" r:id="rId32"/>
    <p:sldId id="314" r:id="rId33"/>
    <p:sldId id="308" r:id="rId34"/>
    <p:sldId id="309" r:id="rId35"/>
    <p:sldId id="310" r:id="rId36"/>
    <p:sldId id="304" r:id="rId37"/>
    <p:sldId id="305" r:id="rId38"/>
    <p:sldId id="306" r:id="rId39"/>
    <p:sldId id="311" r:id="rId40"/>
    <p:sldId id="312" r:id="rId41"/>
    <p:sldId id="313"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3" d="100"/>
          <a:sy n="83" d="100"/>
        </p:scale>
        <p:origin x="-1182" y="-90"/>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970133" y="661822"/>
            <a:ext cx="1997420" cy="571500"/>
          </a:xfrm>
          <a:prstGeom prst="rect">
            <a:avLst/>
          </a:prstGeom>
        </p:spPr>
      </p:pic>
      <p:pic>
        <p:nvPicPr>
          <p:cNvPr id="8" name="图片 7"/>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586455" y="1816861"/>
            <a:ext cx="3971090" cy="2254421"/>
          </a:xfrm>
          <a:prstGeom prst="rect">
            <a:avLst/>
          </a:prstGeom>
        </p:spPr>
      </p:pic>
    </p:spTree>
    <p:extLst>
      <p:ext uri="{BB962C8B-B14F-4D97-AF65-F5344CB8AC3E}">
        <p14:creationId xmlns:p14="http://schemas.microsoft.com/office/powerpoint/2010/main" xmlns="" val="20437941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smtClean="0">
                <a:solidFill>
                  <a:schemeClr val="bg1"/>
                </a:solidFill>
                <a:latin typeface="微软雅黑" panose="020B0503020204020204" pitchFamily="34" charset="-122"/>
                <a:ea typeface="微软雅黑" panose="020B0503020204020204" pitchFamily="34" charset="-122"/>
              </a:rPr>
              <a:t>目录</a:t>
            </a:r>
            <a:endParaRPr lang="zh-CN" altLang="en-US" sz="4400" kern="1500" spc="200" baseline="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smtClean="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47834431"/>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1818088"/>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244996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82053434"/>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73171027"/>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46101203"/>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80305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96BBF117-8A62-484E-B1A1-19B301F9787F}" type="datetimeFigureOut">
              <a:rPr lang="zh-CN" altLang="en-US" smtClean="0"/>
              <a:pPr/>
              <a:t>2019/4/1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C2D1088F-7570-48BA-BC40-D11F25FB6C22}"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1.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2.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61">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 id="2147483706" r:id="rId45"/>
    <p:sldLayoutId id="2147483707" r:id="rId46"/>
    <p:sldLayoutId id="2147483708" r:id="rId47"/>
    <p:sldLayoutId id="2147483709" r:id="rId48"/>
    <p:sldLayoutId id="2147483710" r:id="rId49"/>
    <p:sldLayoutId id="2147483711" r:id="rId50"/>
    <p:sldLayoutId id="2147483649" r:id="rId51"/>
    <p:sldLayoutId id="2147483650" r:id="rId52"/>
    <p:sldLayoutId id="2147483652" r:id="rId53"/>
    <p:sldLayoutId id="2147483653" r:id="rId54"/>
    <p:sldLayoutId id="2147483654" r:id="rId55"/>
    <p:sldLayoutId id="2147483656" r:id="rId56"/>
    <p:sldLayoutId id="2147483657" r:id="rId57"/>
    <p:sldLayoutId id="2147483658" r:id="rId58"/>
    <p:sldLayoutId id="2147483659" r:id="rId59"/>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0.xml"/><Relationship Id="rId4" Type="http://schemas.openxmlformats.org/officeDocument/2006/relationships/slide" Target="slide2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1.xml"/><Relationship Id="rId4" Type="http://schemas.openxmlformats.org/officeDocument/2006/relationships/slide" Target="slide2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2.xml"/><Relationship Id="rId4" Type="http://schemas.openxmlformats.org/officeDocument/2006/relationships/slide" Target="slide2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3.xml"/><Relationship Id="rId4" Type="http://schemas.openxmlformats.org/officeDocument/2006/relationships/slide" Target="slide2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4.xml"/><Relationship Id="rId4" Type="http://schemas.openxmlformats.org/officeDocument/2006/relationships/slide" Target="slide2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5.xml"/><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6.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7.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8.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29.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2.xml"/><Relationship Id="rId4" Type="http://schemas.openxmlformats.org/officeDocument/2006/relationships/slide" Target="slide26.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0.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1.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2.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3.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4.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5.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6.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7.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8.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39.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0.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1.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2.xml"/><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3.xml"/><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4.xml"/><Relationship Id="rId4" Type="http://schemas.openxmlformats.org/officeDocument/2006/relationships/slide" Target="slide26.xml"/></Relationships>
</file>

<file path=ppt/slides/_rels/slide3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5.xml"/><Relationship Id="rId4" Type="http://schemas.openxmlformats.org/officeDocument/2006/relationships/slide" Target="slide26.xml"/></Relationships>
</file>

<file path=ppt/slides/_rels/slide3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6.xml"/><Relationship Id="rId4" Type="http://schemas.openxmlformats.org/officeDocument/2006/relationships/slide" Target="slide26.xml"/></Relationships>
</file>

<file path=ppt/slides/_rels/slide3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7.xml"/><Relationship Id="rId4" Type="http://schemas.openxmlformats.org/officeDocument/2006/relationships/slide" Target="slide26.xml"/></Relationships>
</file>

<file path=ppt/slides/_rels/slide3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8.xml"/><Relationship Id="rId4" Type="http://schemas.openxmlformats.org/officeDocument/2006/relationships/slide" Target="slide26.xml"/></Relationships>
</file>

<file path=ppt/slides/_rels/slide3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49.xml"/><Relationship Id="rId4" Type="http://schemas.openxmlformats.org/officeDocument/2006/relationships/slide" Target="slide26.xml"/></Relationships>
</file>

<file path=ppt/slides/_rels/slide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4.xml"/><Relationship Id="rId4" Type="http://schemas.openxmlformats.org/officeDocument/2006/relationships/slide" Target="slide26.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0.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26.xml"/><Relationship Id="rId4"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5.xml"/><Relationship Id="rId4" Type="http://schemas.openxmlformats.org/officeDocument/2006/relationships/slide" Target="slide26.xml"/></Relationships>
</file>

<file path=ppt/slides/_rels/slide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6.xml"/><Relationship Id="rId4" Type="http://schemas.openxmlformats.org/officeDocument/2006/relationships/slide" Target="slide26.xml"/></Relationships>
</file>

<file path=ppt/slides/_rels/slide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7.xml"/><Relationship Id="rId4" Type="http://schemas.openxmlformats.org/officeDocument/2006/relationships/slide" Target="slide26.xml"/></Relationships>
</file>

<file path=ppt/slides/_rels/slide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8.xml"/><Relationship Id="rId4" Type="http://schemas.openxmlformats.org/officeDocument/2006/relationships/slide" Target="slide26.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9.xml"/><Relationship Id="rId4"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专题四</a:t>
            </a:r>
            <a:r>
              <a:rPr lang="zh-CN" altLang="zh-CN"/>
              <a:t>　</a:t>
            </a:r>
            <a:r>
              <a:rPr lang="zh-CN" altLang="zh-CN" b="1"/>
              <a:t>阅读理解</a:t>
            </a:r>
            <a:endParaRPr lang="zh-CN" altLang="zh-CN"/>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24744"/>
            <a:ext cx="8128000" cy="53591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.The </a:t>
            </a:r>
            <a:r>
              <a:rPr lang="en-US" altLang="zh-CN" sz="2200">
                <a:solidFill>
                  <a:srgbClr val="000000"/>
                </a:solidFill>
                <a:latin typeface="Times New Roman" panose="02020603050405020304" pitchFamily="18" charset="0"/>
                <a:cs typeface="Times New Roman" panose="02020603050405020304" pitchFamily="18" charset="0"/>
              </a:rPr>
              <a:t>farmer advised the boy not to choose the smaller dog</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4077072"/>
            <a:ext cx="8640960" cy="2448273"/>
            <a:chOff x="251520" y="2017814"/>
            <a:chExt cx="8640960" cy="2448273"/>
          </a:xfrm>
        </p:grpSpPr>
        <p:grpSp>
          <p:nvGrpSpPr>
            <p:cNvPr id="11" name="组合 10"/>
            <p:cNvGrpSpPr/>
            <p:nvPr/>
          </p:nvGrpSpPr>
          <p:grpSpPr>
            <a:xfrm>
              <a:off x="251520" y="2017814"/>
              <a:ext cx="8640960" cy="2448273"/>
              <a:chOff x="251520" y="-27385"/>
              <a:chExt cx="8640960" cy="2448273"/>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7385"/>
                <a:ext cx="8640960" cy="2131265"/>
                <a:chOff x="251520" y="-27385"/>
                <a:chExt cx="8640960" cy="2131265"/>
              </a:xfrm>
            </p:grpSpPr>
            <p:sp>
              <p:nvSpPr>
                <p:cNvPr id="16" name="矩形 15"/>
                <p:cNvSpPr/>
                <p:nvPr/>
              </p:nvSpPr>
              <p:spPr>
                <a:xfrm>
                  <a:off x="251520" y="-27385"/>
                  <a:ext cx="8640960" cy="21312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717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2415976"/>
              <a:ext cx="8128000" cy="142462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细节理解题。由短文第八段中农夫所讲的话</a:t>
              </a:r>
              <a:r>
                <a:rPr lang="en-US" altLang="zh-CN" sz="2000"/>
                <a:t>“Son,you don</a:t>
              </a:r>
              <a:r>
                <a:rPr lang="zh-CN" altLang="zh-CN" sz="2000"/>
                <a:t>’</a:t>
              </a:r>
              <a:r>
                <a:rPr lang="en-US" altLang="zh-CN" sz="2000"/>
                <a:t>t want that dog.He will never be able to run and play with you like these other dogs.”</a:t>
              </a:r>
              <a:r>
                <a:rPr lang="zh-CN" altLang="zh-CN" sz="2000"/>
                <a:t>可知</a:t>
              </a:r>
              <a:r>
                <a:rPr lang="en-US" altLang="zh-CN" sz="2000"/>
                <a:t>,</a:t>
              </a:r>
              <a:r>
                <a:rPr lang="zh-CN" altLang="zh-CN" sz="2000"/>
                <a:t>农夫确实建议男孩不要选择那只体形小的狗。故此处正确。</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9829"/>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09401"/>
              <a:ext cx="8064896" cy="506292"/>
            </a:xfrm>
            <a:prstGeom prst="rect">
              <a:avLst/>
            </a:prstGeom>
          </p:spPr>
          <p:txBody>
            <a:bodyPr wrap="square">
              <a:spAutoFit/>
            </a:bodyPr>
            <a:lstStyle/>
            <a:p>
              <a:pPr>
                <a:lnSpc>
                  <a:spcPct val="150000"/>
                </a:lnSpc>
              </a:pPr>
              <a:r>
                <a:rPr lang="en-US" altLang="zh-CN" sz="2000"/>
                <a:t>T</a:t>
              </a:r>
              <a:endParaRPr lang="zh-CN" altLang="en-US" sz="2000" dirty="0"/>
            </a:p>
          </p:txBody>
        </p:sp>
      </p:grpSp>
    </p:spTree>
    <p:extLst>
      <p:ext uri="{BB962C8B-B14F-4D97-AF65-F5344CB8AC3E}">
        <p14:creationId xmlns:p14="http://schemas.microsoft.com/office/powerpoint/2010/main" xmlns="" val="13864708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24744"/>
            <a:ext cx="8128000" cy="53591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smtClean="0">
                <a:solidFill>
                  <a:srgbClr val="000000"/>
                </a:solidFill>
                <a:latin typeface="Times New Roman" panose="02020603050405020304" pitchFamily="18" charset="0"/>
                <a:cs typeface="Times New Roman" panose="02020603050405020304" pitchFamily="18" charset="0"/>
              </a:rPr>
              <a:t>.Nothing </a:t>
            </a:r>
            <a:r>
              <a:rPr lang="en-US" altLang="zh-CN" sz="2200">
                <a:solidFill>
                  <a:srgbClr val="000000"/>
                </a:solidFill>
                <a:latin typeface="Times New Roman" panose="02020603050405020304" pitchFamily="18" charset="0"/>
                <a:cs typeface="Times New Roman" panose="02020603050405020304" pitchFamily="18" charset="0"/>
              </a:rPr>
              <a:t>was wrong with the boy</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leg</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4077072"/>
            <a:ext cx="8640960" cy="2448273"/>
            <a:chOff x="251520" y="2017814"/>
            <a:chExt cx="8640960" cy="2448273"/>
          </a:xfrm>
        </p:grpSpPr>
        <p:grpSp>
          <p:nvGrpSpPr>
            <p:cNvPr id="11" name="组合 10"/>
            <p:cNvGrpSpPr/>
            <p:nvPr/>
          </p:nvGrpSpPr>
          <p:grpSpPr>
            <a:xfrm>
              <a:off x="251520" y="2017814"/>
              <a:ext cx="8640960" cy="2448273"/>
              <a:chOff x="251520" y="-27385"/>
              <a:chExt cx="8640960" cy="2448273"/>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7385"/>
                <a:ext cx="8640960" cy="2131265"/>
                <a:chOff x="251520" y="-27385"/>
                <a:chExt cx="8640960" cy="2131265"/>
              </a:xfrm>
            </p:grpSpPr>
            <p:sp>
              <p:nvSpPr>
                <p:cNvPr id="16" name="矩形 15"/>
                <p:cNvSpPr/>
                <p:nvPr/>
              </p:nvSpPr>
              <p:spPr>
                <a:xfrm>
                  <a:off x="251520" y="-27385"/>
                  <a:ext cx="8640960" cy="21312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717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2415976"/>
              <a:ext cx="8128000" cy="1405193"/>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细节理解题。由短文第九段第一句和第二句可知</a:t>
              </a:r>
              <a:r>
                <a:rPr lang="en-US" altLang="zh-CN" sz="2000"/>
                <a:t>,</a:t>
              </a:r>
              <a:r>
                <a:rPr lang="zh-CN" altLang="zh-CN" sz="2000"/>
                <a:t>这个男孩的腿上打着石膏并且穿着特制的鞋</a:t>
              </a:r>
              <a:r>
                <a:rPr lang="en-US" altLang="zh-CN" sz="2000"/>
                <a:t>,</a:t>
              </a:r>
              <a:r>
                <a:rPr lang="zh-CN" altLang="zh-CN" sz="2000"/>
                <a:t>并且后面男孩说</a:t>
              </a:r>
              <a:r>
                <a:rPr lang="en-US" altLang="zh-CN" sz="2000"/>
                <a:t>“...I don</a:t>
              </a:r>
              <a:r>
                <a:rPr lang="zh-CN" altLang="zh-CN" sz="2000"/>
                <a:t>’</a:t>
              </a:r>
              <a:r>
                <a:rPr lang="en-US" altLang="zh-CN" sz="2000"/>
                <a:t>t run too well myself ...”,</a:t>
              </a:r>
              <a:r>
                <a:rPr lang="zh-CN" altLang="zh-CN" sz="2000"/>
                <a:t>可以确定他的腿是有问题的。故此处错误。</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9829"/>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09401"/>
              <a:ext cx="8064896" cy="506292"/>
            </a:xfrm>
            <a:prstGeom prst="rect">
              <a:avLst/>
            </a:prstGeom>
          </p:spPr>
          <p:txBody>
            <a:bodyPr wrap="square">
              <a:spAutoFit/>
            </a:bodyPr>
            <a:lstStyle/>
            <a:p>
              <a:pPr>
                <a:lnSpc>
                  <a:spcPct val="150000"/>
                </a:lnSpc>
              </a:pPr>
              <a:r>
                <a:rPr lang="en-US" altLang="zh-CN" sz="2000"/>
                <a:t>F</a:t>
              </a:r>
              <a:endParaRPr lang="zh-CN" altLang="en-US" sz="2000" dirty="0"/>
            </a:p>
          </p:txBody>
        </p:sp>
      </p:grpSp>
    </p:spTree>
    <p:extLst>
      <p:ext uri="{BB962C8B-B14F-4D97-AF65-F5344CB8AC3E}">
        <p14:creationId xmlns:p14="http://schemas.microsoft.com/office/powerpoint/2010/main" xmlns="" val="2419948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8" name="五边形 7"/>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4077072"/>
            <a:ext cx="8640960" cy="2448273"/>
            <a:chOff x="251520" y="2017814"/>
            <a:chExt cx="8640960" cy="2448273"/>
          </a:xfrm>
        </p:grpSpPr>
        <p:grpSp>
          <p:nvGrpSpPr>
            <p:cNvPr id="11" name="组合 10"/>
            <p:cNvGrpSpPr/>
            <p:nvPr/>
          </p:nvGrpSpPr>
          <p:grpSpPr>
            <a:xfrm>
              <a:off x="251520" y="2017814"/>
              <a:ext cx="8640960" cy="2448273"/>
              <a:chOff x="251520" y="-27385"/>
              <a:chExt cx="8640960" cy="2448273"/>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7385"/>
                <a:ext cx="8640960" cy="2131265"/>
                <a:chOff x="251520" y="-27385"/>
                <a:chExt cx="8640960" cy="2131265"/>
              </a:xfrm>
            </p:grpSpPr>
            <p:sp>
              <p:nvSpPr>
                <p:cNvPr id="16" name="矩形 15"/>
                <p:cNvSpPr/>
                <p:nvPr/>
              </p:nvSpPr>
              <p:spPr>
                <a:xfrm>
                  <a:off x="251520" y="-27385"/>
                  <a:ext cx="8640960" cy="21312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717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2233838"/>
              <a:ext cx="8128000" cy="186685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主旨大意题。结合短文最后五段</a:t>
              </a:r>
              <a:r>
                <a:rPr lang="en-US" altLang="zh-CN" sz="2000"/>
                <a:t>,</a:t>
              </a:r>
              <a:r>
                <a:rPr lang="zh-CN" altLang="zh-CN" sz="2000"/>
                <a:t>特别是最后一句话</a:t>
              </a:r>
              <a:r>
                <a:rPr lang="en-US" altLang="zh-CN" sz="2000"/>
                <a:t>“The world is full of people who need someone who understands.(</a:t>
              </a:r>
              <a:r>
                <a:rPr lang="zh-CN" altLang="zh-CN" sz="2000"/>
                <a:t>这个世界上有很多需要别人理解的人。</a:t>
              </a:r>
              <a:r>
                <a:rPr lang="en-US" altLang="zh-CN" sz="2000"/>
                <a:t>)”,</a:t>
              </a:r>
              <a:r>
                <a:rPr lang="zh-CN" altLang="zh-CN" sz="2000"/>
                <a:t>可以提炼出这篇短文的主旨是号召大家要关爱和理解弱势群体。故此处主旨归纳是正确的。</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9829"/>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09401"/>
              <a:ext cx="8064896" cy="506292"/>
            </a:xfrm>
            <a:prstGeom prst="rect">
              <a:avLst/>
            </a:prstGeom>
          </p:spPr>
          <p:txBody>
            <a:bodyPr wrap="square">
              <a:spAutoFit/>
            </a:bodyPr>
            <a:lstStyle/>
            <a:p>
              <a:pPr>
                <a:lnSpc>
                  <a:spcPct val="150000"/>
                </a:lnSpc>
              </a:pPr>
              <a:r>
                <a:rPr lang="en-US" altLang="zh-CN" sz="2000"/>
                <a:t>T</a:t>
              </a:r>
              <a:endParaRPr lang="zh-CN" altLang="en-US" sz="2000" dirty="0"/>
            </a:p>
          </p:txBody>
        </p:sp>
      </p:grpSp>
      <p:sp>
        <p:nvSpPr>
          <p:cNvPr id="5" name="矩形 4"/>
          <p:cNvSpPr>
            <a:spLocks noChangeAspect="1"/>
          </p:cNvSpPr>
          <p:nvPr/>
        </p:nvSpPr>
        <p:spPr>
          <a:xfrm>
            <a:off x="508000" y="116964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.We learn from the story that one should show love and understanding for the weak.</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3896044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9779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选择型阅读理解</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中考选择型阅读理解题主要考查学生的语篇阅读能力、分析能力和判断能力。要求学生通过阅读能较快地理解短文大意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获取其中的主要信息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然后根据试题的要求从所给的四个选项中选出最佳答案。常见的有以下五种题型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细节理解题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细节理解题属表层理解题范畴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难度较小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但是在整个阅读理解题中所占的比例最大。细节理解题主要从文章的某个具体事实或细节出发来设计题目。这类题目的答案一般都能在文章中直接找到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做题前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可先浏览一下题目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然后带着问题快速阅读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找出能解决问题的有关信息。但是一定要注意捕捉准确的信息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进行理解分析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去伪存真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否则会陷入题目设下的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受其迷惑而误选干扰项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4230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82147"/>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主旨归纳题所提问题主要涉及文章的中心思想、主要内容、标题等。在做主旨归纳题时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我们一定要注意选项的内涵和外延必须能够恰如其分地概括文章的主题。因此我们要善于捕捉文章中出现频率较高的中心词汇和段落的主题句。在选择文章的最佳标题时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还要注意语言方面的特点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题目往往具有凝练、醒目的特点。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推理判断题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推理判断题着重考查学生的逻辑思维能力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难度较大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涉及面较广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如人物的心理、故事的结局、文章的寓意、作者的态度或倾向等。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推理判断题的答案往往在文章的字面上不会出现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必须依据已有信息来进行推理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不能脱离原文去主观臆断。因此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在做推理判断题时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必须从原文里找到推断的依据</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0121851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词义猜测题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词义猜测题旨在考查学生在特定语境中理解词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词语、句子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的能力。其提问形式主要有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(1)The underlined sentence means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in this passage.</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(2)What does the underlined word mean in News 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解答这类题目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必须认真阅读文章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通过上下文的联系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结合已有的知识猜测其在具体语境中的含义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下面介绍一些猜词的技巧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通过因果关系猜词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通过同义词和反义词的关系猜词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通过构词法猜词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通过定义或释义关系来推测词义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通过句法功能来推测词义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通过描述猜词。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57854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435992" y="1079557"/>
            <a:ext cx="8312472"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图表说明题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这是近几年各地比较受欢迎的一个题型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涉及的内容有调查报告、广告、超市或服装店等服务性行业的促销活动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饭店、旅馆或学校以及公共场合的规章制度等等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内容非常广泛。一般地说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这类题目看起来有点复杂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但是都不会太难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仔细阅读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都可以在表格内找到解决问题的信息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个别的题目会涉及一些运算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应特别细心。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选择型阅读理解的解题方法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初读全文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①</a:t>
            </a:r>
            <a:r>
              <a:rPr lang="zh-CN" altLang="zh-CN" sz="2200" smtClean="0">
                <a:solidFill>
                  <a:srgbClr val="000000"/>
                </a:solidFill>
                <a:latin typeface="Times New Roman" panose="02020603050405020304" pitchFamily="18" charset="0"/>
                <a:cs typeface="Times New Roman" panose="02020603050405020304" pitchFamily="18" charset="0"/>
              </a:rPr>
              <a:t>一般</a:t>
            </a:r>
            <a:r>
              <a:rPr lang="zh-CN" altLang="zh-CN" sz="2200">
                <a:solidFill>
                  <a:srgbClr val="000000"/>
                </a:solidFill>
                <a:latin typeface="Times New Roman" panose="02020603050405020304" pitchFamily="18" charset="0"/>
                <a:cs typeface="Times New Roman" panose="02020603050405020304" pitchFamily="18" charset="0"/>
              </a:rPr>
              <a:t>应先通读整篇短文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初步了解短文整体框架、大意及作者意向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并在抓住主要信息及各段中心内容的同时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标出重要内容或有疑问的地方。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②</a:t>
            </a:r>
            <a:r>
              <a:rPr lang="zh-CN" altLang="zh-CN" sz="2200" smtClean="0">
                <a:solidFill>
                  <a:srgbClr val="000000"/>
                </a:solidFill>
                <a:latin typeface="Times New Roman" panose="02020603050405020304" pitchFamily="18" charset="0"/>
                <a:cs typeface="Times New Roman" panose="02020603050405020304" pitchFamily="18" charset="0"/>
              </a:rPr>
              <a:t>也</a:t>
            </a:r>
            <a:r>
              <a:rPr lang="zh-CN" altLang="zh-CN" sz="2200">
                <a:solidFill>
                  <a:srgbClr val="000000"/>
                </a:solidFill>
                <a:latin typeface="Times New Roman" panose="02020603050405020304" pitchFamily="18" charset="0"/>
                <a:cs typeface="Times New Roman" panose="02020603050405020304" pitchFamily="18" charset="0"/>
              </a:rPr>
              <a:t>可以先快速浏览一下文章后面的题目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以便快速阅读全文时留意或抓住重要材料及关键词语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做到心中有数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有的放矢</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790346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再读全文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目的是加深对文章整体的把握以及对文章各段中心内容的理解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进一步思考并初步弄清或解决第一遍阅读时发现的疑问。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细读试答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在认真研读题目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、明确答题要求的基础上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再细读短文有关部分以便决定答案。这一步至关重要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既要细心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又要在整体把握的层面上上下照应、前后联系。一般来说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试题的先后次序与短文所述内容的次序基本上是一致的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因而答题应按试题的次序逐个去做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但是也有一些题目的设置与文章的先后顺序是不一致的。答题原则应是先易后难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不会的题目放在最后。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557678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复读核查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试答完各题之后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再读一遍短文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逐一核对答案。在这一步上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应该充分利用和注意到各题目之间的相互关联或对应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要着力抓住起决定作用的关键题目。关键题目正确与否会引起连锁反应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影响到读者对整篇文章的理解与把握。因此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切莫忽视这一点。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48243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5273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安徽中考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Would you like to live in a city where buildings turn the lights off for you, and self-driving cars will find the nearest parking space themselves? Although it might sound a little far from you, living in a “smart” city like this could happen sooner than you think.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Great changes have taken place in towns that we have lived in for centuries, while completely new cities are being built. One such place is the city of Songdo. Every home there will have a “telepresence” system(</a:t>
            </a:r>
            <a:r>
              <a:rPr lang="zh-CN" altLang="zh-CN" sz="2200">
                <a:solidFill>
                  <a:srgbClr val="000000"/>
                </a:solidFill>
                <a:latin typeface="Times New Roman" panose="02020603050405020304" pitchFamily="18" charset="0"/>
                <a:cs typeface="Times New Roman" panose="02020603050405020304" pitchFamily="18" charset="0"/>
              </a:rPr>
              <a:t>远程遥控系统</a:t>
            </a:r>
            <a:r>
              <a:rPr lang="en-US" altLang="zh-CN" sz="2200">
                <a:solidFill>
                  <a:srgbClr val="000000"/>
                </a:solidFill>
                <a:latin typeface="Times New Roman" panose="02020603050405020304" pitchFamily="18" charset="0"/>
                <a:cs typeface="Times New Roman" panose="02020603050405020304" pitchFamily="18" charset="0"/>
              </a:rPr>
              <a:t>)—allowing users to control the heating and locks, take part in video meetings, and receive education, healthcare and government services. Around the city, escalators(</a:t>
            </a:r>
            <a:r>
              <a:rPr lang="zh-CN" altLang="zh-CN" sz="2200">
                <a:solidFill>
                  <a:srgbClr val="000000"/>
                </a:solidFill>
                <a:latin typeface="Times New Roman" panose="02020603050405020304" pitchFamily="18" charset="0"/>
                <a:cs typeface="Times New Roman" panose="02020603050405020304" pitchFamily="18" charset="0"/>
              </a:rPr>
              <a:t>自动扶梯</a:t>
            </a:r>
            <a:r>
              <a:rPr lang="en-US" altLang="zh-CN" sz="2200">
                <a:solidFill>
                  <a:srgbClr val="000000"/>
                </a:solidFill>
                <a:latin typeface="Times New Roman" panose="02020603050405020304" pitchFamily="18" charset="0"/>
                <a:cs typeface="Times New Roman" panose="02020603050405020304" pitchFamily="18" charset="0"/>
              </a:rPr>
              <a:t>) will only move when someone is on them, and offices and schools will all be connected to the system.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03607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1841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阅读理解题主要考查考生综合运用所学语言知识的能力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包括阅读能力、理解能力、归纳概括能力、逻辑推理能力以及对阅读材料的评估能力。试题中所选的阅读文章题材广泛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涉及政治、经济、社会文化、风俗习惯、历史、地理、科技等各个方面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并且体裁多样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包括记叙文、说明文、议论文及应用文等。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判断正误型阅读理解</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判断正误型阅读理解的考查目标是考查学生判断识别文章所提供的信息的能力。命题方式通常是在短文后面给出</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判断所给句子的正误。有的句子提供的是正确的信息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有的句子提供的是错误的信息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这类题目都可直接或间接在文章中找到答案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但是有的句子的信息在短文中并未直接或间接提及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要求考生具有综合判断文章所提供的隐含信息的能力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根据文章字里行间透出的有关信息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做出合乎逻辑、符合文意的判断。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0658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700808"/>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great mind behind Songdo is from the company Cisco. In fact, technology companies around the world such as IBM, Siemens and Microsoft are already in the business.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About 75% of the world</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population will live in cities by 2050, so cities will need to be more modern to deal with the coming problems. “Making cities smarter is one way out, and I think this will in turn make cities greener,”said Dan Hill, head of a research company.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59814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主旨大意</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本文是一篇说明文</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主要描述了未来可能出现的智慧城市。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74497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72962"/>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.According to the text, living in a “smart” city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A.is not a green way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B.will be far from you</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C.will soon become true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D.is completely impossible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233629"/>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3629"/>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324334"/>
            <a:ext cx="8640960" cy="3197327"/>
            <a:chOff x="251520" y="1268760"/>
            <a:chExt cx="8640960" cy="3197327"/>
          </a:xfrm>
        </p:grpSpPr>
        <p:grpSp>
          <p:nvGrpSpPr>
            <p:cNvPr id="11" name="组合 10"/>
            <p:cNvGrpSpPr/>
            <p:nvPr/>
          </p:nvGrpSpPr>
          <p:grpSpPr>
            <a:xfrm>
              <a:off x="251520" y="1268760"/>
              <a:ext cx="8640960" cy="3197327"/>
              <a:chOff x="251520" y="-776439"/>
              <a:chExt cx="8640960" cy="3197327"/>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776439"/>
                <a:ext cx="8640960" cy="2880320"/>
                <a:chOff x="251520" y="-776439"/>
                <a:chExt cx="8640960" cy="2880320"/>
              </a:xfrm>
            </p:grpSpPr>
            <p:sp>
              <p:nvSpPr>
                <p:cNvPr id="16" name="矩形 15"/>
                <p:cNvSpPr/>
                <p:nvPr/>
              </p:nvSpPr>
              <p:spPr>
                <a:xfrm>
                  <a:off x="251520" y="-776439"/>
                  <a:ext cx="8640960" cy="2880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76542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467544" y="1634606"/>
              <a:ext cx="8128000" cy="96295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 推理判断题。根据第一段最后一句可知</a:t>
              </a:r>
              <a:r>
                <a:rPr lang="en-US" altLang="zh-CN" sz="2000"/>
                <a:t>, </a:t>
              </a:r>
              <a:r>
                <a:rPr lang="zh-CN" altLang="zh-CN" sz="2000"/>
                <a:t>生活在智慧城市的可能性比你预想的可能要快</a:t>
              </a:r>
              <a:r>
                <a:rPr lang="en-US" altLang="zh-CN" sz="2000"/>
                <a:t>, </a:t>
              </a:r>
              <a:r>
                <a:rPr lang="zh-CN" altLang="zh-CN" sz="2000"/>
                <a:t>即生活在智慧城市的情况可能很快就会实现。</a:t>
              </a:r>
              <a:endParaRPr lang="zh-CN" altLang="zh-CN" sz="20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6145"/>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09401"/>
              <a:ext cx="8064896" cy="506292"/>
            </a:xfrm>
            <a:prstGeom prst="rect">
              <a:avLst/>
            </a:prstGeom>
          </p:spPr>
          <p:txBody>
            <a:bodyPr wrap="square">
              <a:spAutoFit/>
            </a:bodyPr>
            <a:lstStyle/>
            <a:p>
              <a:pPr>
                <a:lnSpc>
                  <a:spcPct val="150000"/>
                </a:lnSpc>
              </a:pPr>
              <a:r>
                <a:rPr lang="en-US" altLang="zh-CN" sz="2000" smtClean="0"/>
                <a:t>C</a:t>
              </a:r>
              <a:endParaRPr lang="zh-CN" altLang="en-US" sz="2000" dirty="0"/>
            </a:p>
          </p:txBody>
        </p:sp>
      </p:grpSp>
    </p:spTree>
    <p:extLst>
      <p:ext uri="{BB962C8B-B14F-4D97-AF65-F5344CB8AC3E}">
        <p14:creationId xmlns:p14="http://schemas.microsoft.com/office/powerpoint/2010/main" xmlns="" val="36273909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02986"/>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.What is Paragraph 2 mainly about?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 city of the future.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 meeting in Songdo.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 plan to build a house.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 report on public health.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328017"/>
            <a:ext cx="8640960" cy="3197327"/>
            <a:chOff x="251520" y="1268760"/>
            <a:chExt cx="8640960" cy="3197327"/>
          </a:xfrm>
        </p:grpSpPr>
        <p:grpSp>
          <p:nvGrpSpPr>
            <p:cNvPr id="11" name="组合 10"/>
            <p:cNvGrpSpPr/>
            <p:nvPr/>
          </p:nvGrpSpPr>
          <p:grpSpPr>
            <a:xfrm>
              <a:off x="251520" y="1268760"/>
              <a:ext cx="8640960" cy="3197327"/>
              <a:chOff x="251520" y="-776439"/>
              <a:chExt cx="8640960" cy="3197327"/>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776439"/>
                <a:ext cx="8640960" cy="2880320"/>
                <a:chOff x="251520" y="-776439"/>
                <a:chExt cx="8640960" cy="2880320"/>
              </a:xfrm>
            </p:grpSpPr>
            <p:sp>
              <p:nvSpPr>
                <p:cNvPr id="16" name="矩形 15"/>
                <p:cNvSpPr/>
                <p:nvPr/>
              </p:nvSpPr>
              <p:spPr>
                <a:xfrm>
                  <a:off x="251520" y="-776439"/>
                  <a:ext cx="8640960" cy="2880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76542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1578826"/>
              <a:ext cx="8128000" cy="96295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段落大意题。根据第二段内容可知</a:t>
              </a:r>
              <a:r>
                <a:rPr lang="en-US" altLang="zh-CN" sz="2000"/>
                <a:t>, </a:t>
              </a:r>
              <a:r>
                <a:rPr lang="zh-CN" altLang="zh-CN" sz="2000"/>
                <a:t>该段主要描述了未来的一个城市</a:t>
              </a:r>
              <a:r>
                <a:rPr lang="en-US" altLang="zh-CN" sz="2000"/>
                <a:t>Songdo</a:t>
              </a:r>
              <a:r>
                <a:rPr lang="zh-CN" altLang="zh-CN" sz="2000"/>
                <a:t>的情况。</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9828"/>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09401"/>
              <a:ext cx="8064896" cy="506292"/>
            </a:xfrm>
            <a:prstGeom prst="rect">
              <a:avLst/>
            </a:prstGeom>
          </p:spPr>
          <p:txBody>
            <a:bodyPr wrap="square">
              <a:spAutoFit/>
            </a:bodyPr>
            <a:lstStyle/>
            <a:p>
              <a:pPr>
                <a:lnSpc>
                  <a:spcPct val="150000"/>
                </a:lnSpc>
              </a:pPr>
              <a:r>
                <a:rPr lang="en-US" altLang="zh-CN" sz="2000" smtClean="0"/>
                <a:t>A</a:t>
              </a:r>
              <a:endParaRPr lang="zh-CN" altLang="en-US" sz="2000" dirty="0"/>
            </a:p>
          </p:txBody>
        </p:sp>
      </p:grpSp>
    </p:spTree>
    <p:extLst>
      <p:ext uri="{BB962C8B-B14F-4D97-AF65-F5344CB8AC3E}">
        <p14:creationId xmlns:p14="http://schemas.microsoft.com/office/powerpoint/2010/main" xmlns="" val="21996405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03250"/>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.Which company offers the great mind to build Songdo?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A.Cisco. </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B.IBM.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C.Siemens. 	</a:t>
            </a:r>
            <a:r>
              <a:rPr lang="en-US" altLang="zh-CN" sz="2200" smtClean="0">
                <a:solidFill>
                  <a:srgbClr val="000000"/>
                </a:solidFill>
                <a:latin typeface="Times New Roman" panose="02020603050405020304" pitchFamily="18" charset="0"/>
                <a:cs typeface="Times New Roman" panose="02020603050405020304" pitchFamily="18" charset="0"/>
              </a:rPr>
              <a:t>			D.Microsoft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328017"/>
            <a:ext cx="8640960" cy="3197327"/>
            <a:chOff x="251520" y="1268760"/>
            <a:chExt cx="8640960" cy="3197327"/>
          </a:xfrm>
        </p:grpSpPr>
        <p:grpSp>
          <p:nvGrpSpPr>
            <p:cNvPr id="11" name="组合 10"/>
            <p:cNvGrpSpPr/>
            <p:nvPr/>
          </p:nvGrpSpPr>
          <p:grpSpPr>
            <a:xfrm>
              <a:off x="251520" y="1268760"/>
              <a:ext cx="8640960" cy="3197327"/>
              <a:chOff x="251520" y="-776439"/>
              <a:chExt cx="8640960" cy="3197327"/>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776439"/>
                <a:ext cx="8640960" cy="2880320"/>
                <a:chOff x="251520" y="-776439"/>
                <a:chExt cx="8640960" cy="2880320"/>
              </a:xfrm>
            </p:grpSpPr>
            <p:sp>
              <p:nvSpPr>
                <p:cNvPr id="16" name="矩形 15"/>
                <p:cNvSpPr/>
                <p:nvPr/>
              </p:nvSpPr>
              <p:spPr>
                <a:xfrm>
                  <a:off x="251520" y="-776439"/>
                  <a:ext cx="8640960" cy="2880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76542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1578826"/>
              <a:ext cx="8128000" cy="96295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细节理解题。根据第三段第一句可知</a:t>
              </a:r>
              <a:r>
                <a:rPr lang="en-US" altLang="zh-CN" sz="2000"/>
                <a:t>Cisco</a:t>
              </a:r>
              <a:r>
                <a:rPr lang="zh-CN" altLang="zh-CN" sz="2000"/>
                <a:t>公司为建造未来城市</a:t>
              </a:r>
              <a:r>
                <a:rPr lang="en-US" altLang="zh-CN" sz="2000"/>
                <a:t>Songdo</a:t>
              </a:r>
              <a:r>
                <a:rPr lang="zh-CN" altLang="zh-CN" sz="2000"/>
                <a:t>提供了非常好的想法</a:t>
              </a:r>
              <a:r>
                <a:rPr lang="en-US" altLang="zh-CN" sz="2000"/>
                <a:t>, </a:t>
              </a:r>
              <a:r>
                <a:rPr lang="zh-CN" altLang="zh-CN" sz="2000"/>
                <a:t>故答案为</a:t>
              </a:r>
              <a:r>
                <a:rPr lang="en-US" altLang="zh-CN" sz="2000"/>
                <a:t>A</a:t>
              </a:r>
              <a:r>
                <a:rPr lang="zh-CN" altLang="zh-CN" sz="200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9828"/>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09401"/>
              <a:ext cx="8064896" cy="507831"/>
            </a:xfrm>
            <a:prstGeom prst="rect">
              <a:avLst/>
            </a:prstGeom>
          </p:spPr>
          <p:txBody>
            <a:bodyPr wrap="square">
              <a:spAutoFit/>
            </a:bodyPr>
            <a:lstStyle/>
            <a:p>
              <a:pPr>
                <a:lnSpc>
                  <a:spcPct val="150000"/>
                </a:lnSpc>
              </a:pPr>
              <a:r>
                <a:rPr lang="en-US" altLang="zh-CN" sz="2000" smtClean="0">
                  <a:latin typeface="Times New Roman" panose="02020603050405020304" pitchFamily="18" charset="0"/>
                </a:rPr>
                <a:t>A</a:t>
              </a:r>
              <a:endParaRPr lang="zh-CN" altLang="en-US" sz="2000" dirty="0"/>
            </a:p>
          </p:txBody>
        </p:sp>
      </p:grpSp>
    </p:spTree>
    <p:extLst>
      <p:ext uri="{BB962C8B-B14F-4D97-AF65-F5344CB8AC3E}">
        <p14:creationId xmlns:p14="http://schemas.microsoft.com/office/powerpoint/2010/main" xmlns="" val="397979387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192976"/>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.Dan Hill thinks that making cities smarter is one way to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A.drive people out of cities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B.control the world</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population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C.develop his own company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D.solve the cities</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coming problems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8" name="五边形 7"/>
          <p:cNvSpPr/>
          <p:nvPr/>
        </p:nvSpPr>
        <p:spPr>
          <a:xfrm>
            <a:off x="6916239"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4005064"/>
            <a:ext cx="8640960" cy="2520281"/>
            <a:chOff x="251520" y="1945806"/>
            <a:chExt cx="8640960" cy="2520281"/>
          </a:xfrm>
        </p:grpSpPr>
        <p:grpSp>
          <p:nvGrpSpPr>
            <p:cNvPr id="10" name="组合 9"/>
            <p:cNvGrpSpPr/>
            <p:nvPr/>
          </p:nvGrpSpPr>
          <p:grpSpPr>
            <a:xfrm>
              <a:off x="251520" y="1945806"/>
              <a:ext cx="8640960" cy="2520281"/>
              <a:chOff x="251520" y="-99393"/>
              <a:chExt cx="8640960" cy="2520281"/>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99393"/>
                <a:ext cx="8640960" cy="2203273"/>
                <a:chOff x="251520" y="-99393"/>
                <a:chExt cx="8640960" cy="2203273"/>
              </a:xfrm>
            </p:grpSpPr>
            <p:sp>
              <p:nvSpPr>
                <p:cNvPr id="15" name="矩形 14"/>
                <p:cNvSpPr/>
                <p:nvPr/>
              </p:nvSpPr>
              <p:spPr>
                <a:xfrm>
                  <a:off x="251520" y="-99393"/>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2754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1" name="矩形 10"/>
            <p:cNvSpPr>
              <a:spLocks noChangeAspect="1"/>
            </p:cNvSpPr>
            <p:nvPr/>
          </p:nvSpPr>
          <p:spPr>
            <a:xfrm>
              <a:off x="508000" y="2371795"/>
              <a:ext cx="8128000" cy="94352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 细节理解题。由</a:t>
              </a:r>
              <a:r>
                <a:rPr lang="en-US" altLang="zh-CN" sz="2000"/>
                <a:t>Dan Hill</a:t>
              </a:r>
              <a:r>
                <a:rPr lang="zh-CN" altLang="zh-CN" sz="2000"/>
                <a:t>的话及最后一段第一句可知</a:t>
              </a:r>
              <a:r>
                <a:rPr lang="en-US" altLang="zh-CN" sz="2000"/>
                <a:t>, </a:t>
              </a:r>
              <a:r>
                <a:rPr lang="zh-CN" altLang="zh-CN" sz="2000"/>
                <a:t>建造智慧城市是解决城市将来遇到的问题的方法之一。</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7" name="组合 16"/>
          <p:cNvGrpSpPr/>
          <p:nvPr/>
        </p:nvGrpSpPr>
        <p:grpSpPr>
          <a:xfrm>
            <a:off x="251520" y="5489829"/>
            <a:ext cx="8640960" cy="1035516"/>
            <a:chOff x="251520" y="4869160"/>
            <a:chExt cx="8640960" cy="1035516"/>
          </a:xfrm>
        </p:grpSpPr>
        <p:grpSp>
          <p:nvGrpSpPr>
            <p:cNvPr id="18" name="组合 17"/>
            <p:cNvGrpSpPr/>
            <p:nvPr/>
          </p:nvGrpSpPr>
          <p:grpSpPr>
            <a:xfrm>
              <a:off x="251520" y="4869160"/>
              <a:ext cx="8640960" cy="1035516"/>
              <a:chOff x="251520" y="3872081"/>
              <a:chExt cx="8640960" cy="1035516"/>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9" name="矩形 18"/>
            <p:cNvSpPr>
              <a:spLocks noChangeAspect="1"/>
            </p:cNvSpPr>
            <p:nvPr/>
          </p:nvSpPr>
          <p:spPr>
            <a:xfrm>
              <a:off x="539552" y="5009401"/>
              <a:ext cx="8064896" cy="506292"/>
            </a:xfrm>
            <a:prstGeom prst="rect">
              <a:avLst/>
            </a:prstGeom>
          </p:spPr>
          <p:txBody>
            <a:bodyPr wrap="square">
              <a:spAutoFit/>
            </a:bodyPr>
            <a:lstStyle/>
            <a:p>
              <a:pPr>
                <a:lnSpc>
                  <a:spcPct val="150000"/>
                </a:lnSpc>
              </a:pPr>
              <a:r>
                <a:rPr lang="en-US" altLang="zh-CN" sz="2000" smtClean="0"/>
                <a:t>D</a:t>
              </a:r>
              <a:endParaRPr lang="zh-CN" altLang="en-US" sz="2000" dirty="0"/>
            </a:p>
          </p:txBody>
        </p:sp>
      </p:grpSp>
    </p:spTree>
    <p:extLst>
      <p:ext uri="{BB962C8B-B14F-4D97-AF65-F5344CB8AC3E}">
        <p14:creationId xmlns:p14="http://schemas.microsoft.com/office/powerpoint/2010/main" xmlns="" val="219435016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8" name="五边形 7"/>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4077072"/>
            <a:ext cx="8640960" cy="2448273"/>
            <a:chOff x="251520" y="2017814"/>
            <a:chExt cx="8640960" cy="2448273"/>
          </a:xfrm>
        </p:grpSpPr>
        <p:grpSp>
          <p:nvGrpSpPr>
            <p:cNvPr id="11" name="组合 10"/>
            <p:cNvGrpSpPr/>
            <p:nvPr/>
          </p:nvGrpSpPr>
          <p:grpSpPr>
            <a:xfrm>
              <a:off x="251520" y="2017814"/>
              <a:ext cx="8640960" cy="2448273"/>
              <a:chOff x="251520" y="-27385"/>
              <a:chExt cx="8640960" cy="2448273"/>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7385"/>
                <a:ext cx="8640960" cy="2131265"/>
                <a:chOff x="251520" y="-27385"/>
                <a:chExt cx="8640960" cy="2131265"/>
              </a:xfrm>
            </p:grpSpPr>
            <p:sp>
              <p:nvSpPr>
                <p:cNvPr id="16" name="矩形 15"/>
                <p:cNvSpPr/>
                <p:nvPr/>
              </p:nvSpPr>
              <p:spPr>
                <a:xfrm>
                  <a:off x="251520" y="-27385"/>
                  <a:ext cx="8640960" cy="21312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717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2415976"/>
              <a:ext cx="8128000" cy="50129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主旨大意题。全文是围绕未来可能出现的智慧城市的</a:t>
              </a:r>
              <a:r>
                <a:rPr lang="en-US" altLang="zh-CN" sz="2000"/>
                <a:t>, </a:t>
              </a:r>
              <a:r>
                <a:rPr lang="zh-CN" altLang="zh-CN" sz="2000"/>
                <a:t>故答案应选</a:t>
              </a:r>
              <a:r>
                <a:rPr lang="en-US" altLang="zh-CN" sz="2000"/>
                <a:t>B</a:t>
              </a:r>
              <a:r>
                <a:rPr lang="zh-CN" altLang="zh-CN" sz="200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9829"/>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09401"/>
              <a:ext cx="8064896" cy="506292"/>
            </a:xfrm>
            <a:prstGeom prst="rect">
              <a:avLst/>
            </a:prstGeom>
          </p:spPr>
          <p:txBody>
            <a:bodyPr wrap="square">
              <a:spAutoFit/>
            </a:bodyPr>
            <a:lstStyle/>
            <a:p>
              <a:pPr>
                <a:lnSpc>
                  <a:spcPct val="150000"/>
                </a:lnSpc>
              </a:pPr>
              <a:r>
                <a:rPr lang="en-US" altLang="zh-CN" sz="2000"/>
                <a:t>B</a:t>
              </a:r>
              <a:endParaRPr lang="zh-CN" altLang="en-US" sz="2000" dirty="0"/>
            </a:p>
          </p:txBody>
        </p:sp>
      </p:grpSp>
      <p:sp>
        <p:nvSpPr>
          <p:cNvPr id="5" name="矩形 4"/>
          <p:cNvSpPr>
            <a:spLocks noChangeAspect="1"/>
          </p:cNvSpPr>
          <p:nvPr/>
        </p:nvSpPr>
        <p:spPr>
          <a:xfrm>
            <a:off x="508000" y="1151849"/>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.Which of the following might be the best title for the text?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A.Future Education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B.Smart Cities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C.Government Services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D.Famous </a:t>
            </a:r>
            <a:r>
              <a:rPr lang="en-US" altLang="zh-CN" sz="2200" smtClean="0">
                <a:solidFill>
                  <a:srgbClr val="000000"/>
                </a:solidFill>
                <a:latin typeface="Times New Roman" panose="02020603050405020304" pitchFamily="18" charset="0"/>
                <a:cs typeface="Times New Roman" panose="02020603050405020304" pitchFamily="18" charset="0"/>
              </a:rPr>
              <a:t>Companies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601121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任务型阅读理解</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任务型阅读理解题型多样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设题自由开放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内容广泛。该题型不仅能考查学生的阅读能力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还能考查学生的语言组织能力、单词拼写能力、英汉互译能力以及其他语言知识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较好地呼应了新课标所提倡的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任务型语言教学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模式。任务型阅读理解主要包括阅读短文回答问题型、短文还原型、阅读填表型等。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843455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阅读短文回答问题型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此类题型主要测试考生对英语文章的理解能力和用英语进行表述和归纳的能力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所选用的短文难度和长度与阅读理解文章相似。每篇短文后附有</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Times New Roman" panose="02020603050405020304" pitchFamily="18" charset="0"/>
                <a:cs typeface="Times New Roman" panose="02020603050405020304" pitchFamily="18" charset="0"/>
              </a:rPr>
              <a:t>个问题或不完整的句子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要求考生在阅读完短文后用句子、单词或短语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回答所提出的问题或补全不完整的句子。要想取得好的成绩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掌握必要的解题步骤和技巧是非常重要的。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通读全文。做简答题的关键是要读懂原文。因此要先通读全文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弄清楚段落大意及文章的中心意思以及作者的基本观点、态度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正确理解语境。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按题查读。即根据问题去寻找答案。认真阅读问题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充分理解问题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准确理解所问的内容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确定需要在文章中查找的对象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避免答非所问。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56729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简练作答。在基本确定了每道题的回答内容之后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就要用简练、准确的英语表达出来。注意回答问题时要切中要点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不要画蛇添足。组织语言时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注意避免语法错误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如时态、主谓一致、句子结构和拼写等。如需引用原文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要作适当改动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最好不要整句照搬。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认真核查。完成所填的答案以后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再将原短文和补全后的短文或句子放在一起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审读一遍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上下对比参照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逐一检查所填的词是否符合原文主旨和细节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是否答非所问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是否仍存在语法、词汇拼写等错误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另外还应注意是否对字数有要求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检查是否符合要求。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672335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重庆中考</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It was a summer afternoon in the countryside.Wan Bo,a university student,was painting while his classmate Tang Qi was making a wooden box by the river.A little boy riding on a rocking horse caught their eye by chance.It brought them back to their childhood,warm and happy.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“Why not try to make one by ourselves?”said Wan Bo.“You are good at making things and I am interested in painting.”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“Actions speak louder than words,”Tang Qi said.Then,the two young men began to collect some information about it.During those days,watching videos about carving(</a:t>
            </a:r>
            <a:r>
              <a:rPr lang="zh-CN" altLang="zh-CN" sz="2200">
                <a:solidFill>
                  <a:srgbClr val="000000"/>
                </a:solidFill>
                <a:latin typeface="Times New Roman" panose="02020603050405020304" pitchFamily="18" charset="0"/>
                <a:cs typeface="Times New Roman" panose="02020603050405020304" pitchFamily="18" charset="0"/>
              </a:rPr>
              <a:t>雕刻</a:t>
            </a:r>
            <a:r>
              <a:rPr lang="en-US" altLang="zh-CN" sz="2200">
                <a:solidFill>
                  <a:srgbClr val="000000"/>
                </a:solidFill>
                <a:latin typeface="Times New Roman" panose="02020603050405020304" pitchFamily="18" charset="0"/>
                <a:cs typeface="Times New Roman" panose="02020603050405020304" pitchFamily="18" charset="0"/>
              </a:rPr>
              <a:t>) and shaping wood into horse shapes on the Internet became an important part of their life.</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962633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12401" y="1151565"/>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判断正误型阅读理解的解题方法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理解大意。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首先通读原文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捕捉文中所提供的信息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抓住文章大意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理清文章脉络。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正确判断。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读懂短文内容后再审读题目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把握每个待判定句子的含义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通过寻读法在原文中找出与每个问题相关的关键词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然后寻找关键词在文章中所在的句子及段落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依据短文内容对试题所给出的句子进行正误判断。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重读原文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复核检查。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完成正误判断后必须将短文重读一遍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加深对短文的理解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在此基础上再对每一道题进行复查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对有些似是而非的句子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一定要重新认真识别</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439778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24272"/>
            <a:ext cx="8128000" cy="5355737"/>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Several months later,a wooden rocking horse appeared.They felt so excited that they put the picture of it on the Internet right away.To their surprise,it attracted lots of people’s attention and some even hoped to order one.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two young men thought it might be a good chance.They sent some forms to the customers to make a survey.According to the result,they made each customer a special rocking horse.These horses were quite different from those produced in other factories,and they soon became popular among the customers.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In the first year of their new hobby,Wan and Tang made thirteen rocking horses.Sometimes,they also repaired rocking horses for people.They made the old ones look new again.Wan and Tang helped those people bring back many happy memories.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Their hobby has now become a successful and busy business.</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73627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52736"/>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.Was Wan Bo interested in painting?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.How many rocking horses did they make in the first year of their new hobby?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.What did the forms help Wan and Tang to know about?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.Do you think it is a good idea to start a business with a hobby like the two young university students?Why or why not?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1456059"/>
            <a:ext cx="249202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Yes,he was</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658368"/>
            <a:ext cx="515557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They made thirteen rocking horses</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471218"/>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The forms helped them to know what rocking horses different customers wanted/needed.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5083049"/>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Yes.Because I can make money and develop my hobby at the same time.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No.Because my hobby is playing chess,and I don’t think I can make money with it.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48741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短文还原型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短文还原型阅读理解的考查方法是从短文中摘出几个句子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然后再要求学生把这几个句子还原到原处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目的是考查学生对整篇文章的理解能力和组织分析运用语言的能力。做短文还原型阅读理解这类题可尝试以下方法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在做题前要将文章快速地通读一遍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了解文章的大意。这样可以避免在选择时前后冲突的现象。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前后联系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精读试填。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在阅读文章基本意思的基础上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联系上下文的内容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从上下文所给出的句子的意思以及所给的选项的意思中寻求解题提示。这是解题的重要步骤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要细心分析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严密论证</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0394903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复读全文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答案确定后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将全文再读一遍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要看一看所选的句子填入短文后是否使短文前后连贯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语法结构是否正确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是否符合英语习惯。对在阅读中发现的问题要进行局部调整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在更换答案时既要遵循语法规则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又要兼顾全篇。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(4)</a:t>
            </a:r>
            <a:r>
              <a:rPr lang="zh-CN" altLang="zh-CN" sz="2200">
                <a:solidFill>
                  <a:srgbClr val="000000"/>
                </a:solidFill>
                <a:latin typeface="Times New Roman" panose="02020603050405020304" pitchFamily="18" charset="0"/>
                <a:cs typeface="Times New Roman" panose="02020603050405020304" pitchFamily="18" charset="0"/>
              </a:rPr>
              <a:t>纵观全文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确定标题。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文章第一句往往是主题句或中心句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所以要加以重视。另外在阅读时应抓住文章的关键句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比如文章的第一句或段落的第一句等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它们往往是全文或全段的主题。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做短文还原型阅读理解要通观全局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把握好局部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让还原后的句子既通顺又正确</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643484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15245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四川南充中考</a:t>
            </a:r>
            <a:r>
              <a:rPr lang="en-US" altLang="zh-CN" sz="2200">
                <a:solidFill>
                  <a:srgbClr val="000000"/>
                </a:solidFill>
                <a:latin typeface="Times New Roman" panose="02020603050405020304" pitchFamily="18" charset="0"/>
                <a:cs typeface="Times New Roman" panose="02020603050405020304" pitchFamily="18" charset="0"/>
              </a:rPr>
              <a:t>)In Britain,Boxing Day is usually celebrated on December 26th.</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This means it’s not a working day in the whole of Britain.When Boxing Day falls on a Saturday or Sunday,the following Monday is the public holiday.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One of the thoughts is that during the Middle Ages,when great sailing ships were setting off to discover new land,a Christmas Box was placed by a priest(</a:t>
            </a:r>
            <a:r>
              <a:rPr lang="zh-CN" altLang="zh-CN" sz="2200">
                <a:solidFill>
                  <a:srgbClr val="000000"/>
                </a:solidFill>
                <a:latin typeface="Times New Roman" panose="02020603050405020304" pitchFamily="18" charset="0"/>
                <a:cs typeface="Times New Roman" panose="02020603050405020304" pitchFamily="18" charset="0"/>
              </a:rPr>
              <a:t>神父</a:t>
            </a:r>
            <a:r>
              <a:rPr lang="en-US" altLang="zh-CN" sz="2200">
                <a:solidFill>
                  <a:srgbClr val="000000"/>
                </a:solidFill>
                <a:latin typeface="Times New Roman" panose="02020603050405020304" pitchFamily="18" charset="0"/>
                <a:cs typeface="Times New Roman" panose="02020603050405020304" pitchFamily="18" charset="0"/>
              </a:rPr>
              <a:t>) on each ship.Those sailors who wanted a safe return would drop money into the box.</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3" name="五边形 22"/>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4" name="组合 23"/>
          <p:cNvGrpSpPr/>
          <p:nvPr/>
        </p:nvGrpSpPr>
        <p:grpSpPr>
          <a:xfrm>
            <a:off x="251520" y="1988840"/>
            <a:ext cx="8640960" cy="4536505"/>
            <a:chOff x="251520" y="1368171"/>
            <a:chExt cx="8640960" cy="4536505"/>
          </a:xfrm>
        </p:grpSpPr>
        <p:grpSp>
          <p:nvGrpSpPr>
            <p:cNvPr id="25" name="组合 24"/>
            <p:cNvGrpSpPr/>
            <p:nvPr/>
          </p:nvGrpSpPr>
          <p:grpSpPr>
            <a:xfrm>
              <a:off x="251520" y="1368171"/>
              <a:ext cx="8640960" cy="4536505"/>
              <a:chOff x="251520" y="371092"/>
              <a:chExt cx="8640960" cy="4536505"/>
            </a:xfrm>
          </p:grpSpPr>
          <p:sp>
            <p:nvSpPr>
              <p:cNvPr id="27" name="五边形 2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燕尾形 2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p:cNvSpPr/>
              <p:nvPr/>
            </p:nvSpPr>
            <p:spPr>
              <a:xfrm>
                <a:off x="251520" y="371092"/>
                <a:ext cx="8640960" cy="422106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48"/>
              <p:cNvSpPr txBox="1"/>
              <p:nvPr/>
            </p:nvSpPr>
            <p:spPr>
              <a:xfrm>
                <a:off x="8388424" y="42037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6" name="矩形 25"/>
            <p:cNvSpPr>
              <a:spLocks noChangeAspect="1"/>
            </p:cNvSpPr>
            <p:nvPr/>
          </p:nvSpPr>
          <p:spPr>
            <a:xfrm>
              <a:off x="539552" y="1728211"/>
              <a:ext cx="8064896" cy="3785652"/>
            </a:xfrm>
            <a:prstGeom prst="rect">
              <a:avLst/>
            </a:prstGeom>
          </p:spPr>
          <p:txBody>
            <a:bodyPr wrap="square">
              <a:spAutoFit/>
            </a:bodyPr>
            <a:lstStyle/>
            <a:p>
              <a:pPr>
                <a:lnSpc>
                  <a:spcPct val="150000"/>
                </a:lnSpc>
              </a:pPr>
              <a:r>
                <a:rPr lang="en-US" altLang="zh-CN" sz="2000"/>
                <a:t>1.C</a:t>
              </a:r>
              <a:r>
                <a:rPr lang="zh-CN" altLang="zh-CN" sz="2000"/>
                <a:t>　解析</a:t>
              </a:r>
              <a:r>
                <a:rPr lang="en-US" altLang="zh-CN" sz="2000"/>
                <a:t>: </a:t>
              </a:r>
              <a:r>
                <a:rPr lang="zh-CN" altLang="zh-CN" sz="2000"/>
                <a:t>根据下文</a:t>
              </a:r>
              <a:r>
                <a:rPr lang="en-US" altLang="zh-CN" sz="2000"/>
                <a:t>“This means it’s not a working day in the whole of Britain.”</a:t>
              </a:r>
              <a:r>
                <a:rPr lang="zh-CN" altLang="zh-CN" sz="2000"/>
                <a:t>可知这意味着在整个英国它不是工作日</a:t>
              </a:r>
              <a:r>
                <a:rPr lang="en-US" altLang="zh-CN" sz="2000"/>
                <a:t>,</a:t>
              </a:r>
              <a:r>
                <a:rPr lang="zh-CN" altLang="zh-CN" sz="2000"/>
                <a:t>可知上文介绍节礼日是一个公共节日</a:t>
              </a:r>
              <a:r>
                <a:rPr lang="en-US" altLang="zh-CN" sz="2000"/>
                <a:t>,</a:t>
              </a:r>
              <a:r>
                <a:rPr lang="zh-CN" altLang="zh-CN" sz="2000"/>
                <a:t>故选</a:t>
              </a:r>
              <a:r>
                <a:rPr lang="en-US" altLang="zh-CN" sz="2000"/>
                <a:t>C</a:t>
              </a:r>
              <a:r>
                <a:rPr lang="zh-CN" altLang="zh-CN" sz="2000"/>
                <a:t>项。</a:t>
              </a:r>
            </a:p>
            <a:p>
              <a:pPr>
                <a:lnSpc>
                  <a:spcPct val="150000"/>
                </a:lnSpc>
              </a:pPr>
              <a:r>
                <a:rPr lang="en-US" altLang="zh-CN" sz="2000"/>
                <a:t>2.E</a:t>
              </a:r>
              <a:r>
                <a:rPr lang="zh-CN" altLang="zh-CN" sz="2000"/>
                <a:t>　解析</a:t>
              </a:r>
              <a:r>
                <a:rPr lang="en-US" altLang="zh-CN" sz="2000"/>
                <a:t>: </a:t>
              </a:r>
              <a:r>
                <a:rPr lang="zh-CN" altLang="zh-CN" sz="2000"/>
                <a:t>根据下文</a:t>
              </a:r>
              <a:r>
                <a:rPr lang="en-US" altLang="zh-CN" sz="2000"/>
                <a:t>“One of the thoughts is that during the Middle Ages”</a:t>
              </a:r>
              <a:r>
                <a:rPr lang="zh-CN" altLang="zh-CN" sz="2000"/>
                <a:t>及下一段另一种说法可知节礼日的起源是不确切的</a:t>
              </a:r>
              <a:r>
                <a:rPr lang="en-US" altLang="zh-CN" sz="2000"/>
                <a:t>,</a:t>
              </a:r>
              <a:r>
                <a:rPr lang="zh-CN" altLang="zh-CN" sz="2000"/>
                <a:t>故选</a:t>
              </a:r>
              <a:r>
                <a:rPr lang="en-US" altLang="zh-CN" sz="2000"/>
                <a:t>E</a:t>
              </a:r>
              <a:r>
                <a:rPr lang="zh-CN" altLang="zh-CN" sz="2000"/>
                <a:t>项。</a:t>
              </a:r>
            </a:p>
            <a:p>
              <a:pPr>
                <a:lnSpc>
                  <a:spcPct val="150000"/>
                </a:lnSpc>
              </a:pPr>
              <a:r>
                <a:rPr lang="en-US" altLang="zh-CN" sz="2000"/>
                <a:t>3.B</a:t>
              </a:r>
              <a:r>
                <a:rPr lang="zh-CN" altLang="zh-CN" sz="2000"/>
                <a:t>　解析</a:t>
              </a:r>
              <a:r>
                <a:rPr lang="en-US" altLang="zh-CN" sz="2000"/>
                <a:t>: </a:t>
              </a:r>
              <a:r>
                <a:rPr lang="zh-CN" altLang="zh-CN" sz="2000"/>
                <a:t>根据上文那些想平安归来的船员就会往箱子里面放钱</a:t>
              </a:r>
              <a:r>
                <a:rPr lang="en-US" altLang="zh-CN" sz="2000"/>
                <a:t>,</a:t>
              </a:r>
              <a:r>
                <a:rPr lang="zh-CN" altLang="zh-CN" sz="2000"/>
                <a:t>然后箱子会被封起来放在船上直到船平安归来。句中的</a:t>
              </a:r>
              <a:r>
                <a:rPr lang="en-US" altLang="zh-CN" sz="2000"/>
                <a:t>it</a:t>
              </a:r>
              <a:r>
                <a:rPr lang="zh-CN" altLang="zh-CN" sz="2000"/>
                <a:t>指代上文出现的</a:t>
              </a:r>
              <a:r>
                <a:rPr lang="en-US" altLang="zh-CN" sz="2000"/>
                <a:t>box,</a:t>
              </a:r>
              <a:r>
                <a:rPr lang="zh-CN" altLang="zh-CN" sz="2000"/>
                <a:t>故选</a:t>
              </a:r>
              <a:r>
                <a:rPr lang="en-US" altLang="zh-CN" sz="2000"/>
                <a:t>B</a:t>
              </a:r>
              <a:r>
                <a:rPr lang="zh-CN" altLang="zh-CN" sz="2000"/>
                <a:t>项。</a:t>
              </a:r>
            </a:p>
          </p:txBody>
        </p:sp>
      </p:grpSp>
    </p:spTree>
    <p:extLst>
      <p:ext uri="{BB962C8B-B14F-4D97-AF65-F5344CB8AC3E}">
        <p14:creationId xmlns:p14="http://schemas.microsoft.com/office/powerpoint/2010/main" xmlns="" val="257146368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childTnLst>
              </p:cTn>
              <p:nextCondLst>
                <p:cond evt="onClick" delay="0">
                  <p:tgtEl>
                    <p:spTgt spid="23"/>
                  </p:tgtEl>
                </p:cond>
              </p:nextCondLst>
            </p:seq>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4"/>
                                        </p:tgtEl>
                                      </p:cBhvr>
                                    </p:animEffect>
                                    <p:set>
                                      <p:cBhvr>
                                        <p:cTn id="1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395536" y="1052736"/>
            <a:ext cx="8312472" cy="2529923"/>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One more thought is about the “Alms Box” placed in every church on Christmas Day.Worshippers(</a:t>
            </a:r>
            <a:r>
              <a:rPr lang="zh-CN" altLang="zh-CN" sz="2200">
                <a:solidFill>
                  <a:srgbClr val="000000"/>
                </a:solidFill>
                <a:latin typeface="Times New Roman" panose="02020603050405020304" pitchFamily="18" charset="0"/>
                <a:cs typeface="Times New Roman" panose="02020603050405020304" pitchFamily="18" charset="0"/>
              </a:rPr>
              <a:t>做礼拜的人</a:t>
            </a:r>
            <a:r>
              <a:rPr lang="en-US" altLang="zh-CN" sz="2200">
                <a:solidFill>
                  <a:srgbClr val="000000"/>
                </a:solidFill>
                <a:latin typeface="Times New Roman" panose="02020603050405020304" pitchFamily="18" charset="0"/>
                <a:cs typeface="Times New Roman" panose="02020603050405020304" pitchFamily="18" charset="0"/>
              </a:rPr>
              <a:t>) put gifts for the poor into it.These boxes were always opened the day after Christmas.</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Today,many businesses,organizations and families try to keep the traditional spirit of Boxing Day alive by giving away money to Food Banks,providing gifts for the poor,or helping families in need.</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582659"/>
            <a:ext cx="8128000" cy="289733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A.That is why that day became known as Boxing Day.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B.It was sealed up(</a:t>
            </a:r>
            <a:r>
              <a:rPr lang="zh-CN" altLang="zh-CN" sz="2200">
                <a:solidFill>
                  <a:srgbClr val="000000"/>
                </a:solidFill>
                <a:latin typeface="Times New Roman" panose="02020603050405020304" pitchFamily="18" charset="0"/>
                <a:cs typeface="Times New Roman" panose="02020603050405020304" pitchFamily="18" charset="0"/>
              </a:rPr>
              <a:t>密封</a:t>
            </a:r>
            <a:r>
              <a:rPr lang="en-US" altLang="zh-CN" sz="2200">
                <a:solidFill>
                  <a:srgbClr val="000000"/>
                </a:solidFill>
                <a:latin typeface="Times New Roman" panose="02020603050405020304" pitchFamily="18" charset="0"/>
                <a:cs typeface="Times New Roman" panose="02020603050405020304" pitchFamily="18" charset="0"/>
              </a:rPr>
              <a:t>) and kept on board until the ship came home safely.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C.Like Christmas Day,Boxing Day is a public holiday.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D.Besides,spending time with family and shopping are necessary activities on Boxing Day now.</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E.The exact origin(</a:t>
            </a:r>
            <a:r>
              <a:rPr lang="zh-CN" altLang="zh-CN" sz="2200">
                <a:solidFill>
                  <a:srgbClr val="000000"/>
                </a:solidFill>
                <a:latin typeface="Times New Roman" panose="02020603050405020304" pitchFamily="18" charset="0"/>
                <a:cs typeface="Times New Roman" panose="02020603050405020304" pitchFamily="18" charset="0"/>
              </a:rPr>
              <a:t>起源</a:t>
            </a:r>
            <a:r>
              <a:rPr lang="en-US" altLang="zh-CN" sz="2200">
                <a:solidFill>
                  <a:srgbClr val="000000"/>
                </a:solidFill>
                <a:latin typeface="Times New Roman" panose="02020603050405020304" pitchFamily="18" charset="0"/>
                <a:cs typeface="Times New Roman" panose="02020603050405020304" pitchFamily="18" charset="0"/>
              </a:rPr>
              <a:t>) of the holiday is unclear.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0" name="五边形 29"/>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31" name="组合 30"/>
          <p:cNvGrpSpPr/>
          <p:nvPr/>
        </p:nvGrpSpPr>
        <p:grpSpPr>
          <a:xfrm>
            <a:off x="251520" y="2780928"/>
            <a:ext cx="8640960" cy="3744417"/>
            <a:chOff x="251520" y="2160259"/>
            <a:chExt cx="8640960" cy="3744417"/>
          </a:xfrm>
        </p:grpSpPr>
        <p:grpSp>
          <p:nvGrpSpPr>
            <p:cNvPr id="32" name="组合 31"/>
            <p:cNvGrpSpPr/>
            <p:nvPr/>
          </p:nvGrpSpPr>
          <p:grpSpPr>
            <a:xfrm>
              <a:off x="251520" y="2160259"/>
              <a:ext cx="8640960" cy="3744417"/>
              <a:chOff x="251520" y="1163180"/>
              <a:chExt cx="8640960" cy="3744417"/>
            </a:xfrm>
          </p:grpSpPr>
          <p:sp>
            <p:nvSpPr>
              <p:cNvPr id="34" name="五边形 3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燕尾形 3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矩形 35"/>
              <p:cNvSpPr/>
              <p:nvPr/>
            </p:nvSpPr>
            <p:spPr>
              <a:xfrm>
                <a:off x="251520" y="1163180"/>
                <a:ext cx="8640960" cy="34289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48"/>
              <p:cNvSpPr txBox="1"/>
              <p:nvPr/>
            </p:nvSpPr>
            <p:spPr>
              <a:xfrm>
                <a:off x="8388424" y="128284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3" name="矩形 32"/>
            <p:cNvSpPr>
              <a:spLocks noChangeAspect="1"/>
            </p:cNvSpPr>
            <p:nvPr/>
          </p:nvSpPr>
          <p:spPr>
            <a:xfrm>
              <a:off x="539552" y="2495948"/>
              <a:ext cx="8064896" cy="2862322"/>
            </a:xfrm>
            <a:prstGeom prst="rect">
              <a:avLst/>
            </a:prstGeom>
          </p:spPr>
          <p:txBody>
            <a:bodyPr wrap="square">
              <a:spAutoFit/>
            </a:bodyPr>
            <a:lstStyle/>
            <a:p>
              <a:pPr>
                <a:lnSpc>
                  <a:spcPct val="150000"/>
                </a:lnSpc>
              </a:pPr>
              <a:r>
                <a:rPr lang="en-US" altLang="zh-CN" sz="2000"/>
                <a:t>4.A</a:t>
              </a:r>
              <a:r>
                <a:rPr lang="zh-CN" altLang="zh-CN" sz="2000"/>
                <a:t>　解析</a:t>
              </a:r>
              <a:r>
                <a:rPr lang="en-US" altLang="zh-CN" sz="2000"/>
                <a:t>: </a:t>
              </a:r>
              <a:r>
                <a:rPr lang="zh-CN" altLang="zh-CN" sz="2000"/>
                <a:t>根据上文那些箱子总是在圣诞节后的第一天被打开</a:t>
              </a:r>
              <a:r>
                <a:rPr lang="en-US" altLang="zh-CN" sz="2000"/>
                <a:t>,</a:t>
              </a:r>
              <a:r>
                <a:rPr lang="zh-CN" altLang="zh-CN" sz="2000"/>
                <a:t>这就是为什么那天被叫作</a:t>
              </a:r>
              <a:r>
                <a:rPr lang="en-US" altLang="zh-CN" sz="2000"/>
                <a:t>“</a:t>
              </a:r>
              <a:r>
                <a:rPr lang="zh-CN" altLang="zh-CN" sz="2000"/>
                <a:t>节礼日</a:t>
              </a:r>
              <a:r>
                <a:rPr lang="en-US" altLang="zh-CN" sz="2000"/>
                <a:t>”</a:t>
              </a:r>
              <a:r>
                <a:rPr lang="zh-CN" altLang="zh-CN" sz="2000"/>
                <a:t>的原因</a:t>
              </a:r>
              <a:r>
                <a:rPr lang="en-US" altLang="zh-CN" sz="2000"/>
                <a:t>,</a:t>
              </a:r>
              <a:r>
                <a:rPr lang="zh-CN" altLang="zh-CN" sz="2000"/>
                <a:t>故选</a:t>
              </a:r>
              <a:r>
                <a:rPr lang="en-US" altLang="zh-CN" sz="2000"/>
                <a:t>A</a:t>
              </a:r>
              <a:r>
                <a:rPr lang="zh-CN" altLang="zh-CN" sz="2000"/>
                <a:t>项。</a:t>
              </a:r>
            </a:p>
            <a:p>
              <a:pPr>
                <a:lnSpc>
                  <a:spcPct val="150000"/>
                </a:lnSpc>
              </a:pPr>
              <a:r>
                <a:rPr lang="en-US" altLang="zh-CN" sz="2000"/>
                <a:t>5.D</a:t>
              </a:r>
              <a:r>
                <a:rPr lang="zh-CN" altLang="zh-CN" sz="2000"/>
                <a:t>　解析</a:t>
              </a:r>
              <a:r>
                <a:rPr lang="en-US" altLang="zh-CN" sz="2000"/>
                <a:t>: </a:t>
              </a:r>
              <a:r>
                <a:rPr lang="zh-CN" altLang="zh-CN" sz="2000"/>
                <a:t>根据</a:t>
              </a:r>
              <a:r>
                <a:rPr lang="en-US" altLang="zh-CN" sz="2000"/>
                <a:t>D</a:t>
              </a:r>
              <a:r>
                <a:rPr lang="zh-CN" altLang="zh-CN" sz="2000"/>
                <a:t>项中的</a:t>
              </a:r>
              <a:r>
                <a:rPr lang="en-US" altLang="zh-CN" sz="2000"/>
                <a:t>“Besides”</a:t>
              </a:r>
              <a:r>
                <a:rPr lang="zh-CN" altLang="zh-CN" sz="2000"/>
                <a:t>可知前面叙述了传承节礼日的传统精神的活动</a:t>
              </a:r>
              <a:r>
                <a:rPr lang="en-US" altLang="zh-CN" sz="2000"/>
                <a:t>,</a:t>
              </a:r>
              <a:r>
                <a:rPr lang="zh-CN" altLang="zh-CN" sz="2000"/>
                <a:t>结合</a:t>
              </a:r>
              <a:r>
                <a:rPr lang="en-US" altLang="zh-CN" sz="2000"/>
                <a:t>“Today,many businesses,organizations and families try to keep the traditional spirit of Boxing Day alive by giving away money to Food Banks,providing gifts for the poor,or helping families in need.”</a:t>
              </a:r>
              <a:r>
                <a:rPr lang="zh-CN" altLang="zh-CN" sz="2000"/>
                <a:t>可知选</a:t>
              </a:r>
              <a:r>
                <a:rPr lang="en-US" altLang="zh-CN" sz="2000"/>
                <a:t>D</a:t>
              </a:r>
              <a:r>
                <a:rPr lang="zh-CN" altLang="zh-CN" sz="2000"/>
                <a:t>项。</a:t>
              </a:r>
            </a:p>
          </p:txBody>
        </p:sp>
      </p:grpSp>
    </p:spTree>
    <p:extLst>
      <p:ext uri="{BB962C8B-B14F-4D97-AF65-F5344CB8AC3E}">
        <p14:creationId xmlns:p14="http://schemas.microsoft.com/office/powerpoint/2010/main" xmlns="" val="234417539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阅读填表型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这类试题是在阅读完文章后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要求读者根据阅读所获得的信息完成表格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以达到相同内容不同表达的目的。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做此类阅读题时要注意以下几点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所填的词以实词为主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有些要填的词可以直接从原文中找到。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所填的词必须首先符合语义适用原则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所以不能看一空就填一空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那样可能所填的词符合本句话的意思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但不符合全文的内容。因此要纵观全文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全盘综合考虑来确定词义。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528459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所填的词要符合语法规则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必须从词句搭配、句型结构以及人称、时态、语态上来判定所填词的正确形式。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寻读有关的段落或词句时应仔细对照留有空格的句子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精确理解并找出充足的依据来确定该空格应填的词义。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要把握原短文的中心意思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必须注重对短文首段和末段的阅读和理解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学会在段落中找准主题句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这样才有助于挖掘全文的中心意思。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972468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Katie Spotz is a 22-year-old girl from America.She wants to cross the Atlantic Ocean by boat.If she succeeds,she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 be the youngest and the first American to finish the 2,500-mile trip.</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Spotz began sailing when she was at university,but she has never tried to sail such a long way before.It will be a great challenge for her.In recent years,she has swum all the way down the 325-mile Allegheny River and traveled by bike from Seattle to Washington.Spotz knows that she may see some dangerous things during the trip.It will be very dangerous if she meets very bad weather in the middle of the sea.But she believes that she can deal with all the difficulties.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14878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 never thought I could run 26 miles,”she said.“But once I finished it,I realized that maybe I could do something even more difficult.”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Spotz wants to collect money by going on this trip.She wants to collect money for an organization called “Blue Planet Run”.The organization offers free,safe drinking water to people who need it.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ll take her about three months to finish this trip.Good luck to this brave girl and best wishes to her!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272639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在解答判断正误型阅读理解时要注意以下几点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阅读文章时要掌握文章主旨和作者意图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重点捕捉与题目有关的信息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不要过分推敲某个句子或某个语言点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否则会走入误区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干扰判断视线。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判断句子的正误时切忌看过一道判断题目后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马上就从文章中搜寻答案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这样反反复复不仅费时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而且由于缺乏对文章大意的全面了解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在判断时往往会有很大的盲目性和片面性。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在对每一道题进行判断时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一定要从文章的具体段落和句子中找到依据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做到有理有据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对于不能直接在原文中找到依据的题目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应根据自己掌握的综合知识以及文章中的某些暗示或相关线索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通过认真地比较分析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准确理解作者的意图。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339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2366100"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843543576"/>
              </p:ext>
            </p:extLst>
          </p:nvPr>
        </p:nvGraphicFramePr>
        <p:xfrm>
          <a:off x="508000" y="1196752"/>
          <a:ext cx="8128000" cy="3593007"/>
        </p:xfrm>
        <a:graphic>
          <a:graphicData uri="http://schemas.openxmlformats.org/presentationml/2006/ole">
            <p:oleObj spid="_x0000_s2117" name="文档" r:id="rId6" imgW="3836183" imgH="1696212" progId="Word.Document.12">
              <p:embed/>
            </p:oleObj>
          </a:graphicData>
        </a:graphic>
      </p:graphicFrame>
      <p:sp>
        <p:nvSpPr>
          <p:cNvPr id="16" name="五边形 15"/>
          <p:cNvSpPr/>
          <p:nvPr/>
        </p:nvSpPr>
        <p:spPr>
          <a:xfrm>
            <a:off x="7812360" y="624944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7" name="组合 16"/>
          <p:cNvGrpSpPr/>
          <p:nvPr/>
        </p:nvGrpSpPr>
        <p:grpSpPr>
          <a:xfrm>
            <a:off x="251520" y="1484784"/>
            <a:ext cx="8640960" cy="5052693"/>
            <a:chOff x="251520" y="851983"/>
            <a:chExt cx="8640960" cy="5052693"/>
          </a:xfrm>
        </p:grpSpPr>
        <p:grpSp>
          <p:nvGrpSpPr>
            <p:cNvPr id="18" name="组合 17"/>
            <p:cNvGrpSpPr/>
            <p:nvPr/>
          </p:nvGrpSpPr>
          <p:grpSpPr>
            <a:xfrm>
              <a:off x="251520" y="851983"/>
              <a:ext cx="8640960" cy="5052693"/>
              <a:chOff x="251520" y="-145096"/>
              <a:chExt cx="8640960" cy="5052693"/>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145096"/>
                <a:ext cx="8640960" cy="47372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7308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9" name="矩形 18"/>
            <p:cNvSpPr>
              <a:spLocks noChangeAspect="1"/>
            </p:cNvSpPr>
            <p:nvPr/>
          </p:nvSpPr>
          <p:spPr>
            <a:xfrm>
              <a:off x="539552" y="891333"/>
              <a:ext cx="8064896" cy="4656275"/>
            </a:xfrm>
            <a:prstGeom prst="rect">
              <a:avLst/>
            </a:prstGeom>
          </p:spPr>
          <p:txBody>
            <a:bodyPr wrap="square">
              <a:spAutoFit/>
            </a:bodyPr>
            <a:lstStyle/>
            <a:p>
              <a:pPr>
                <a:lnSpc>
                  <a:spcPct val="150000"/>
                </a:lnSpc>
              </a:pPr>
              <a:r>
                <a:rPr lang="en-US" altLang="zh-CN" sz="2000"/>
                <a:t>1.22</a:t>
              </a:r>
              <a:r>
                <a:rPr lang="zh-CN" altLang="zh-CN" sz="2000"/>
                <a:t>　解析</a:t>
              </a:r>
              <a:r>
                <a:rPr lang="en-US" altLang="zh-CN" sz="2000"/>
                <a:t>:</a:t>
              </a:r>
              <a:r>
                <a:rPr lang="zh-CN" altLang="zh-CN" sz="2000"/>
                <a:t>由句子</a:t>
              </a:r>
              <a:r>
                <a:rPr lang="en-US" altLang="zh-CN" sz="2000"/>
                <a:t>“Katie Spotz is a 22-year-old girl from America.”</a:t>
              </a:r>
              <a:r>
                <a:rPr lang="zh-CN" altLang="zh-CN" sz="2000"/>
                <a:t>可知她二十二岁了。</a:t>
              </a:r>
            </a:p>
            <a:p>
              <a:pPr>
                <a:lnSpc>
                  <a:spcPct val="150000"/>
                </a:lnSpc>
              </a:pPr>
              <a:r>
                <a:rPr lang="en-US" altLang="zh-CN" sz="2000"/>
                <a:t>2.2,500</a:t>
              </a:r>
              <a:r>
                <a:rPr lang="zh-CN" altLang="zh-CN" sz="2000"/>
                <a:t>　解析</a:t>
              </a:r>
              <a:r>
                <a:rPr lang="en-US" altLang="zh-CN" sz="2000"/>
                <a:t>:</a:t>
              </a:r>
              <a:r>
                <a:rPr lang="zh-CN" altLang="zh-CN" sz="2000"/>
                <a:t>由句子</a:t>
              </a:r>
              <a:r>
                <a:rPr lang="en-US" altLang="zh-CN" sz="2000"/>
                <a:t>“If she succeeds,she</a:t>
              </a:r>
              <a:r>
                <a:rPr lang="zh-CN" altLang="zh-CN" sz="2000"/>
                <a:t>’</a:t>
              </a:r>
              <a:r>
                <a:rPr lang="en-US" altLang="zh-CN" sz="2000"/>
                <a:t>ll be the youngest and the first American to finish the 2,500-mile trip.”</a:t>
              </a:r>
              <a:r>
                <a:rPr lang="zh-CN" altLang="zh-CN" sz="2000"/>
                <a:t>可知旅行的距离是</a:t>
              </a:r>
              <a:r>
                <a:rPr lang="en-US" altLang="zh-CN" sz="2000"/>
                <a:t>2,500</a:t>
              </a:r>
              <a:r>
                <a:rPr lang="zh-CN" altLang="zh-CN" sz="2000"/>
                <a:t>英里。</a:t>
              </a:r>
            </a:p>
            <a:p>
              <a:pPr>
                <a:lnSpc>
                  <a:spcPct val="150000"/>
                </a:lnSpc>
              </a:pPr>
              <a:r>
                <a:rPr lang="en-US" altLang="zh-CN" sz="2000"/>
                <a:t>3.bad</a:t>
              </a:r>
              <a:r>
                <a:rPr lang="zh-CN" altLang="zh-CN" sz="2000"/>
                <a:t>　解析</a:t>
              </a:r>
              <a:r>
                <a:rPr lang="en-US" altLang="zh-CN" sz="2000"/>
                <a:t>:</a:t>
              </a:r>
              <a:r>
                <a:rPr lang="zh-CN" altLang="zh-CN" sz="2000"/>
                <a:t>由句子</a:t>
              </a:r>
              <a:r>
                <a:rPr lang="en-US" altLang="zh-CN" sz="2000"/>
                <a:t>“It will be very dangerous if she meets very bad weather in the middle of the sea.”</a:t>
              </a:r>
              <a:r>
                <a:rPr lang="zh-CN" altLang="zh-CN" sz="2000"/>
                <a:t>可知糟糕的天气在旅行中是危险的事情。</a:t>
              </a:r>
            </a:p>
            <a:p>
              <a:pPr>
                <a:lnSpc>
                  <a:spcPct val="150000"/>
                </a:lnSpc>
              </a:pPr>
              <a:r>
                <a:rPr lang="en-US" altLang="zh-CN" sz="2000"/>
                <a:t>4.money</a:t>
              </a:r>
              <a:r>
                <a:rPr lang="zh-CN" altLang="zh-CN" sz="2000"/>
                <a:t>　解析</a:t>
              </a:r>
              <a:r>
                <a:rPr lang="en-US" altLang="zh-CN" sz="2000"/>
                <a:t>:</a:t>
              </a:r>
              <a:r>
                <a:rPr lang="zh-CN" altLang="zh-CN" sz="2000"/>
                <a:t>由句子</a:t>
              </a:r>
              <a:r>
                <a:rPr lang="en-US" altLang="zh-CN" sz="2000"/>
                <a:t>“Spotz wants to collect money by going on this trip.”</a:t>
              </a:r>
              <a:r>
                <a:rPr lang="zh-CN" altLang="zh-CN" sz="2000"/>
                <a:t>可知旅行的目的是筹钱。</a:t>
              </a:r>
            </a:p>
            <a:p>
              <a:pPr>
                <a:lnSpc>
                  <a:spcPct val="150000"/>
                </a:lnSpc>
              </a:pPr>
              <a:r>
                <a:rPr lang="en-US" altLang="zh-CN" sz="2000"/>
                <a:t>5.3/three</a:t>
              </a:r>
              <a:r>
                <a:rPr lang="zh-CN" altLang="zh-CN" sz="2000"/>
                <a:t>　解析</a:t>
              </a:r>
              <a:r>
                <a:rPr lang="en-US" altLang="zh-CN" sz="2000"/>
                <a:t>:</a:t>
              </a:r>
              <a:r>
                <a:rPr lang="zh-CN" altLang="zh-CN" sz="2000"/>
                <a:t>由句子</a:t>
              </a:r>
              <a:r>
                <a:rPr lang="en-US" altLang="zh-CN" sz="2000"/>
                <a:t>“It</a:t>
              </a:r>
              <a:r>
                <a:rPr lang="zh-CN" altLang="zh-CN" sz="2000"/>
                <a:t>’</a:t>
              </a:r>
              <a:r>
                <a:rPr lang="en-US" altLang="zh-CN" sz="2000"/>
                <a:t>ll take her about three months to finish this trip.”</a:t>
              </a:r>
              <a:r>
                <a:rPr lang="zh-CN" altLang="zh-CN" sz="2000"/>
                <a:t>可知旅行大约三个月。</a:t>
              </a:r>
            </a:p>
          </p:txBody>
        </p:sp>
      </p:grpSp>
    </p:spTree>
    <p:extLst>
      <p:ext uri="{BB962C8B-B14F-4D97-AF65-F5344CB8AC3E}">
        <p14:creationId xmlns:p14="http://schemas.microsoft.com/office/powerpoint/2010/main" xmlns="" val="31392354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只有与文章意思完全相符的句子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才能判定为正确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那些基本意思相符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却仍有某些细节与原文不相符的应判定为错误。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有些正误判断题涉及常识性的知识或其他学科的知识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西方的文化背景知识、历史人物、地理知识等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因此考生应多了解英美国家的习俗和文化背景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掌握跨学科知识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以便提高判断的准确率。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820430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467544" y="1151565"/>
            <a:ext cx="8240464"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根据短文内容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判断下列句子的正误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正确的用</a:t>
            </a:r>
            <a:r>
              <a:rPr lang="en-US" altLang="zh-CN" sz="2200">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cs typeface="Times New Roman" panose="02020603050405020304" pitchFamily="18" charset="0"/>
              </a:rPr>
              <a:t>错误的用</a:t>
            </a:r>
            <a:r>
              <a:rPr lang="en-US" altLang="zh-CN" sz="2200">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 farmer</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dog,Dolly,had puppies(</a:t>
            </a:r>
            <a:r>
              <a:rPr lang="zh-CN" altLang="zh-CN" sz="2200">
                <a:solidFill>
                  <a:srgbClr val="000000"/>
                </a:solidFill>
                <a:latin typeface="Times New Roman" panose="02020603050405020304" pitchFamily="18" charset="0"/>
                <a:cs typeface="Times New Roman" panose="02020603050405020304" pitchFamily="18" charset="0"/>
              </a:rPr>
              <a:t>小狗</a:t>
            </a:r>
            <a:r>
              <a:rPr lang="en-US" altLang="zh-CN" sz="2200">
                <a:solidFill>
                  <a:srgbClr val="000000"/>
                </a:solidFill>
                <a:latin typeface="Times New Roman" panose="02020603050405020304" pitchFamily="18" charset="0"/>
                <a:cs typeface="Times New Roman" panose="02020603050405020304" pitchFamily="18" charset="0"/>
              </a:rPr>
              <a:t>),and the farmer needed to sell them.He painted a sign and put it in his yard.As he was putting up the sign,a little boy walked up to him.</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“Sir,”he said,“I want to buy one of your dogs.”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“Well,”said the farmer,“these dogs are very expensive.”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“Can I just look?”asked the boy.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“Sure,”said the farmer and whistled (</a:t>
            </a:r>
            <a:r>
              <a:rPr lang="zh-CN" altLang="zh-CN" sz="2200">
                <a:solidFill>
                  <a:srgbClr val="000000"/>
                </a:solidFill>
                <a:latin typeface="Times New Roman" panose="02020603050405020304" pitchFamily="18" charset="0"/>
                <a:cs typeface="Times New Roman" panose="02020603050405020304" pitchFamily="18" charset="0"/>
              </a:rPr>
              <a:t>吹口哨</a:t>
            </a:r>
            <a:r>
              <a:rPr lang="en-US" altLang="zh-CN" sz="2200">
                <a:solidFill>
                  <a:srgbClr val="000000"/>
                </a:solidFill>
                <a:latin typeface="Times New Roman" panose="02020603050405020304" pitchFamily="18" charset="0"/>
                <a:cs typeface="Times New Roman" panose="02020603050405020304" pitchFamily="18" charset="0"/>
              </a:rPr>
              <a:t>).“Here,Dolly!”he called.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Dolly ran out from the doghouse and four little dogs followed her.The boy became excited.Then,the little boy noticed another dog.This one was smaller.It moved slowly and tried to catch up with the others</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931386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09190"/>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 want that one,”the boy said,pointing to the little dog.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farmer said,“Son,you 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want that dog.He will never be able to run and play with you like these other dogs.”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little boy reached down and rolled up (</a:t>
            </a:r>
            <a:r>
              <a:rPr lang="zh-CN" altLang="zh-CN" sz="2200">
                <a:solidFill>
                  <a:srgbClr val="000000"/>
                </a:solidFill>
                <a:latin typeface="Times New Roman" panose="02020603050405020304" pitchFamily="18" charset="0"/>
                <a:cs typeface="Times New Roman" panose="02020603050405020304" pitchFamily="18" charset="0"/>
              </a:rPr>
              <a:t>卷起</a:t>
            </a:r>
            <a:r>
              <a:rPr lang="en-US" altLang="zh-CN" sz="2200">
                <a:solidFill>
                  <a:srgbClr val="000000"/>
                </a:solidFill>
                <a:latin typeface="Times New Roman" panose="02020603050405020304" pitchFamily="18" charset="0"/>
                <a:cs typeface="Times New Roman" panose="02020603050405020304" pitchFamily="18" charset="0"/>
              </a:rPr>
              <a:t>) one leg of his trousers.He showed a cast (</a:t>
            </a:r>
            <a:r>
              <a:rPr lang="zh-CN" altLang="zh-CN" sz="2200">
                <a:solidFill>
                  <a:srgbClr val="000000"/>
                </a:solidFill>
                <a:latin typeface="Times New Roman" panose="02020603050405020304" pitchFamily="18" charset="0"/>
                <a:cs typeface="Times New Roman" panose="02020603050405020304" pitchFamily="18" charset="0"/>
              </a:rPr>
              <a:t>石膏</a:t>
            </a:r>
            <a:r>
              <a:rPr lang="en-US" altLang="zh-CN" sz="2200">
                <a:solidFill>
                  <a:srgbClr val="000000"/>
                </a:solidFill>
                <a:latin typeface="Times New Roman" panose="02020603050405020304" pitchFamily="18" charset="0"/>
                <a:cs typeface="Times New Roman" panose="02020603050405020304" pitchFamily="18" charset="0"/>
              </a:rPr>
              <a:t>) on his leg and a specially made shoe.He said,“You see,sir,I 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run too well myself,and he will need someone who understands.”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world is full of people who need someone who understands.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4437112"/>
            <a:ext cx="8128000" cy="206973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主旨大意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本文主要是通过一位腿有残疾、走路不便的孩子买狗时没看中健康、跑得快的狗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却偏偏看上体形小、走路又慢的小狗的故事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诠释了一个生活哲理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生活中人们要彼此爱护、相互理解。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29966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92976"/>
            <a:ext cx="8128000" cy="850939"/>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.Dolly was a mother dog which had four baby dogs.</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356992"/>
            <a:ext cx="8640960" cy="3168353"/>
            <a:chOff x="251520" y="1297734"/>
            <a:chExt cx="8640960" cy="3168353"/>
          </a:xfrm>
        </p:grpSpPr>
        <p:grpSp>
          <p:nvGrpSpPr>
            <p:cNvPr id="11" name="组合 10"/>
            <p:cNvGrpSpPr/>
            <p:nvPr/>
          </p:nvGrpSpPr>
          <p:grpSpPr>
            <a:xfrm>
              <a:off x="251520" y="1297734"/>
              <a:ext cx="8640960" cy="3168353"/>
              <a:chOff x="251520" y="-747465"/>
              <a:chExt cx="8640960" cy="3168353"/>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747465"/>
                <a:ext cx="8640960" cy="2851345"/>
                <a:chOff x="251520" y="-747465"/>
                <a:chExt cx="8640960" cy="2851345"/>
              </a:xfrm>
            </p:grpSpPr>
            <p:sp>
              <p:nvSpPr>
                <p:cNvPr id="16" name="矩形 15"/>
                <p:cNvSpPr/>
                <p:nvPr/>
              </p:nvSpPr>
              <p:spPr>
                <a:xfrm>
                  <a:off x="251520" y="-747465"/>
                  <a:ext cx="8640960" cy="285134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38742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1956823"/>
              <a:ext cx="8128000" cy="142462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推理判断题。由短文第六段第一句中的</a:t>
              </a:r>
              <a:r>
                <a:rPr lang="en-US" altLang="zh-CN" sz="2000"/>
                <a:t>“...four little dogs followed her.”</a:t>
              </a:r>
              <a:r>
                <a:rPr lang="zh-CN" altLang="zh-CN" sz="2000"/>
                <a:t>及第三、四、五句可知多莉除了前面提到的四只小狗之外还有一只体形更小的小狗。故此处说多莉有四只小狗是不正确的</a:t>
              </a:r>
              <a:r>
                <a:rPr lang="en-US" altLang="zh-CN" sz="2000"/>
                <a:t>,</a:t>
              </a:r>
              <a:r>
                <a:rPr lang="zh-CN" altLang="zh-CN" sz="2000"/>
                <a:t>它至少有五只小狗才对。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9829"/>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4968571"/>
              <a:ext cx="8064896" cy="547714"/>
            </a:xfrm>
            <a:prstGeom prst="rect">
              <a:avLst/>
            </a:prstGeom>
          </p:spPr>
          <p:txBody>
            <a:bodyPr wrap="square">
              <a:spAutoFit/>
            </a:bodyPr>
            <a:lstStyle/>
            <a:p>
              <a:pPr>
                <a:lnSpc>
                  <a:spcPct val="150000"/>
                </a:lnSpc>
              </a:pPr>
              <a:r>
                <a:rPr lang="en-US" altLang="zh-CN" sz="2200"/>
                <a:t>F</a:t>
              </a:r>
              <a:endParaRPr lang="zh-CN" altLang="en-US" sz="2200" dirty="0"/>
            </a:p>
          </p:txBody>
        </p:sp>
      </p:grpSp>
    </p:spTree>
    <p:extLst>
      <p:ext uri="{BB962C8B-B14F-4D97-AF65-F5344CB8AC3E}">
        <p14:creationId xmlns:p14="http://schemas.microsoft.com/office/powerpoint/2010/main" xmlns="" val="20109382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366100"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3</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124744"/>
            <a:ext cx="8128000" cy="1043747"/>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.One </a:t>
            </a:r>
            <a:r>
              <a:rPr lang="en-US" altLang="zh-CN" sz="2200">
                <a:solidFill>
                  <a:srgbClr val="000000"/>
                </a:solidFill>
                <a:latin typeface="Times New Roman" panose="02020603050405020304" pitchFamily="18" charset="0"/>
                <a:cs typeface="Times New Roman" panose="02020603050405020304" pitchFamily="18" charset="0"/>
              </a:rPr>
              <a:t>of the dogs moved slowly probably because its legs were weak</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五边形 7"/>
          <p:cNvSpPr/>
          <p:nvPr/>
        </p:nvSpPr>
        <p:spPr>
          <a:xfrm>
            <a:off x="7812360"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9" name="五边形 8"/>
          <p:cNvSpPr/>
          <p:nvPr/>
        </p:nvSpPr>
        <p:spPr>
          <a:xfrm>
            <a:off x="6916239" y="6237313"/>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4077072"/>
            <a:ext cx="8640960" cy="2448273"/>
            <a:chOff x="251520" y="2017814"/>
            <a:chExt cx="8640960" cy="2448273"/>
          </a:xfrm>
        </p:grpSpPr>
        <p:grpSp>
          <p:nvGrpSpPr>
            <p:cNvPr id="11" name="组合 10"/>
            <p:cNvGrpSpPr/>
            <p:nvPr/>
          </p:nvGrpSpPr>
          <p:grpSpPr>
            <a:xfrm>
              <a:off x="251520" y="2017814"/>
              <a:ext cx="8640960" cy="2448273"/>
              <a:chOff x="251520" y="-27385"/>
              <a:chExt cx="8640960" cy="2448273"/>
            </a:xfrm>
          </p:grpSpPr>
          <p:sp>
            <p:nvSpPr>
              <p:cNvPr id="13" name="五边形 1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7385"/>
                <a:ext cx="8640960" cy="2131265"/>
                <a:chOff x="251520" y="-27385"/>
                <a:chExt cx="8640960" cy="2131265"/>
              </a:xfrm>
            </p:grpSpPr>
            <p:sp>
              <p:nvSpPr>
                <p:cNvPr id="16" name="矩形 15"/>
                <p:cNvSpPr/>
                <p:nvPr/>
              </p:nvSpPr>
              <p:spPr>
                <a:xfrm>
                  <a:off x="251520" y="-27385"/>
                  <a:ext cx="8640960" cy="21312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8"/>
                <p:cNvSpPr txBox="1"/>
                <p:nvPr/>
              </p:nvSpPr>
              <p:spPr>
                <a:xfrm>
                  <a:off x="8371094" y="7172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2" name="矩形 11"/>
            <p:cNvSpPr>
              <a:spLocks noChangeAspect="1"/>
            </p:cNvSpPr>
            <p:nvPr/>
          </p:nvSpPr>
          <p:spPr>
            <a:xfrm>
              <a:off x="508000" y="2233838"/>
              <a:ext cx="8128000" cy="186685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sz="2000"/>
                <a:t>推理判断题。由短文第六段第五句</a:t>
              </a:r>
              <a:r>
                <a:rPr lang="en-US" altLang="zh-CN" sz="2000"/>
                <a:t>“It moved slowly and tried to catch up with the others.”</a:t>
              </a:r>
              <a:r>
                <a:rPr lang="zh-CN" altLang="zh-CN" sz="2000"/>
                <a:t>及第八段中的</a:t>
              </a:r>
              <a:r>
                <a:rPr lang="en-US" altLang="zh-CN" sz="2000"/>
                <a:t>“He will never be able to run and play with you ...”</a:t>
              </a:r>
              <a:r>
                <a:rPr lang="zh-CN" altLang="zh-CN" sz="2000"/>
                <a:t>可以推断这只小狗行动缓慢可能是因为它的腿虚弱无力。故此处说法正确。</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18" name="组合 17"/>
          <p:cNvGrpSpPr/>
          <p:nvPr/>
        </p:nvGrpSpPr>
        <p:grpSpPr>
          <a:xfrm>
            <a:off x="251520" y="5489829"/>
            <a:ext cx="8640960" cy="1035516"/>
            <a:chOff x="251520" y="4869160"/>
            <a:chExt cx="8640960" cy="1035516"/>
          </a:xfrm>
        </p:grpSpPr>
        <p:grpSp>
          <p:nvGrpSpPr>
            <p:cNvPr id="19" name="组合 18"/>
            <p:cNvGrpSpPr/>
            <p:nvPr/>
          </p:nvGrpSpPr>
          <p:grpSpPr>
            <a:xfrm>
              <a:off x="251520" y="4869160"/>
              <a:ext cx="8640960" cy="1035516"/>
              <a:chOff x="251520" y="3872081"/>
              <a:chExt cx="8640960" cy="1035516"/>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0" name="矩形 19"/>
            <p:cNvSpPr>
              <a:spLocks noChangeAspect="1"/>
            </p:cNvSpPr>
            <p:nvPr/>
          </p:nvSpPr>
          <p:spPr>
            <a:xfrm>
              <a:off x="539552" y="5009401"/>
              <a:ext cx="8064896" cy="506292"/>
            </a:xfrm>
            <a:prstGeom prst="rect">
              <a:avLst/>
            </a:prstGeom>
          </p:spPr>
          <p:txBody>
            <a:bodyPr wrap="square">
              <a:spAutoFit/>
            </a:bodyPr>
            <a:lstStyle/>
            <a:p>
              <a:pPr>
                <a:lnSpc>
                  <a:spcPct val="150000"/>
                </a:lnSpc>
              </a:pPr>
              <a:r>
                <a:rPr lang="en-US" altLang="zh-CN" sz="2000"/>
                <a:t>T</a:t>
              </a:r>
              <a:endParaRPr lang="zh-CN" altLang="en-US" sz="2000" dirty="0"/>
            </a:p>
          </p:txBody>
        </p:sp>
      </p:grpSp>
    </p:spTree>
    <p:extLst>
      <p:ext uri="{BB962C8B-B14F-4D97-AF65-F5344CB8AC3E}">
        <p14:creationId xmlns:p14="http://schemas.microsoft.com/office/powerpoint/2010/main" xmlns="" val="20548100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98</TotalTime>
  <Words>5784</Words>
  <Application>Microsoft Office PowerPoint</Application>
  <PresentationFormat>全屏显示(4:3)</PresentationFormat>
  <Paragraphs>377</Paragraphs>
  <Slides>40</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40</vt:i4>
      </vt:variant>
    </vt:vector>
  </HeadingPairs>
  <TitlesOfParts>
    <vt:vector size="43" baseType="lpstr">
      <vt:lpstr>主题2</vt:lpstr>
      <vt:lpstr>海阔天空</vt:lpstr>
      <vt:lpstr>文档</vt:lpstr>
      <vt:lpstr>专题四　阅读理解</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2014-10-27T02:28:17Z</dcterms:created>
  <dcterms:modified xsi:type="dcterms:W3CDTF">2019-04-01T10:09:55Z</dcterms:modified>
</cp:coreProperties>
</file>