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89" r:id="rId2"/>
  </p:sldMasterIdLst>
  <p:notesMasterIdLst>
    <p:notesMasterId r:id="rId20"/>
  </p:notesMasterIdLst>
  <p:sldIdLst>
    <p:sldId id="270" r:id="rId3"/>
    <p:sldId id="262" r:id="rId4"/>
    <p:sldId id="272" r:id="rId5"/>
    <p:sldId id="273" r:id="rId6"/>
    <p:sldId id="274" r:id="rId7"/>
    <p:sldId id="275" r:id="rId8"/>
    <p:sldId id="286" r:id="rId9"/>
    <p:sldId id="271" r:id="rId10"/>
    <p:sldId id="278" r:id="rId11"/>
    <p:sldId id="287" r:id="rId12"/>
    <p:sldId id="279" r:id="rId13"/>
    <p:sldId id="288" r:id="rId14"/>
    <p:sldId id="280" r:id="rId15"/>
    <p:sldId id="281" r:id="rId16"/>
    <p:sldId id="290" r:id="rId17"/>
    <p:sldId id="283" r:id="rId18"/>
    <p:sldId id="289"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1182" y="-90"/>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3A471E-AEDA-466E-A58D-DE31226539CC}" type="datetimeFigureOut">
              <a:rPr lang="zh-CN" altLang="en-US" smtClean="0"/>
              <a:pPr/>
              <a:t>2019/4/1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48635E-A130-4CFE-8171-BF195DAFDA9B}" type="slidenum">
              <a:rPr lang="zh-CN" altLang="en-US" smtClean="0"/>
              <a:pPr/>
              <a:t>‹#›</a:t>
            </a:fld>
            <a:endParaRPr lang="zh-CN" altLang="en-US"/>
          </a:p>
        </p:txBody>
      </p:sp>
    </p:spTree>
    <p:extLst>
      <p:ext uri="{BB962C8B-B14F-4D97-AF65-F5344CB8AC3E}">
        <p14:creationId xmlns:p14="http://schemas.microsoft.com/office/powerpoint/2010/main" xmlns="" val="827403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48635E-A130-4CFE-8171-BF195DAFDA9B}" type="slidenum">
              <a:rPr lang="zh-CN" altLang="en-US" smtClean="0"/>
              <a:pPr/>
              <a:t>16</a:t>
            </a:fld>
            <a:endParaRPr lang="zh-CN" altLang="en-US"/>
          </a:p>
        </p:txBody>
      </p:sp>
    </p:spTree>
    <p:extLst>
      <p:ext uri="{BB962C8B-B14F-4D97-AF65-F5344CB8AC3E}">
        <p14:creationId xmlns:p14="http://schemas.microsoft.com/office/powerpoint/2010/main" xmlns="" val="1880837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70133" y="661822"/>
            <a:ext cx="1997420" cy="571500"/>
          </a:xfrm>
          <a:prstGeom prst="rect">
            <a:avLst/>
          </a:prstGeom>
        </p:spPr>
      </p:pic>
      <p:pic>
        <p:nvPicPr>
          <p:cNvPr id="8" name="图片 7"/>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586455" y="1816861"/>
            <a:ext cx="3971090" cy="2254421"/>
          </a:xfrm>
          <a:prstGeom prst="rect">
            <a:avLst/>
          </a:prstGeom>
        </p:spPr>
      </p:pic>
    </p:spTree>
    <p:extLst>
      <p:ext uri="{BB962C8B-B14F-4D97-AF65-F5344CB8AC3E}">
        <p14:creationId xmlns:p14="http://schemas.microsoft.com/office/powerpoint/2010/main" xmlns="" val="20437941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smtClean="0">
                <a:solidFill>
                  <a:schemeClr val="bg1"/>
                </a:solidFill>
                <a:latin typeface="微软雅黑" panose="020B0503020204020204" pitchFamily="34" charset="-122"/>
                <a:ea typeface="微软雅黑" panose="020B0503020204020204" pitchFamily="34" charset="-122"/>
              </a:rPr>
              <a:t>目录</a:t>
            </a:r>
            <a:endParaRPr lang="zh-CN" altLang="en-US" sz="4400" kern="1500" spc="200" baseline="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smtClean="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4783443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81808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4996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8205343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17102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610120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803059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96BBF117-8A62-484E-B1A1-19B301F9787F}" type="datetimeFigureOut">
              <a:rPr lang="zh-CN" altLang="en-US" smtClean="0"/>
              <a:pPr/>
              <a:t>2019/4/1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C2D1088F-7570-48BA-BC40-D11F25FB6C2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pn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2.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8">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49" r:id="rId28"/>
    <p:sldLayoutId id="2147483650" r:id="rId29"/>
    <p:sldLayoutId id="2147483652" r:id="rId30"/>
    <p:sldLayoutId id="2147483653" r:id="rId31"/>
    <p:sldLayoutId id="2147483654" r:id="rId32"/>
    <p:sldLayoutId id="2147483656" r:id="rId33"/>
    <p:sldLayoutId id="2147483657" r:id="rId34"/>
    <p:sldLayoutId id="2147483658" r:id="rId35"/>
    <p:sldLayoutId id="2147483659" r:id="rId36"/>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专题三</a:t>
            </a:r>
            <a:r>
              <a:rPr lang="zh-CN" altLang="zh-CN"/>
              <a:t>　</a:t>
            </a:r>
            <a:r>
              <a:rPr lang="zh-CN" altLang="zh-CN" b="1"/>
              <a:t>完形填空</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从文章的前后联系确定词的形式。</a:t>
            </a:r>
            <a:r>
              <a:rPr lang="zh-CN" altLang="zh-CN" sz="2200">
                <a:solidFill>
                  <a:srgbClr val="000000"/>
                </a:solidFill>
                <a:latin typeface="Times New Roman" panose="02020603050405020304" pitchFamily="18" charset="0"/>
                <a:cs typeface="Times New Roman" panose="02020603050405020304" pitchFamily="18" charset="0"/>
              </a:rPr>
              <a:t>确定了空缺处单词的词性后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还要借助上下文确定出它的适当形式。如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若空缺处需要填写动词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那么就要考虑动词的时态、语态等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若空缺处需要填写形容词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那么就要考虑形容词的比较级、最高级及固定句式等。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验证答案。</a:t>
            </a:r>
            <a:r>
              <a:rPr lang="zh-CN" altLang="zh-CN" sz="2200">
                <a:solidFill>
                  <a:srgbClr val="000000"/>
                </a:solidFill>
                <a:latin typeface="Times New Roman" panose="02020603050405020304" pitchFamily="18" charset="0"/>
                <a:cs typeface="Times New Roman" panose="02020603050405020304" pitchFamily="18" charset="0"/>
              </a:rPr>
              <a:t>填完所有单词后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不可孤立地逐个词检查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而要将所有填入的词代入文章中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仔细检查所填词是否符合文章的情景内容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读起来是否流畅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是否合乎句法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单词拼写是否有误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单词形式是否正确等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发现问题及时纠正。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26160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635401"/>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阅读</a:t>
            </a:r>
            <a:r>
              <a:rPr lang="zh-CN" altLang="zh-CN" sz="2200">
                <a:solidFill>
                  <a:srgbClr val="000000"/>
                </a:solidFill>
                <a:latin typeface="Times New Roman" panose="02020603050405020304" pitchFamily="18" charset="0"/>
                <a:cs typeface="Times New Roman" panose="02020603050405020304" pitchFamily="18" charset="0"/>
              </a:rPr>
              <a:t>理解填词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In a town in France,there was a farmer who lived alone.Every day he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s</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 pound of butter to his neighbour,who was a baker.One day the baker decided to weigh the butter to see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he was getting a pound.After he weighed it,he found that he wasn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t.The baker then took the farmer to the judge (</a:t>
            </a:r>
            <a:r>
              <a:rPr lang="zh-CN" altLang="zh-CN" sz="2200">
                <a:solidFill>
                  <a:srgbClr val="000000"/>
                </a:solidFill>
                <a:latin typeface="Times New Roman" panose="02020603050405020304" pitchFamily="18" charset="0"/>
                <a:cs typeface="Times New Roman" panose="02020603050405020304" pitchFamily="18" charset="0"/>
              </a:rPr>
              <a:t>法官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21" name="矩形 20"/>
          <p:cNvSpPr>
            <a:spLocks noChangeAspect="1"/>
          </p:cNvSpPr>
          <p:nvPr/>
        </p:nvSpPr>
        <p:spPr>
          <a:xfrm>
            <a:off x="755576" y="4189228"/>
            <a:ext cx="8128000" cy="53591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s</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　</a:t>
            </a:r>
            <a:endParaRPr lang="en-US" altLang="zh-CN" sz="2200">
              <a:solidFill>
                <a:srgbClr val="000000"/>
              </a:solidFill>
              <a:latin typeface="Times New Roman" panose="02020603050405020304" pitchFamily="18" charset="0"/>
              <a:cs typeface="Times New Roman" panose="02020603050405020304" pitchFamily="18" charset="0"/>
            </a:endParaRPr>
          </a:p>
        </p:txBody>
      </p:sp>
      <p:sp>
        <p:nvSpPr>
          <p:cNvPr id="22" name="矩形 21"/>
          <p:cNvSpPr>
            <a:spLocks noChangeAspect="1"/>
          </p:cNvSpPr>
          <p:nvPr/>
        </p:nvSpPr>
        <p:spPr>
          <a:xfrm>
            <a:off x="1194698" y="4176886"/>
            <a:ext cx="724878" cy="545919"/>
          </a:xfrm>
          <a:prstGeom prst="rect">
            <a:avLst/>
          </a:prstGeom>
        </p:spPr>
        <p:txBody>
          <a:bodyPr wrap="none">
            <a:spAutoFit/>
          </a:bodyPr>
          <a:lstStyle/>
          <a:p>
            <a:pPr>
              <a:lnSpc>
                <a:spcPct val="150000"/>
              </a:lnSpc>
            </a:pPr>
            <a:r>
              <a:rPr lang="en-US" altLang="zh-CN" sz="2200" smtClean="0">
                <a:solidFill>
                  <a:srgbClr val="FF0000"/>
                </a:solidFill>
                <a:latin typeface="Times New Roman" panose="02020603050405020304" pitchFamily="18" charset="0"/>
                <a:cs typeface="Times New Roman" panose="02020603050405020304" pitchFamily="18" charset="0"/>
              </a:rPr>
              <a:t>sold </a:t>
            </a:r>
            <a:endParaRPr lang="zh-CN" altLang="en-US" sz="2200">
              <a:solidFill>
                <a:srgbClr val="FF0000"/>
              </a:solidFill>
            </a:endParaRPr>
          </a:p>
        </p:txBody>
      </p:sp>
      <p:sp>
        <p:nvSpPr>
          <p:cNvPr id="23" name="矩形 22"/>
          <p:cNvSpPr/>
          <p:nvPr/>
        </p:nvSpPr>
        <p:spPr>
          <a:xfrm>
            <a:off x="3491880" y="4271217"/>
            <a:ext cx="357790"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if</a:t>
            </a:r>
            <a:endParaRPr lang="zh-CN" altLang="en-US" sz="2200">
              <a:solidFill>
                <a:srgbClr val="FF0000"/>
              </a:solidFill>
            </a:endParaRPr>
          </a:p>
        </p:txBody>
      </p:sp>
      <p:cxnSp>
        <p:nvCxnSpPr>
          <p:cNvPr id="6" name="直接连接符 5"/>
          <p:cNvCxnSpPr/>
          <p:nvPr/>
        </p:nvCxnSpPr>
        <p:spPr>
          <a:xfrm>
            <a:off x="3347864" y="4642250"/>
            <a:ext cx="7200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852365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09995"/>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The </a:t>
            </a:r>
            <a:r>
              <a:rPr lang="en-US" altLang="zh-CN" sz="2200">
                <a:solidFill>
                  <a:srgbClr val="000000"/>
                </a:solidFill>
                <a:latin typeface="Times New Roman" panose="02020603050405020304" pitchFamily="18" charset="0"/>
                <a:cs typeface="Times New Roman" panose="02020603050405020304" pitchFamily="18" charset="0"/>
              </a:rPr>
              <a:t>judge wanted to know the farmer</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ways to weigh the butter.The farmer replied,“I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 so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p</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that I do not have enough money to buy anything to weigh it.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 do have a kind of scale (</a:t>
            </a:r>
            <a:r>
              <a:rPr lang="zh-CN" altLang="zh-CN" sz="2200">
                <a:solidFill>
                  <a:srgbClr val="000000"/>
                </a:solidFill>
                <a:latin typeface="Times New Roman" panose="02020603050405020304" pitchFamily="18" charset="0"/>
                <a:cs typeface="Times New Roman" panose="02020603050405020304" pitchFamily="18" charset="0"/>
              </a:rPr>
              <a:t>天平</a:t>
            </a:r>
            <a:r>
              <a:rPr lang="en-US" altLang="zh-CN" sz="2200">
                <a:solidFill>
                  <a:srgbClr val="000000"/>
                </a:solidFill>
                <a:latin typeface="Times New Roman" panose="02020603050405020304" pitchFamily="18" charset="0"/>
                <a:cs typeface="Times New Roman" panose="02020603050405020304" pitchFamily="18" charset="0"/>
              </a:rPr>
              <a:t>).” The judge asked,“Then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do you weigh the butter?” The farmer replied,“Before the baker started buying butter from me,I had bought bread from him.So now every time when I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home the bread from the baker,I put it on the scale and give him the butter of the same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w</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08000" y="4454690"/>
            <a:ext cx="8128000" cy="110799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p</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p>
          <a:p>
            <a:pPr>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w</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p>
        </p:txBody>
      </p:sp>
      <p:sp>
        <p:nvSpPr>
          <p:cNvPr id="16" name="矩形 15"/>
          <p:cNvSpPr/>
          <p:nvPr/>
        </p:nvSpPr>
        <p:spPr>
          <a:xfrm>
            <a:off x="1126987" y="4504316"/>
            <a:ext cx="702436"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poor</a:t>
            </a:r>
            <a:endParaRPr lang="zh-CN" altLang="en-US" sz="2200">
              <a:solidFill>
                <a:srgbClr val="FF0000"/>
              </a:solidFill>
            </a:endParaRPr>
          </a:p>
        </p:txBody>
      </p:sp>
      <p:sp>
        <p:nvSpPr>
          <p:cNvPr id="17" name="矩形 16"/>
          <p:cNvSpPr/>
          <p:nvPr/>
        </p:nvSpPr>
        <p:spPr>
          <a:xfrm>
            <a:off x="3353397" y="4554021"/>
            <a:ext cx="1218603"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However</a:t>
            </a:r>
            <a:endParaRPr lang="zh-CN" altLang="en-US" sz="2200">
              <a:solidFill>
                <a:srgbClr val="FF0000"/>
              </a:solidFill>
            </a:endParaRPr>
          </a:p>
        </p:txBody>
      </p:sp>
      <p:sp>
        <p:nvSpPr>
          <p:cNvPr id="18" name="矩形 17"/>
          <p:cNvSpPr/>
          <p:nvPr/>
        </p:nvSpPr>
        <p:spPr>
          <a:xfrm>
            <a:off x="947122" y="5091581"/>
            <a:ext cx="670376"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how</a:t>
            </a:r>
            <a:endParaRPr lang="zh-CN" altLang="en-US" sz="2200">
              <a:solidFill>
                <a:srgbClr val="FF0000"/>
              </a:solidFill>
            </a:endParaRPr>
          </a:p>
        </p:txBody>
      </p:sp>
      <p:sp>
        <p:nvSpPr>
          <p:cNvPr id="19" name="矩形 18"/>
          <p:cNvSpPr/>
          <p:nvPr/>
        </p:nvSpPr>
        <p:spPr>
          <a:xfrm>
            <a:off x="2844286" y="5019573"/>
            <a:ext cx="780983"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bring</a:t>
            </a:r>
            <a:endParaRPr lang="zh-CN" altLang="en-US" sz="2200">
              <a:solidFill>
                <a:srgbClr val="FF0000"/>
              </a:solidFill>
            </a:endParaRPr>
          </a:p>
        </p:txBody>
      </p:sp>
      <p:sp>
        <p:nvSpPr>
          <p:cNvPr id="20" name="矩形 19"/>
          <p:cNvSpPr/>
          <p:nvPr/>
        </p:nvSpPr>
        <p:spPr>
          <a:xfrm>
            <a:off x="4852057" y="5025005"/>
            <a:ext cx="952505"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weight</a:t>
            </a:r>
            <a:endParaRPr lang="zh-CN" altLang="en-US" sz="2200">
              <a:solidFill>
                <a:srgbClr val="FF0000"/>
              </a:solidFill>
            </a:endParaRPr>
          </a:p>
        </p:txBody>
      </p:sp>
    </p:spTree>
    <p:extLst>
      <p:ext uri="{BB962C8B-B14F-4D97-AF65-F5344CB8AC3E}">
        <p14:creationId xmlns:p14="http://schemas.microsoft.com/office/powerpoint/2010/main" xmlns="" val="10690903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We always get back what we give to others.Whenever you take action,ask yourself this question,“Am I honest?”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Honesty or dishonesty can become a habit.Some dishonest people can lie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w</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 red face.Others lie so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m</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that they do not even know what the truth is any more.But who is it bad for?In fact,those who lie will hurt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by their own dishonest behaviour.</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w</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m</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71600" y="4337072"/>
            <a:ext cx="1047082"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without</a:t>
            </a:r>
            <a:endParaRPr lang="zh-CN" altLang="en-US" sz="2200">
              <a:solidFill>
                <a:srgbClr val="FF0000"/>
              </a:solidFill>
            </a:endParaRPr>
          </a:p>
        </p:txBody>
      </p:sp>
      <p:sp>
        <p:nvSpPr>
          <p:cNvPr id="6" name="矩形 5"/>
          <p:cNvSpPr/>
          <p:nvPr/>
        </p:nvSpPr>
        <p:spPr>
          <a:xfrm>
            <a:off x="2919935" y="4328688"/>
            <a:ext cx="811441" cy="430887"/>
          </a:xfrm>
          <a:prstGeom prst="rect">
            <a:avLst/>
          </a:prstGeom>
        </p:spPr>
        <p:txBody>
          <a:bodyPr wrap="none">
            <a:spAutoFit/>
          </a:bodyPr>
          <a:lstStyle/>
          <a:p>
            <a:r>
              <a:rPr lang="en-US" altLang="zh-CN" sz="2200">
                <a:solidFill>
                  <a:srgbClr val="FF0000"/>
                </a:solidFill>
                <a:latin typeface="Times New Roman" panose="02020603050405020304" pitchFamily="18" charset="0"/>
                <a:cs typeface="Times New Roman" panose="02020603050405020304" pitchFamily="18" charset="0"/>
              </a:rPr>
              <a:t>much</a:t>
            </a:r>
            <a:endParaRPr lang="zh-CN" altLang="en-US" sz="2200"/>
          </a:p>
        </p:txBody>
      </p:sp>
      <p:sp>
        <p:nvSpPr>
          <p:cNvPr id="7" name="矩形 6"/>
          <p:cNvSpPr/>
          <p:nvPr/>
        </p:nvSpPr>
        <p:spPr>
          <a:xfrm>
            <a:off x="4503540" y="4221088"/>
            <a:ext cx="1436612" cy="545919"/>
          </a:xfrm>
          <a:prstGeom prst="rect">
            <a:avLst/>
          </a:prstGeom>
        </p:spPr>
        <p:txBody>
          <a:bodyPr wrap="none">
            <a:spAutoFit/>
          </a:bodyPr>
          <a:lstStyle/>
          <a:p>
            <a:pPr>
              <a:lnSpc>
                <a:spcPct val="150000"/>
              </a:lnSpc>
            </a:pPr>
            <a:r>
              <a:rPr lang="en-US" altLang="zh-CN" sz="2200">
                <a:solidFill>
                  <a:srgbClr val="FF0000"/>
                </a:solidFill>
                <a:latin typeface="Times New Roman" panose="02020603050405020304" pitchFamily="18" charset="0"/>
                <a:cs typeface="Times New Roman" panose="02020603050405020304" pitchFamily="18" charset="0"/>
              </a:rPr>
              <a:t>themselves</a:t>
            </a:r>
            <a:endParaRPr lang="zh-CN" altLang="zh-CN" sz="2200">
              <a:solidFill>
                <a:srgbClr val="FF0000"/>
              </a:solidFill>
            </a:endParaRPr>
          </a:p>
        </p:txBody>
      </p:sp>
    </p:spTree>
    <p:extLst>
      <p:ext uri="{BB962C8B-B14F-4D97-AF65-F5344CB8AC3E}">
        <p14:creationId xmlns:p14="http://schemas.microsoft.com/office/powerpoint/2010/main" xmlns="" val="3993751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0" name="矩形 9"/>
          <p:cNvSpPr>
            <a:spLocks noChangeAspect="1"/>
          </p:cNvSpPr>
          <p:nvPr/>
        </p:nvSpPr>
        <p:spPr>
          <a:xfrm>
            <a:off x="508000" y="1628800"/>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短文填空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乌鲁木齐中考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There once was a farmer who grew the best corn in his town. One day, his friend Scott asked him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he grew the best corn. The farmer told him that he often gave his good corn seeds(</a:t>
            </a:r>
            <a:r>
              <a:rPr lang="zh-CN" altLang="zh-CN" sz="2200">
                <a:solidFill>
                  <a:srgbClr val="000000"/>
                </a:solidFill>
                <a:latin typeface="Times New Roman" panose="02020603050405020304" pitchFamily="18" charset="0"/>
                <a:cs typeface="Times New Roman" panose="02020603050405020304" pitchFamily="18" charset="0"/>
              </a:rPr>
              <a:t>种子</a:t>
            </a:r>
            <a:r>
              <a:rPr lang="en-US" altLang="zh-CN" sz="2200">
                <a:solidFill>
                  <a:srgbClr val="000000"/>
                </a:solidFill>
                <a:latin typeface="Times New Roman" panose="02020603050405020304" pitchFamily="18" charset="0"/>
                <a:cs typeface="Times New Roman" panose="02020603050405020304" pitchFamily="18" charset="0"/>
              </a:rPr>
              <a:t>) to his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do you give your good seeds to your neighbors? They will compete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you!”Scott asked.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441331"/>
            <a:ext cx="8128000" cy="444674"/>
          </a:xfrm>
          <a:prstGeom prst="rect">
            <a:avLst/>
          </a:prstGeom>
        </p:spPr>
        <p:txBody>
          <a:bodyPr>
            <a:spAutoFit/>
          </a:bodyPr>
          <a:lstStyle/>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1253579" y="4802610"/>
            <a:ext cx="1023037"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how</a:t>
            </a:r>
            <a:r>
              <a:rPr lang="zh-CN" altLang="zh-CN" sz="2200">
                <a:solidFill>
                  <a:srgbClr val="FF0000"/>
                </a:solidFill>
                <a:latin typeface="Times New Roman" panose="02020603050405020304" pitchFamily="18" charset="0"/>
                <a:cs typeface="Times New Roman" panose="02020603050405020304" pitchFamily="18" charset="0"/>
              </a:rPr>
              <a:t>　</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13" name="矩形 12"/>
          <p:cNvSpPr>
            <a:spLocks noChangeAspect="1"/>
          </p:cNvSpPr>
          <p:nvPr/>
        </p:nvSpPr>
        <p:spPr>
          <a:xfrm>
            <a:off x="2915816" y="4802610"/>
            <a:ext cx="1297150" cy="469744"/>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neighbors</a:t>
            </a:r>
            <a:endParaRPr lang="zh-CN" altLang="en-US" sz="2200"/>
          </a:p>
        </p:txBody>
      </p:sp>
      <p:sp>
        <p:nvSpPr>
          <p:cNvPr id="14" name="矩形 13"/>
          <p:cNvSpPr>
            <a:spLocks noChangeAspect="1"/>
          </p:cNvSpPr>
          <p:nvPr/>
        </p:nvSpPr>
        <p:spPr>
          <a:xfrm>
            <a:off x="5744130" y="4802610"/>
            <a:ext cx="732893" cy="469744"/>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Why</a:t>
            </a:r>
            <a:endParaRPr lang="zh-CN" altLang="en-US" sz="2200"/>
          </a:p>
        </p:txBody>
      </p:sp>
      <p:sp>
        <p:nvSpPr>
          <p:cNvPr id="15" name="矩形 14"/>
          <p:cNvSpPr>
            <a:spLocks noChangeAspect="1"/>
          </p:cNvSpPr>
          <p:nvPr/>
        </p:nvSpPr>
        <p:spPr>
          <a:xfrm>
            <a:off x="1095092" y="5224152"/>
            <a:ext cx="686406" cy="469744"/>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with</a:t>
            </a:r>
            <a:endParaRPr lang="zh-CN" altLang="en-US" sz="2200"/>
          </a:p>
        </p:txBody>
      </p:sp>
    </p:spTree>
    <p:extLst>
      <p:ext uri="{BB962C8B-B14F-4D97-AF65-F5344CB8AC3E}">
        <p14:creationId xmlns:p14="http://schemas.microsoft.com/office/powerpoint/2010/main" xmlns="" val="13265508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5273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“Why?” the farmer laughed. “Don</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you know? The wind picks up pollen(</a:t>
            </a:r>
            <a:r>
              <a:rPr lang="zh-CN" altLang="zh-CN" sz="2200">
                <a:solidFill>
                  <a:srgbClr val="000000"/>
                </a:solidFill>
                <a:latin typeface="Times New Roman" panose="02020603050405020304" pitchFamily="18" charset="0"/>
                <a:cs typeface="Times New Roman" panose="02020603050405020304" pitchFamily="18" charset="0"/>
              </a:rPr>
              <a:t>花粉</a:t>
            </a:r>
            <a:r>
              <a:rPr lang="en-US" altLang="zh-CN" sz="2200">
                <a:solidFill>
                  <a:srgbClr val="000000"/>
                </a:solidFill>
                <a:latin typeface="Times New Roman" panose="02020603050405020304" pitchFamily="18" charset="0"/>
                <a:cs typeface="Times New Roman" panose="02020603050405020304" pitchFamily="18" charset="0"/>
              </a:rPr>
              <a:t>) from the corn and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it from field to field. If my neighbors grow bad corn, the bad pollen will have bad influence on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My corn cannot improve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my neighbors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corn improves.”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It is the same with our lives. Those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choose to live in peace must help their neighbors to live in peace. Those who choose to live well must help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to live well. And those who choose to be happy must help others to find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as the happiness of each has something to do with the happiness of all.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1043608" y="5029520"/>
            <a:ext cx="2063385" cy="466090"/>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blows/spreads</a:t>
            </a:r>
            <a:r>
              <a:rPr lang="zh-CN" altLang="en-US" sz="2200">
                <a:solidFill>
                  <a:srgbClr val="FF0000"/>
                </a:solidFill>
                <a:latin typeface="Times New Roman" panose="02020603050405020304" pitchFamily="18" charset="0"/>
              </a:rPr>
              <a:t>　</a:t>
            </a:r>
            <a:endParaRPr lang="zh-CN" altLang="en-US" sz="2200"/>
          </a:p>
        </p:txBody>
      </p:sp>
      <p:sp>
        <p:nvSpPr>
          <p:cNvPr id="6" name="矩形 5"/>
          <p:cNvSpPr>
            <a:spLocks noChangeAspect="1"/>
          </p:cNvSpPr>
          <p:nvPr/>
        </p:nvSpPr>
        <p:spPr>
          <a:xfrm>
            <a:off x="3540307" y="5029520"/>
            <a:ext cx="1031051" cy="466090"/>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mine</a:t>
            </a:r>
            <a:r>
              <a:rPr lang="zh-CN" altLang="en-US" sz="2200">
                <a:solidFill>
                  <a:srgbClr val="FF0000"/>
                </a:solidFill>
                <a:latin typeface="Times New Roman" panose="02020603050405020304" pitchFamily="18" charset="0"/>
              </a:rPr>
              <a:t>　</a:t>
            </a:r>
            <a:endParaRPr lang="zh-CN" altLang="en-US" sz="2200"/>
          </a:p>
        </p:txBody>
      </p:sp>
      <p:sp>
        <p:nvSpPr>
          <p:cNvPr id="7" name="矩形 6"/>
          <p:cNvSpPr>
            <a:spLocks noChangeAspect="1"/>
          </p:cNvSpPr>
          <p:nvPr/>
        </p:nvSpPr>
        <p:spPr>
          <a:xfrm>
            <a:off x="1044249" y="5445224"/>
            <a:ext cx="1170513" cy="466090"/>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unless</a:t>
            </a:r>
            <a:r>
              <a:rPr lang="zh-CN" altLang="en-US" sz="2200">
                <a:solidFill>
                  <a:srgbClr val="FF0000"/>
                </a:solidFill>
                <a:latin typeface="Times New Roman" panose="02020603050405020304" pitchFamily="18" charset="0"/>
              </a:rPr>
              <a:t>　</a:t>
            </a:r>
            <a:endParaRPr lang="zh-CN" altLang="en-US" sz="2200"/>
          </a:p>
        </p:txBody>
      </p:sp>
      <p:sp>
        <p:nvSpPr>
          <p:cNvPr id="8" name="矩形 7"/>
          <p:cNvSpPr>
            <a:spLocks noChangeAspect="1"/>
          </p:cNvSpPr>
          <p:nvPr/>
        </p:nvSpPr>
        <p:spPr>
          <a:xfrm>
            <a:off x="2955050" y="5445224"/>
            <a:ext cx="952505" cy="466090"/>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who</a:t>
            </a:r>
            <a:r>
              <a:rPr lang="zh-CN" altLang="en-US" sz="2200">
                <a:solidFill>
                  <a:srgbClr val="FF0000"/>
                </a:solidFill>
                <a:latin typeface="Times New Roman" panose="02020603050405020304" pitchFamily="18" charset="0"/>
              </a:rPr>
              <a:t>　</a:t>
            </a:r>
            <a:endParaRPr lang="zh-CN" altLang="en-US" sz="2200"/>
          </a:p>
        </p:txBody>
      </p:sp>
      <p:sp>
        <p:nvSpPr>
          <p:cNvPr id="9" name="矩形 8"/>
          <p:cNvSpPr>
            <a:spLocks noChangeAspect="1"/>
          </p:cNvSpPr>
          <p:nvPr/>
        </p:nvSpPr>
        <p:spPr>
          <a:xfrm>
            <a:off x="5795525" y="5445224"/>
            <a:ext cx="873957" cy="469744"/>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others</a:t>
            </a:r>
            <a:endParaRPr lang="zh-CN" altLang="en-US" sz="2200"/>
          </a:p>
        </p:txBody>
      </p:sp>
      <p:sp>
        <p:nvSpPr>
          <p:cNvPr id="10" name="矩形 9"/>
          <p:cNvSpPr>
            <a:spLocks noChangeAspect="1"/>
          </p:cNvSpPr>
          <p:nvPr/>
        </p:nvSpPr>
        <p:spPr>
          <a:xfrm>
            <a:off x="923480" y="5818666"/>
            <a:ext cx="1295547" cy="469744"/>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happiness</a:t>
            </a:r>
            <a:endParaRPr lang="zh-CN" altLang="en-US" sz="2200"/>
          </a:p>
        </p:txBody>
      </p:sp>
    </p:spTree>
    <p:extLst>
      <p:ext uri="{BB962C8B-B14F-4D97-AF65-F5344CB8AC3E}">
        <p14:creationId xmlns:p14="http://schemas.microsoft.com/office/powerpoint/2010/main" xmlns="" val="34012267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916832"/>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综合填空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西宁中考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从下面方框中选择正确的单词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并用其适当形式完成下面的短文</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This summer,my family and my aunt’s family went to National Parks in Canada.We spent most of the time hiking(</a:t>
            </a:r>
            <a:r>
              <a:rPr lang="zh-CN" altLang="zh-CN" sz="2200">
                <a:solidFill>
                  <a:srgbClr val="000000"/>
                </a:solidFill>
                <a:latin typeface="Times New Roman" panose="02020603050405020304" pitchFamily="18" charset="0"/>
                <a:cs typeface="Times New Roman" panose="02020603050405020304" pitchFamily="18" charset="0"/>
              </a:rPr>
              <a:t>徒步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539421"/>
            <a:ext cx="8128000" cy="459741"/>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happy</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hand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follow</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love</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one</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think</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full</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8406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8287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One day,we hiked to a popular hiking way in Canada.Everything was beautiful.My cousin and I saw lots of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animals like squirrels(</a:t>
            </a:r>
            <a:r>
              <a:rPr lang="zh-CN" altLang="zh-CN" sz="2200">
                <a:solidFill>
                  <a:srgbClr val="000000"/>
                </a:solidFill>
                <a:latin typeface="Times New Roman" panose="02020603050405020304" pitchFamily="18" charset="0"/>
                <a:cs typeface="Times New Roman" panose="02020603050405020304" pitchFamily="18" charset="0"/>
              </a:rPr>
              <a:t>松鼠</a:t>
            </a:r>
            <a:r>
              <a:rPr lang="en-US" altLang="zh-CN" sz="2200">
                <a:solidFill>
                  <a:srgbClr val="000000"/>
                </a:solidFill>
                <a:latin typeface="Times New Roman" panose="02020603050405020304" pitchFamily="18" charset="0"/>
                <a:cs typeface="Times New Roman" panose="02020603050405020304" pitchFamily="18" charset="0"/>
              </a:rPr>
              <a:t>) and chipmunks(</a:t>
            </a:r>
            <a:r>
              <a:rPr lang="zh-CN" altLang="zh-CN" sz="2200">
                <a:solidFill>
                  <a:srgbClr val="000000"/>
                </a:solidFill>
                <a:latin typeface="Times New Roman" panose="02020603050405020304" pitchFamily="18" charset="0"/>
                <a:cs typeface="Times New Roman" panose="02020603050405020304" pitchFamily="18" charset="0"/>
              </a:rPr>
              <a:t>花栗鼠</a:t>
            </a:r>
            <a:r>
              <a:rPr lang="en-US" altLang="zh-CN" sz="2200">
                <a:solidFill>
                  <a:srgbClr val="000000"/>
                </a:solidFill>
                <a:latin typeface="Times New Roman" panose="02020603050405020304" pitchFamily="18" charset="0"/>
                <a:cs typeface="Times New Roman" panose="02020603050405020304" pitchFamily="18" charset="0"/>
              </a:rPr>
              <a:t>).Surprisingly we saw a chipmunk with dirty hands.His hands were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of berry juice!My cousin and I named it Jairo.We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that Jairo was a very clever chipmunk.He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us the whole time.My cousin said,“Do you want to shake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with him?”So I held out my hand.I could not believe it when he touched my hand!It was the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time in my life I had touched a wild animal.I did it!What an exciting moment!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that moment,I believed that animals could be friends.People and animals should live together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7" name="组合 6"/>
          <p:cNvGrpSpPr/>
          <p:nvPr/>
        </p:nvGrpSpPr>
        <p:grpSpPr>
          <a:xfrm>
            <a:off x="251520" y="2132856"/>
            <a:ext cx="8640960" cy="4392489"/>
            <a:chOff x="251520" y="1512187"/>
            <a:chExt cx="8640960" cy="4392489"/>
          </a:xfrm>
        </p:grpSpPr>
        <p:grpSp>
          <p:nvGrpSpPr>
            <p:cNvPr id="8" name="组合 7"/>
            <p:cNvGrpSpPr/>
            <p:nvPr/>
          </p:nvGrpSpPr>
          <p:grpSpPr>
            <a:xfrm>
              <a:off x="251520" y="1512187"/>
              <a:ext cx="8640960" cy="4392489"/>
              <a:chOff x="251520" y="515108"/>
              <a:chExt cx="8640960" cy="4392489"/>
            </a:xfrm>
          </p:grpSpPr>
          <p:sp>
            <p:nvSpPr>
              <p:cNvPr id="10" name="五边形 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1" name="燕尾形 1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51520" y="515108"/>
                <a:ext cx="8640960" cy="407705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8"/>
              <p:cNvSpPr txBox="1"/>
              <p:nvPr/>
            </p:nvSpPr>
            <p:spPr>
              <a:xfrm>
                <a:off x="8388424" y="59814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9" name="矩形 8"/>
            <p:cNvSpPr>
              <a:spLocks noChangeAspect="1"/>
            </p:cNvSpPr>
            <p:nvPr/>
          </p:nvSpPr>
          <p:spPr>
            <a:xfrm>
              <a:off x="539552" y="1825475"/>
              <a:ext cx="8064896" cy="3647152"/>
            </a:xfrm>
            <a:prstGeom prst="rect">
              <a:avLst/>
            </a:prstGeom>
          </p:spPr>
          <p:txBody>
            <a:bodyPr wrap="square">
              <a:spAutoFit/>
            </a:bodyPr>
            <a:lstStyle/>
            <a:p>
              <a:pPr>
                <a:lnSpc>
                  <a:spcPct val="150000"/>
                </a:lnSpc>
              </a:pPr>
              <a:r>
                <a:rPr lang="en-US" altLang="zh-CN" sz="2200">
                  <a:latin typeface="Times New Roman" panose="02020603050405020304" pitchFamily="18" charset="0"/>
                  <a:cs typeface="Times New Roman" panose="02020603050405020304" pitchFamily="18" charset="0"/>
                </a:rPr>
                <a:t>1.lovely</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a:t>
              </a:r>
              <a:r>
                <a:rPr lang="zh-CN" altLang="zh-CN" sz="2200">
                  <a:latin typeface="Times New Roman" panose="02020603050405020304" pitchFamily="18" charset="0"/>
                  <a:cs typeface="Times New Roman" panose="02020603050405020304" pitchFamily="18" charset="0"/>
                </a:rPr>
                <a:t>松鼠和花栗鼠都是可爱的动物。</a:t>
              </a:r>
            </a:p>
            <a:p>
              <a:pPr>
                <a:lnSpc>
                  <a:spcPct val="150000"/>
                </a:lnSpc>
              </a:pPr>
              <a:r>
                <a:rPr lang="en-US" altLang="zh-CN" sz="2200">
                  <a:latin typeface="Times New Roman" panose="02020603050405020304" pitchFamily="18" charset="0"/>
                  <a:cs typeface="Times New Roman" panose="02020603050405020304" pitchFamily="18" charset="0"/>
                </a:rPr>
                <a:t>2.full</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be full of</a:t>
              </a:r>
              <a:r>
                <a:rPr lang="zh-CN" altLang="zh-CN" sz="2200">
                  <a:latin typeface="Times New Roman" panose="02020603050405020304" pitchFamily="18" charset="0"/>
                  <a:cs typeface="Times New Roman" panose="02020603050405020304" pitchFamily="18" charset="0"/>
                </a:rPr>
                <a:t>意为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充满</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a:t>
              </a:r>
            </a:p>
            <a:p>
              <a:pPr>
                <a:lnSpc>
                  <a:spcPct val="150000"/>
                </a:lnSpc>
              </a:pPr>
              <a:r>
                <a:rPr lang="en-US" altLang="zh-CN" sz="2200">
                  <a:latin typeface="Times New Roman" panose="02020603050405020304" pitchFamily="18" charset="0"/>
                  <a:cs typeface="Times New Roman" panose="02020603050405020304" pitchFamily="18" charset="0"/>
                </a:rPr>
                <a:t>3.thought</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a:t>
              </a:r>
              <a:r>
                <a:rPr lang="zh-CN" altLang="zh-CN" sz="2200">
                  <a:latin typeface="Times New Roman" panose="02020603050405020304" pitchFamily="18" charset="0"/>
                  <a:cs typeface="Times New Roman" panose="02020603050405020304" pitchFamily="18" charset="0"/>
                </a:rPr>
                <a:t>句意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我们认为杰罗是一只非常聪明的花栗鼠。</a:t>
              </a:r>
            </a:p>
            <a:p>
              <a:pPr>
                <a:lnSpc>
                  <a:spcPct val="150000"/>
                </a:lnSpc>
              </a:pPr>
              <a:r>
                <a:rPr lang="en-US" altLang="zh-CN" sz="2200">
                  <a:latin typeface="Times New Roman" panose="02020603050405020304" pitchFamily="18" charset="0"/>
                  <a:cs typeface="Times New Roman" panose="02020603050405020304" pitchFamily="18" charset="0"/>
                </a:rPr>
                <a:t>4.followed</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a:t>
              </a:r>
              <a:r>
                <a:rPr lang="zh-CN" altLang="zh-CN" sz="2200">
                  <a:latin typeface="Times New Roman" panose="02020603050405020304" pitchFamily="18" charset="0"/>
                  <a:cs typeface="Times New Roman" panose="02020603050405020304" pitchFamily="18" charset="0"/>
                </a:rPr>
                <a:t>句意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他一直跟随着我们。</a:t>
              </a:r>
            </a:p>
            <a:p>
              <a:pPr>
                <a:lnSpc>
                  <a:spcPct val="150000"/>
                </a:lnSpc>
              </a:pPr>
              <a:r>
                <a:rPr lang="en-US" altLang="zh-CN" sz="2200">
                  <a:latin typeface="Times New Roman" panose="02020603050405020304" pitchFamily="18" charset="0"/>
                  <a:cs typeface="Times New Roman" panose="02020603050405020304" pitchFamily="18" charset="0"/>
                </a:rPr>
                <a:t>5.hands</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shake hands with sb.</a:t>
              </a:r>
              <a:r>
                <a:rPr lang="zh-CN" altLang="zh-CN" sz="2200">
                  <a:latin typeface="Times New Roman" panose="02020603050405020304" pitchFamily="18" charset="0"/>
                  <a:cs typeface="Times New Roman" panose="02020603050405020304" pitchFamily="18" charset="0"/>
                </a:rPr>
                <a:t>意为</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与某人握手</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a:t>
              </a:r>
            </a:p>
            <a:p>
              <a:pPr>
                <a:lnSpc>
                  <a:spcPct val="150000"/>
                </a:lnSpc>
              </a:pPr>
              <a:r>
                <a:rPr lang="en-US" altLang="zh-CN" sz="2200">
                  <a:latin typeface="Times New Roman" panose="02020603050405020304" pitchFamily="18" charset="0"/>
                  <a:cs typeface="Times New Roman" panose="02020603050405020304" pitchFamily="18" charset="0"/>
                </a:rPr>
                <a:t>6.first</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a:t>
              </a:r>
              <a:r>
                <a:rPr lang="zh-CN" altLang="zh-CN" sz="2200">
                  <a:latin typeface="Times New Roman" panose="02020603050405020304" pitchFamily="18" charset="0"/>
                  <a:cs typeface="Times New Roman" panose="02020603050405020304" pitchFamily="18" charset="0"/>
                </a:rPr>
                <a:t>句意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这是我平生第一次触摸一种野生动物。</a:t>
              </a:r>
            </a:p>
            <a:p>
              <a:pPr>
                <a:lnSpc>
                  <a:spcPct val="150000"/>
                </a:lnSpc>
              </a:pPr>
              <a:r>
                <a:rPr lang="en-US" altLang="zh-CN" sz="2200">
                  <a:latin typeface="Times New Roman" panose="02020603050405020304" pitchFamily="18" charset="0"/>
                  <a:cs typeface="Times New Roman" panose="02020603050405020304" pitchFamily="18" charset="0"/>
                </a:rPr>
                <a:t>7.happily</a:t>
              </a:r>
              <a:r>
                <a:rPr lang="zh-CN" altLang="zh-CN" sz="2200">
                  <a:latin typeface="Times New Roman" panose="02020603050405020304" pitchFamily="18" charset="0"/>
                  <a:cs typeface="Times New Roman" panose="02020603050405020304" pitchFamily="18" charset="0"/>
                </a:rPr>
                <a:t>　解析</a:t>
              </a:r>
              <a:r>
                <a:rPr lang="en-US" altLang="zh-CN" sz="2200">
                  <a:latin typeface="Times New Roman" panose="02020603050405020304" pitchFamily="18" charset="0"/>
                  <a:cs typeface="Times New Roman" panose="02020603050405020304" pitchFamily="18" charset="0"/>
                </a:rPr>
                <a:t>: </a:t>
              </a:r>
              <a:r>
                <a:rPr lang="zh-CN" altLang="zh-CN" sz="2200">
                  <a:latin typeface="Times New Roman" panose="02020603050405020304" pitchFamily="18" charset="0"/>
                  <a:cs typeface="Times New Roman" panose="02020603050405020304" pitchFamily="18" charset="0"/>
                </a:rPr>
                <a:t>句意</a:t>
              </a:r>
              <a:r>
                <a:rPr lang="en-US" altLang="zh-CN" sz="2200">
                  <a:latin typeface="Times New Roman" panose="02020603050405020304" pitchFamily="18" charset="0"/>
                  <a:cs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人与动物应该愉快地相处。</a:t>
              </a:r>
            </a:p>
          </p:txBody>
        </p:sp>
      </p:grpSp>
    </p:spTree>
    <p:extLst>
      <p:ext uri="{BB962C8B-B14F-4D97-AF65-F5344CB8AC3E}">
        <p14:creationId xmlns:p14="http://schemas.microsoft.com/office/powerpoint/2010/main" xmlns="" val="8950289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完形填空是一种考查考生语法和词汇知识综合运用能力以及语篇理解能力的题型。它介于单项选择和阅读理解之间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结合了这两种题型的特点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既有对语法规则、习惯用法和词语搭配的考查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又有对文章内容的通篇理解。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选择型完形填空</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选择型完形填空是中考中最常见的一种完形填空题型。文章通常设置</a:t>
            </a:r>
            <a:r>
              <a:rPr lang="en-US" altLang="zh-CN" sz="2200">
                <a:solidFill>
                  <a:srgbClr val="000000"/>
                </a:solidFill>
                <a:latin typeface="Times New Roman" panose="02020603050405020304" pitchFamily="18" charset="0"/>
                <a:cs typeface="Times New Roman" panose="02020603050405020304" pitchFamily="18" charset="0"/>
              </a:rPr>
              <a:t>10~15</a:t>
            </a:r>
            <a:r>
              <a:rPr lang="zh-CN" altLang="zh-CN" sz="2200">
                <a:solidFill>
                  <a:srgbClr val="000000"/>
                </a:solidFill>
                <a:latin typeface="Times New Roman" panose="02020603050405020304" pitchFamily="18" charset="0"/>
                <a:cs typeface="Times New Roman" panose="02020603050405020304" pitchFamily="18" charset="0"/>
              </a:rPr>
              <a:t>个空白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对每个空白处提供四个选项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要求考生从所给的</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四个选项中选出一个最佳答案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使文章句意通顺、内容完整。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0658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79557"/>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选择型完形填空的解题方法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重视首句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把握开篇</a:t>
            </a:r>
            <a:r>
              <a:rPr lang="zh-CN" altLang="zh-CN" sz="2200">
                <a:solidFill>
                  <a:srgbClr val="000000"/>
                </a:solidFill>
                <a:latin typeface="Times New Roman" panose="02020603050405020304" pitchFamily="18" charset="0"/>
                <a:cs typeface="Times New Roman" panose="02020603050405020304" pitchFamily="18" charset="0"/>
              </a:rPr>
              <a:t>。细读首句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通常可判断文章体裁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同时还可预测文章的主旨和大意。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掌握大意。</a:t>
            </a:r>
            <a:r>
              <a:rPr lang="zh-CN" altLang="zh-CN" sz="2200">
                <a:solidFill>
                  <a:srgbClr val="000000"/>
                </a:solidFill>
                <a:latin typeface="Times New Roman" panose="02020603050405020304" pitchFamily="18" charset="0"/>
                <a:cs typeface="Times New Roman" panose="02020603050405020304" pitchFamily="18" charset="0"/>
              </a:rPr>
              <a:t>解题前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要快速通读全文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了解文章的基本内容和整体结构。首先要跳过空白处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遇到对意思理解不透的地方时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仍要快速阅读下去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不要把时间浪费在对个别字句的推敲上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应全力以赴捕捉可能获得的所有信息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尽快了解文章大意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弄清楚文章中所涉及的</a:t>
            </a:r>
            <a:r>
              <a:rPr lang="en-US" altLang="zh-CN" sz="2200">
                <a:solidFill>
                  <a:srgbClr val="000000"/>
                </a:solidFill>
                <a:latin typeface="Times New Roman" panose="02020603050405020304" pitchFamily="18" charset="0"/>
                <a:cs typeface="Times New Roman" panose="02020603050405020304" pitchFamily="18" charset="0"/>
              </a:rPr>
              <a:t>“W”,</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:who(</a:t>
            </a:r>
            <a:r>
              <a:rPr lang="zh-CN" altLang="zh-CN" sz="2200">
                <a:solidFill>
                  <a:srgbClr val="000000"/>
                </a:solidFill>
                <a:latin typeface="Times New Roman" panose="02020603050405020304" pitchFamily="18" charset="0"/>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),what(</a:t>
            </a:r>
            <a:r>
              <a:rPr lang="zh-CN" altLang="zh-CN" sz="2200">
                <a:solidFill>
                  <a:srgbClr val="000000"/>
                </a:solidFill>
                <a:latin typeface="Times New Roman" panose="02020603050405020304" pitchFamily="18" charset="0"/>
                <a:cs typeface="Times New Roman" panose="02020603050405020304" pitchFamily="18" charset="0"/>
              </a:rPr>
              <a:t>事件</a:t>
            </a:r>
            <a:r>
              <a:rPr lang="en-US" altLang="zh-CN" sz="2200">
                <a:solidFill>
                  <a:srgbClr val="000000"/>
                </a:solidFill>
                <a:latin typeface="Times New Roman" panose="02020603050405020304" pitchFamily="18" charset="0"/>
                <a:cs typeface="Times New Roman" panose="02020603050405020304" pitchFamily="18" charset="0"/>
              </a:rPr>
              <a:t>),when(</a:t>
            </a:r>
            <a:r>
              <a:rPr lang="zh-CN" altLang="zh-CN" sz="2200">
                <a:solidFill>
                  <a:srgbClr val="000000"/>
                </a:solidFill>
                <a:latin typeface="Times New Roman" panose="02020603050405020304" pitchFamily="18" charset="0"/>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),where(</a:t>
            </a:r>
            <a:r>
              <a:rPr lang="zh-CN" altLang="zh-CN" sz="2200">
                <a:solidFill>
                  <a:srgbClr val="000000"/>
                </a:solidFill>
                <a:latin typeface="Times New Roman" panose="02020603050405020304" pitchFamily="18" charset="0"/>
                <a:cs typeface="Times New Roman" panose="02020603050405020304" pitchFamily="18" charset="0"/>
              </a:rPr>
              <a:t>地点</a:t>
            </a:r>
            <a:r>
              <a:rPr lang="en-US" altLang="zh-CN" sz="2200">
                <a:solidFill>
                  <a:srgbClr val="000000"/>
                </a:solidFill>
                <a:latin typeface="Times New Roman" panose="02020603050405020304" pitchFamily="18" charset="0"/>
                <a:cs typeface="Times New Roman" panose="02020603050405020304" pitchFamily="18" charset="0"/>
              </a:rPr>
              <a:t>),why(</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),whose(</a:t>
            </a:r>
            <a:r>
              <a:rPr lang="zh-CN" altLang="zh-CN" sz="2200">
                <a:solidFill>
                  <a:srgbClr val="000000"/>
                </a:solidFill>
                <a:latin typeface="Times New Roman" panose="02020603050405020304" pitchFamily="18" charset="0"/>
                <a:cs typeface="Times New Roman" panose="02020603050405020304" pitchFamily="18" charset="0"/>
              </a:rPr>
              <a:t>相互关系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。切忌看一空填一空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以免断章取义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误解作者的本意。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瞻前顾后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逐步填空。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瞻前顾后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即答题时要回顾上一句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兼顾下一句。如果一句中有两个空白处待填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在初定答案时要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双管齐下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在两处同时试填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然后通读全句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确定答案</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09287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9675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抓住关键点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根据上下文解题。</a:t>
            </a:r>
            <a:r>
              <a:rPr lang="zh-CN" altLang="zh-CN" sz="2200">
                <a:solidFill>
                  <a:srgbClr val="000000"/>
                </a:solidFill>
                <a:latin typeface="Times New Roman" panose="02020603050405020304" pitchFamily="18" charset="0"/>
                <a:cs typeface="Times New Roman" panose="02020603050405020304" pitchFamily="18" charset="0"/>
              </a:rPr>
              <a:t>解题时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要善于发现文章中起重要作用的词、短语或句子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以便准确了解所提问题的特定语境以及语篇中的内在关系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做到言之有据。比如文章的第一句、每段的第一句和最后一句等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它们往往是全文或全段的主题句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通过它们可以知道文章的题材、大意、时间、人物和事件等。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复读全文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验证答案。</a:t>
            </a:r>
            <a:r>
              <a:rPr lang="zh-CN" altLang="zh-CN" sz="2200">
                <a:solidFill>
                  <a:srgbClr val="000000"/>
                </a:solidFill>
                <a:latin typeface="Times New Roman" panose="02020603050405020304" pitchFamily="18" charset="0"/>
                <a:cs typeface="Times New Roman" panose="02020603050405020304" pitchFamily="18" charset="0"/>
              </a:rPr>
              <a:t>把填好的短文通读一遍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将不合题意的答案进行调整或修改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如果实在无法确定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可以作推理性猜测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不可放弃不填。进行核查时注意以下三点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上下文的一致性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时态、语态的一致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代词、名词、单复数的一致。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语法和惯用法及习惯搭配。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段与段、句与句之间的衔接是否连贯</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04979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63622"/>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 science teacher wants to show some ideas to his students.He takes a large-mouth bottle and</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several large stones in it.He then asks the class,“Is the bottle full now?” They all reply,“Yes!”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teacher then takes some small rocks and puts them into the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 small rocks go into the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between the big rocks.He then asks,“Is it full?” This time some students give no answer,but most reply,“Yes!”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437112"/>
            <a:ext cx="8128000" cy="1551579"/>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.A.touches	B.places	</a:t>
            </a:r>
            <a:r>
              <a:rPr lang="en-US" altLang="zh-CN" sz="2200" smtClean="0">
                <a:solidFill>
                  <a:srgbClr val="000000"/>
                </a:solidFill>
                <a:latin typeface="Times New Roman" panose="02020603050405020304" pitchFamily="18" charset="0"/>
                <a:cs typeface="Times New Roman" panose="02020603050405020304" pitchFamily="18" charset="0"/>
              </a:rPr>
              <a:t>C.pushes</a:t>
            </a:r>
            <a:r>
              <a:rPr lang="en-US" altLang="zh-CN" sz="2200">
                <a:solidFill>
                  <a:srgbClr val="000000"/>
                </a:solidFill>
                <a:latin typeface="Times New Roman" panose="02020603050405020304" pitchFamily="18" charset="0"/>
                <a:cs typeface="Times New Roman" panose="02020603050405020304" pitchFamily="18" charset="0"/>
              </a:rPr>
              <a:t>	D.hits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.A.mouth	B.cup	</a:t>
            </a:r>
            <a:r>
              <a:rPr lang="en-US" altLang="zh-CN" sz="2200" smtClean="0">
                <a:solidFill>
                  <a:srgbClr val="000000"/>
                </a:solidFill>
                <a:latin typeface="Times New Roman" panose="02020603050405020304" pitchFamily="18" charset="0"/>
                <a:cs typeface="Times New Roman" panose="02020603050405020304" pitchFamily="18" charset="0"/>
              </a:rPr>
              <a:t>            C.bottle</a:t>
            </a:r>
            <a:r>
              <a:rPr lang="en-US" altLang="zh-CN" sz="2200">
                <a:solidFill>
                  <a:srgbClr val="000000"/>
                </a:solidFill>
                <a:latin typeface="Times New Roman" panose="02020603050405020304" pitchFamily="18" charset="0"/>
                <a:cs typeface="Times New Roman" panose="02020603050405020304" pitchFamily="18" charset="0"/>
              </a:rPr>
              <a:t>	D.bowl</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.A.spaces	B.rooms	</a:t>
            </a:r>
            <a:r>
              <a:rPr lang="en-US" altLang="zh-CN" sz="2200" smtClean="0">
                <a:solidFill>
                  <a:srgbClr val="000000"/>
                </a:solidFill>
                <a:latin typeface="Times New Roman" panose="02020603050405020304" pitchFamily="18" charset="0"/>
                <a:cs typeface="Times New Roman" panose="02020603050405020304" pitchFamily="18" charset="0"/>
              </a:rPr>
              <a:t>C.fields</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D.edges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五边形 13"/>
          <p:cNvSpPr/>
          <p:nvPr/>
        </p:nvSpPr>
        <p:spPr>
          <a:xfrm>
            <a:off x="7812360"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3" name="组合 22"/>
          <p:cNvGrpSpPr/>
          <p:nvPr/>
        </p:nvGrpSpPr>
        <p:grpSpPr>
          <a:xfrm>
            <a:off x="251520" y="3068960"/>
            <a:ext cx="8640960" cy="3456384"/>
            <a:chOff x="251520" y="2448292"/>
            <a:chExt cx="8640960" cy="3456384"/>
          </a:xfrm>
        </p:grpSpPr>
        <p:grpSp>
          <p:nvGrpSpPr>
            <p:cNvPr id="24" name="组合 23"/>
            <p:cNvGrpSpPr/>
            <p:nvPr/>
          </p:nvGrpSpPr>
          <p:grpSpPr>
            <a:xfrm>
              <a:off x="251520" y="2448292"/>
              <a:ext cx="8640960" cy="3456384"/>
              <a:chOff x="251520" y="1451213"/>
              <a:chExt cx="8640960" cy="3456384"/>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1451213"/>
                <a:ext cx="8640960" cy="314094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159522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2498528"/>
              <a:ext cx="8064896" cy="3081421"/>
            </a:xfrm>
            <a:prstGeom prst="rect">
              <a:avLst/>
            </a:prstGeom>
          </p:spPr>
          <p:txBody>
            <a:bodyPr wrap="square">
              <a:spAutoFit/>
            </a:bodyPr>
            <a:lstStyle/>
            <a:p>
              <a:pPr>
                <a:lnSpc>
                  <a:spcPct val="150000"/>
                </a:lnSpc>
              </a:pPr>
              <a:r>
                <a:rPr lang="en-US" altLang="zh-CN" sz="2200"/>
                <a:t>1.B</a:t>
              </a:r>
              <a:r>
                <a:rPr lang="zh-CN" altLang="zh-CN" sz="2200"/>
                <a:t>　解析</a:t>
              </a:r>
              <a:r>
                <a:rPr lang="en-US" altLang="zh-CN" sz="2200"/>
                <a:t>:place</a:t>
              </a:r>
              <a:r>
                <a:rPr lang="zh-CN" altLang="zh-CN" sz="2200"/>
                <a:t>具有</a:t>
              </a:r>
              <a:r>
                <a:rPr lang="en-US" altLang="zh-CN" sz="2200"/>
                <a:t>“</a:t>
              </a:r>
              <a:r>
                <a:rPr lang="zh-CN" altLang="zh-CN" sz="2200"/>
                <a:t>放置</a:t>
              </a:r>
              <a:r>
                <a:rPr lang="en-US" altLang="zh-CN" sz="2200"/>
                <a:t>”</a:t>
              </a:r>
              <a:r>
                <a:rPr lang="zh-CN" altLang="zh-CN" sz="2200"/>
                <a:t>的意思</a:t>
              </a:r>
              <a:r>
                <a:rPr lang="en-US" altLang="zh-CN" sz="2200"/>
                <a:t>,</a:t>
              </a:r>
              <a:r>
                <a:rPr lang="zh-CN" altLang="zh-CN" sz="2200"/>
                <a:t>与</a:t>
              </a:r>
              <a:r>
                <a:rPr lang="en-US" altLang="zh-CN" sz="2200"/>
                <a:t>in</a:t>
              </a:r>
              <a:r>
                <a:rPr lang="zh-CN" altLang="zh-CN" sz="2200"/>
                <a:t>搭配</a:t>
              </a:r>
              <a:r>
                <a:rPr lang="en-US" altLang="zh-CN" sz="2200"/>
                <a:t>,</a:t>
              </a:r>
              <a:r>
                <a:rPr lang="zh-CN" altLang="zh-CN" sz="2200"/>
                <a:t>意为</a:t>
              </a:r>
              <a:r>
                <a:rPr lang="en-US" altLang="zh-CN" sz="2200"/>
                <a:t>“</a:t>
              </a:r>
              <a:r>
                <a:rPr lang="zh-CN" altLang="zh-CN" sz="2200"/>
                <a:t>把……放入……</a:t>
              </a:r>
              <a:r>
                <a:rPr lang="en-US" altLang="zh-CN" sz="2200"/>
                <a:t>”</a:t>
              </a:r>
              <a:r>
                <a:rPr lang="zh-CN" altLang="zh-CN" sz="2200"/>
                <a:t>。句意</a:t>
              </a:r>
              <a:r>
                <a:rPr lang="en-US" altLang="zh-CN" sz="2200"/>
                <a:t>:</a:t>
              </a:r>
              <a:r>
                <a:rPr lang="zh-CN" altLang="zh-CN" sz="2200"/>
                <a:t>老师拿来一个大口瓶</a:t>
              </a:r>
              <a:r>
                <a:rPr lang="en-US" altLang="zh-CN" sz="2200"/>
                <a:t>,</a:t>
              </a:r>
              <a:r>
                <a:rPr lang="zh-CN" altLang="zh-CN" sz="2200"/>
                <a:t>并在里面放了好几块大石头。</a:t>
              </a:r>
            </a:p>
            <a:p>
              <a:pPr>
                <a:lnSpc>
                  <a:spcPct val="150000"/>
                </a:lnSpc>
              </a:pPr>
              <a:r>
                <a:rPr lang="en-US" altLang="zh-CN" sz="2200"/>
                <a:t>2.C</a:t>
              </a:r>
              <a:r>
                <a:rPr lang="zh-CN" altLang="zh-CN" sz="2200"/>
                <a:t>　解析</a:t>
              </a:r>
              <a:r>
                <a:rPr lang="en-US" altLang="zh-CN" sz="2200"/>
                <a:t>:</a:t>
              </a:r>
              <a:r>
                <a:rPr lang="zh-CN" altLang="zh-CN" sz="2200"/>
                <a:t>从第一段</a:t>
              </a:r>
              <a:r>
                <a:rPr lang="en-US" altLang="zh-CN" sz="2200"/>
                <a:t>“He takes a large-mouth bottle ...”</a:t>
              </a:r>
              <a:r>
                <a:rPr lang="zh-CN" altLang="zh-CN" sz="2200"/>
                <a:t>可知老师拿出几块小石子并把它们放入瓶内。</a:t>
              </a:r>
            </a:p>
            <a:p>
              <a:pPr>
                <a:lnSpc>
                  <a:spcPct val="150000"/>
                </a:lnSpc>
              </a:pPr>
              <a:r>
                <a:rPr lang="en-US" altLang="zh-CN" sz="2200"/>
                <a:t>3.A</a:t>
              </a:r>
              <a:r>
                <a:rPr lang="zh-CN" altLang="zh-CN" sz="2200"/>
                <a:t>　解析</a:t>
              </a:r>
              <a:r>
                <a:rPr lang="en-US" altLang="zh-CN" sz="2200"/>
                <a:t>:</a:t>
              </a:r>
              <a:r>
                <a:rPr lang="zh-CN" altLang="zh-CN" sz="2200"/>
                <a:t>从第三段</a:t>
              </a:r>
              <a:r>
                <a:rPr lang="en-US" altLang="zh-CN" sz="2200"/>
                <a:t>“...the spaces between the small rocks.”</a:t>
              </a:r>
              <a:r>
                <a:rPr lang="zh-CN" altLang="zh-CN" sz="2200"/>
                <a:t>中的</a:t>
              </a:r>
              <a:r>
                <a:rPr lang="en-US" altLang="zh-CN" sz="2200"/>
                <a:t>spaces</a:t>
              </a:r>
              <a:r>
                <a:rPr lang="zh-CN" altLang="zh-CN" sz="2200"/>
                <a:t>可知选</a:t>
              </a:r>
              <a:r>
                <a:rPr lang="en-US" altLang="zh-CN" sz="2200"/>
                <a:t>A</a:t>
              </a:r>
              <a:r>
                <a:rPr lang="zh-CN" altLang="zh-CN" sz="2200"/>
                <a:t>项。句意</a:t>
              </a:r>
              <a:r>
                <a:rPr lang="en-US" altLang="zh-CN" sz="2200"/>
                <a:t>:</a:t>
              </a:r>
              <a:r>
                <a:rPr lang="zh-CN" altLang="zh-CN" sz="2200"/>
                <a:t>这些小石子填进了大石头之间的空隙里</a:t>
              </a:r>
              <a:r>
                <a:rPr lang="zh-CN" altLang="zh-CN" sz="2200" smtClean="0"/>
                <a:t>。</a:t>
              </a:r>
              <a:endParaRPr lang="zh-CN" altLang="zh-CN" sz="2200"/>
            </a:p>
          </p:txBody>
        </p:sp>
      </p:grpSp>
    </p:spTree>
    <p:extLst>
      <p:ext uri="{BB962C8B-B14F-4D97-AF65-F5344CB8AC3E}">
        <p14:creationId xmlns:p14="http://schemas.microsoft.com/office/powerpoint/2010/main" xmlns="" val="27255731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五边形 6"/>
          <p:cNvSpPr/>
          <p:nvPr/>
        </p:nvSpPr>
        <p:spPr>
          <a:xfrm>
            <a:off x="7812360"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8" name="组合 7"/>
          <p:cNvGrpSpPr/>
          <p:nvPr/>
        </p:nvGrpSpPr>
        <p:grpSpPr>
          <a:xfrm>
            <a:off x="251520" y="4065924"/>
            <a:ext cx="8640960" cy="2459420"/>
            <a:chOff x="251520" y="3445256"/>
            <a:chExt cx="8640960" cy="2459420"/>
          </a:xfrm>
        </p:grpSpPr>
        <p:grpSp>
          <p:nvGrpSpPr>
            <p:cNvPr id="9" name="组合 8"/>
            <p:cNvGrpSpPr/>
            <p:nvPr/>
          </p:nvGrpSpPr>
          <p:grpSpPr>
            <a:xfrm>
              <a:off x="251520" y="3445256"/>
              <a:ext cx="8640960" cy="2459420"/>
              <a:chOff x="251520" y="2448177"/>
              <a:chExt cx="8640960" cy="2459420"/>
            </a:xfrm>
          </p:grpSpPr>
          <p:sp>
            <p:nvSpPr>
              <p:cNvPr id="11" name="五边形 1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2" name="燕尾形 1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251520" y="2448177"/>
                <a:ext cx="8640960" cy="21439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48"/>
              <p:cNvSpPr txBox="1"/>
              <p:nvPr/>
            </p:nvSpPr>
            <p:spPr>
              <a:xfrm>
                <a:off x="8316416" y="254236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0" name="矩形 9"/>
            <p:cNvSpPr>
              <a:spLocks noChangeAspect="1"/>
            </p:cNvSpPr>
            <p:nvPr/>
          </p:nvSpPr>
          <p:spPr>
            <a:xfrm>
              <a:off x="467544" y="3784793"/>
              <a:ext cx="8352928" cy="1615827"/>
            </a:xfrm>
            <a:prstGeom prst="rect">
              <a:avLst/>
            </a:prstGeom>
          </p:spPr>
          <p:txBody>
            <a:bodyPr wrap="square">
              <a:spAutoFit/>
            </a:bodyPr>
            <a:lstStyle/>
            <a:p>
              <a:pPr>
                <a:lnSpc>
                  <a:spcPct val="150000"/>
                </a:lnSpc>
              </a:pPr>
              <a:r>
                <a:rPr lang="en-US" altLang="zh-CN" sz="2200" smtClean="0"/>
                <a:t>4.D</a:t>
              </a:r>
              <a:r>
                <a:rPr lang="zh-CN" altLang="zh-CN" sz="2200"/>
                <a:t>　解析</a:t>
              </a:r>
              <a:r>
                <a:rPr lang="en-US" altLang="zh-CN" sz="2200"/>
                <a:t>:fill up</a:t>
              </a:r>
              <a:r>
                <a:rPr lang="zh-CN" altLang="zh-CN" sz="2200"/>
                <a:t>意为</a:t>
              </a:r>
              <a:r>
                <a:rPr lang="en-US" altLang="zh-CN" sz="2200"/>
                <a:t>“</a:t>
              </a:r>
              <a:r>
                <a:rPr lang="zh-CN" altLang="zh-CN" sz="2200"/>
                <a:t>填满</a:t>
              </a:r>
              <a:r>
                <a:rPr lang="en-US" altLang="zh-CN" sz="2200"/>
                <a:t>”</a:t>
              </a:r>
              <a:r>
                <a:rPr lang="zh-CN" altLang="zh-CN" sz="2200"/>
                <a:t>。句意</a:t>
              </a:r>
              <a:r>
                <a:rPr lang="en-US" altLang="zh-CN" sz="2200"/>
                <a:t>:</a:t>
              </a:r>
              <a:r>
                <a:rPr lang="zh-CN" altLang="zh-CN" sz="2200"/>
                <a:t>沙子填进小石子之间的空隙里。</a:t>
              </a:r>
            </a:p>
            <a:p>
              <a:pPr>
                <a:lnSpc>
                  <a:spcPct val="150000"/>
                </a:lnSpc>
              </a:pPr>
              <a:r>
                <a:rPr lang="en-US" altLang="zh-CN" sz="2200"/>
                <a:t>5.C</a:t>
              </a:r>
              <a:r>
                <a:rPr lang="zh-CN" altLang="zh-CN" sz="2200"/>
                <a:t>　解析</a:t>
              </a:r>
              <a:r>
                <a:rPr lang="en-US" altLang="zh-CN" sz="2200"/>
                <a:t>:</a:t>
              </a:r>
              <a:r>
                <a:rPr lang="zh-CN" altLang="zh-CN" sz="2200"/>
                <a:t>第一次放的是大石头</a:t>
              </a:r>
              <a:r>
                <a:rPr lang="en-US" altLang="zh-CN" sz="2200"/>
                <a:t>,</a:t>
              </a:r>
              <a:r>
                <a:rPr lang="zh-CN" altLang="zh-CN" sz="2200"/>
                <a:t>第二次放的是小石子</a:t>
              </a:r>
              <a:r>
                <a:rPr lang="en-US" altLang="zh-CN" sz="2200"/>
                <a:t>,</a:t>
              </a:r>
              <a:r>
                <a:rPr lang="zh-CN" altLang="zh-CN" sz="2200"/>
                <a:t>第三次放的是沙子。</a:t>
              </a:r>
              <a:r>
                <a:rPr lang="en-US" altLang="zh-CN" sz="2200"/>
                <a:t>third</a:t>
              </a:r>
              <a:r>
                <a:rPr lang="zh-CN" altLang="zh-CN" sz="2200"/>
                <a:t>为序数词</a:t>
              </a:r>
              <a:r>
                <a:rPr lang="en-US" altLang="zh-CN" sz="2200"/>
                <a:t>,</a:t>
              </a:r>
              <a:r>
                <a:rPr lang="zh-CN" altLang="zh-CN" sz="2200"/>
                <a:t>意为</a:t>
              </a:r>
              <a:r>
                <a:rPr lang="en-US" altLang="zh-CN" sz="2200"/>
                <a:t>“</a:t>
              </a:r>
              <a:r>
                <a:rPr lang="zh-CN" altLang="zh-CN" sz="2200"/>
                <a:t>第三</a:t>
              </a:r>
              <a:r>
                <a:rPr lang="en-US" altLang="zh-CN" sz="2200"/>
                <a:t>”</a:t>
              </a:r>
              <a:r>
                <a:rPr lang="zh-CN" altLang="zh-CN" sz="2200"/>
                <a:t>。句意</a:t>
              </a:r>
              <a:r>
                <a:rPr lang="en-US" altLang="zh-CN" sz="2200"/>
                <a:t>:</a:t>
              </a:r>
              <a:r>
                <a:rPr lang="zh-CN" altLang="zh-CN" sz="2200"/>
                <a:t>第三次</a:t>
              </a:r>
              <a:r>
                <a:rPr lang="en-US" altLang="zh-CN" sz="2200"/>
                <a:t>,</a:t>
              </a:r>
              <a:r>
                <a:rPr lang="zh-CN" altLang="zh-CN" sz="2200"/>
                <a:t>老师问</a:t>
              </a:r>
              <a:r>
                <a:rPr lang="en-US" altLang="zh-CN" sz="2200"/>
                <a:t>:“</a:t>
              </a:r>
              <a:r>
                <a:rPr lang="zh-CN" altLang="zh-CN" sz="2200"/>
                <a:t>满了吗</a:t>
              </a:r>
              <a:r>
                <a:rPr lang="en-US" altLang="zh-CN" sz="2200"/>
                <a:t>?”</a:t>
              </a:r>
              <a:endParaRPr lang="zh-CN" altLang="zh-CN" sz="2200"/>
            </a:p>
          </p:txBody>
        </p:sp>
      </p:grpSp>
      <p:sp>
        <p:nvSpPr>
          <p:cNvPr id="4" name="矩形 3"/>
          <p:cNvSpPr>
            <a:spLocks noChangeAspect="1"/>
          </p:cNvSpPr>
          <p:nvPr/>
        </p:nvSpPr>
        <p:spPr>
          <a:xfrm>
            <a:off x="508000" y="1052736"/>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teacher then starts to drop some sand into the bottle.The sand</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the spaces between the small rocks.For the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time,the teacher asks,“Is it full?” Now most are doubting,but still,some reply,“Yes!”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.A.puts up	B.turns up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C.sets up	D.fills up</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.A.first	B.second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C.third	</a:t>
            </a:r>
            <a:r>
              <a:rPr lang="en-US" altLang="zh-CN" sz="2200" smtClean="0">
                <a:solidFill>
                  <a:srgbClr val="000000"/>
                </a:solidFill>
                <a:latin typeface="Times New Roman" panose="02020603050405020304" pitchFamily="18" charset="0"/>
                <a:cs typeface="Times New Roman" panose="02020603050405020304" pitchFamily="18" charset="0"/>
              </a:rPr>
              <a:t>D.fourth</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607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52736"/>
            <a:ext cx="8240464" cy="3303597"/>
          </a:xfrm>
          <a:prstGeom prst="rect">
            <a:avLst/>
          </a:prstGeom>
        </p:spPr>
        <p:txBody>
          <a:bodyPr wrap="square">
            <a:spAutoFit/>
          </a:bodyPr>
          <a:lstStyle/>
          <a:p>
            <a:pPr indent="266700">
              <a:lnSpc>
                <a:spcPct val="120000"/>
              </a:lnSpc>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Then the teacher brings out a cup of water into the bottle.“What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the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of this show?” asks the teacher.One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student answers,“No matter (</a:t>
            </a:r>
            <a:r>
              <a:rPr lang="zh-CN" altLang="zh-CN" sz="2200">
                <a:solidFill>
                  <a:srgbClr val="000000"/>
                </a:solidFill>
                <a:latin typeface="Times New Roman" panose="02020603050405020304" pitchFamily="18" charset="0"/>
                <a:cs typeface="Times New Roman" panose="02020603050405020304" pitchFamily="18" charset="0"/>
              </a:rPr>
              <a:t>无论</a:t>
            </a:r>
            <a:r>
              <a:rPr lang="en-US" altLang="zh-CN" sz="2200">
                <a:solidFill>
                  <a:srgbClr val="000000"/>
                </a:solidFill>
                <a:latin typeface="Times New Roman" panose="02020603050405020304" pitchFamily="18" charset="0"/>
                <a:cs typeface="Times New Roman" panose="02020603050405020304" pitchFamily="18" charset="0"/>
              </a:rPr>
              <a:t>) how</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you are,you can always find time to do some more things.“No,” says the teacher,“the point is that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you 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place the big rocks into the bottle first,you</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 never get them in.The big rocks are the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things in your life.If you fill your life with small things — as shown by the small rocks,the sand and the water — you</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 never have the time for the important things.”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356333"/>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.A.point	B.method	C.progress	D.rule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.A.angry	B.funny	C.bright	D.crazy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.A.busy	B.rich			C.great	D.popular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.A.what	B.until			C.unless	D.if</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.A.pleasant	B.important		C.friendly	D.interesting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5" name="五边形 14"/>
          <p:cNvSpPr/>
          <p:nvPr/>
        </p:nvSpPr>
        <p:spPr>
          <a:xfrm>
            <a:off x="7812360"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6" name="组合 15"/>
          <p:cNvGrpSpPr/>
          <p:nvPr/>
        </p:nvGrpSpPr>
        <p:grpSpPr>
          <a:xfrm>
            <a:off x="251520" y="1556792"/>
            <a:ext cx="8640960" cy="4968552"/>
            <a:chOff x="251520" y="936124"/>
            <a:chExt cx="8640960" cy="4968552"/>
          </a:xfrm>
        </p:grpSpPr>
        <p:grpSp>
          <p:nvGrpSpPr>
            <p:cNvPr id="17" name="组合 16"/>
            <p:cNvGrpSpPr/>
            <p:nvPr/>
          </p:nvGrpSpPr>
          <p:grpSpPr>
            <a:xfrm>
              <a:off x="251520" y="936124"/>
              <a:ext cx="8640960" cy="4968552"/>
              <a:chOff x="251520" y="-60955"/>
              <a:chExt cx="8640960" cy="4968552"/>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60955"/>
                <a:ext cx="8640960" cy="465311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1105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467544" y="1358488"/>
              <a:ext cx="8064896" cy="4042132"/>
            </a:xfrm>
            <a:prstGeom prst="rect">
              <a:avLst/>
            </a:prstGeom>
          </p:spPr>
          <p:txBody>
            <a:bodyPr wrap="square">
              <a:spAutoFit/>
            </a:bodyPr>
            <a:lstStyle/>
            <a:p>
              <a:pPr>
                <a:lnSpc>
                  <a:spcPts val="2800"/>
                </a:lnSpc>
              </a:pPr>
              <a:r>
                <a:rPr lang="en-US" altLang="zh-CN" sz="2200"/>
                <a:t>6.A</a:t>
              </a:r>
              <a:r>
                <a:rPr lang="zh-CN" altLang="zh-CN" sz="2200"/>
                <a:t>　解析</a:t>
              </a:r>
              <a:r>
                <a:rPr lang="en-US" altLang="zh-CN" sz="2200"/>
                <a:t>:</a:t>
              </a:r>
              <a:r>
                <a:rPr lang="zh-CN" altLang="zh-CN" sz="2200"/>
                <a:t>根据下文</a:t>
              </a:r>
              <a:r>
                <a:rPr lang="en-US" altLang="zh-CN" sz="2200"/>
                <a:t>“...the point is that ...”</a:t>
              </a:r>
              <a:r>
                <a:rPr lang="zh-CN" altLang="zh-CN" sz="2200"/>
                <a:t>中</a:t>
              </a:r>
              <a:r>
                <a:rPr lang="en-US" altLang="zh-CN" sz="2200" smtClean="0"/>
                <a:t>point</a:t>
              </a:r>
              <a:r>
                <a:rPr lang="zh-CN" altLang="en-US" sz="2200"/>
                <a:t>可知答案</a:t>
              </a:r>
              <a:r>
                <a:rPr lang="en-US" altLang="zh-CN" sz="2200"/>
                <a:t>,</a:t>
              </a:r>
              <a:r>
                <a:rPr lang="zh-CN" altLang="en-US" sz="2200"/>
                <a:t>此处</a:t>
              </a:r>
              <a:r>
                <a:rPr lang="en-US" altLang="zh-CN" sz="2200"/>
                <a:t>point</a:t>
              </a:r>
              <a:r>
                <a:rPr lang="zh-CN" altLang="zh-CN" sz="2200" smtClean="0"/>
                <a:t>表示</a:t>
              </a:r>
              <a:r>
                <a:rPr lang="en-US" altLang="zh-CN" sz="2200"/>
                <a:t>“</a:t>
              </a:r>
              <a:r>
                <a:rPr lang="zh-CN" altLang="zh-CN" sz="2200"/>
                <a:t>意义</a:t>
              </a:r>
              <a:r>
                <a:rPr lang="en-US" altLang="zh-CN" sz="2200"/>
                <a:t>”</a:t>
              </a:r>
              <a:r>
                <a:rPr lang="zh-CN" altLang="zh-CN" sz="2200"/>
                <a:t>。句意</a:t>
              </a:r>
              <a:r>
                <a:rPr lang="en-US" altLang="zh-CN" sz="2200"/>
                <a:t>:</a:t>
              </a:r>
              <a:r>
                <a:rPr lang="zh-CN" altLang="zh-CN" sz="2200"/>
                <a:t>老师问</a:t>
              </a:r>
              <a:r>
                <a:rPr lang="en-US" altLang="zh-CN" sz="2200"/>
                <a:t>:“</a:t>
              </a:r>
              <a:r>
                <a:rPr lang="zh-CN" altLang="zh-CN" sz="2200"/>
                <a:t>这个展示的意义是什么</a:t>
              </a:r>
              <a:r>
                <a:rPr lang="en-US" altLang="zh-CN" sz="2200"/>
                <a:t>?”</a:t>
              </a:r>
              <a:endParaRPr lang="zh-CN" altLang="zh-CN" sz="2200"/>
            </a:p>
            <a:p>
              <a:pPr>
                <a:lnSpc>
                  <a:spcPts val="2800"/>
                </a:lnSpc>
              </a:pPr>
              <a:r>
                <a:rPr lang="en-US" altLang="zh-CN" sz="2200"/>
                <a:t>7.C</a:t>
              </a:r>
              <a:r>
                <a:rPr lang="zh-CN" altLang="zh-CN" sz="2200"/>
                <a:t>　解析</a:t>
              </a:r>
              <a:r>
                <a:rPr lang="en-US" altLang="zh-CN" sz="2200"/>
                <a:t>:bright</a:t>
              </a:r>
              <a:r>
                <a:rPr lang="zh-CN" altLang="zh-CN" sz="2200"/>
                <a:t>意为</a:t>
              </a:r>
              <a:r>
                <a:rPr lang="en-US" altLang="zh-CN" sz="2200"/>
                <a:t>“</a:t>
              </a:r>
              <a:r>
                <a:rPr lang="zh-CN" altLang="zh-CN" sz="2200"/>
                <a:t>聪明的</a:t>
              </a:r>
              <a:r>
                <a:rPr lang="en-US" altLang="zh-CN" sz="2200"/>
                <a:t>”</a:t>
              </a:r>
              <a:r>
                <a:rPr lang="zh-CN" altLang="zh-CN" sz="2200"/>
                <a:t>。句意</a:t>
              </a:r>
              <a:r>
                <a:rPr lang="en-US" altLang="zh-CN" sz="2200"/>
                <a:t>:</a:t>
              </a:r>
              <a:r>
                <a:rPr lang="zh-CN" altLang="zh-CN" sz="2200"/>
                <a:t>一个聪明的学生回答道。</a:t>
              </a:r>
            </a:p>
            <a:p>
              <a:pPr>
                <a:lnSpc>
                  <a:spcPts val="2800"/>
                </a:lnSpc>
              </a:pPr>
              <a:r>
                <a:rPr lang="en-US" altLang="zh-CN" sz="2200"/>
                <a:t>8.A</a:t>
              </a:r>
              <a:r>
                <a:rPr lang="zh-CN" altLang="zh-CN" sz="2200"/>
                <a:t>　解析</a:t>
              </a:r>
              <a:r>
                <a:rPr lang="en-US" altLang="zh-CN" sz="2200"/>
                <a:t>:</a:t>
              </a:r>
              <a:r>
                <a:rPr lang="zh-CN" altLang="zh-CN" sz="2200"/>
                <a:t>由后面一句</a:t>
              </a:r>
              <a:r>
                <a:rPr lang="en-US" altLang="zh-CN" sz="2200"/>
                <a:t>“...you can always find time to do some more things.”</a:t>
              </a:r>
              <a:r>
                <a:rPr lang="zh-CN" altLang="zh-CN" sz="2200"/>
                <a:t>可知答案选</a:t>
              </a:r>
              <a:r>
                <a:rPr lang="en-US" altLang="zh-CN" sz="2200"/>
                <a:t>A</a:t>
              </a:r>
              <a:r>
                <a:rPr lang="zh-CN" altLang="zh-CN" sz="2200"/>
                <a:t>项</a:t>
              </a:r>
              <a:r>
                <a:rPr lang="en-US" altLang="zh-CN" sz="2200"/>
                <a:t>,</a:t>
              </a:r>
              <a:r>
                <a:rPr lang="zh-CN" altLang="zh-CN" sz="2200"/>
                <a:t>意为</a:t>
              </a:r>
              <a:r>
                <a:rPr lang="en-US" altLang="zh-CN" sz="2200"/>
                <a:t>“</a:t>
              </a:r>
              <a:r>
                <a:rPr lang="zh-CN" altLang="zh-CN" sz="2200"/>
                <a:t>忙碌的</a:t>
              </a:r>
              <a:r>
                <a:rPr lang="en-US" altLang="zh-CN" sz="2200"/>
                <a:t>”,</a:t>
              </a:r>
              <a:r>
                <a:rPr lang="zh-CN" altLang="zh-CN" sz="2200"/>
                <a:t>与此句意思相符。句意</a:t>
              </a:r>
              <a:r>
                <a:rPr lang="en-US" altLang="zh-CN" sz="2200"/>
                <a:t>:</a:t>
              </a:r>
              <a:r>
                <a:rPr lang="zh-CN" altLang="zh-CN" sz="2200"/>
                <a:t>无论你有多忙</a:t>
              </a:r>
              <a:r>
                <a:rPr lang="en-US" altLang="zh-CN" sz="2200"/>
                <a:t>,</a:t>
              </a:r>
              <a:r>
                <a:rPr lang="zh-CN" altLang="zh-CN" sz="2200"/>
                <a:t>你总会挤出一些时间做更多的事。</a:t>
              </a:r>
            </a:p>
            <a:p>
              <a:pPr>
                <a:lnSpc>
                  <a:spcPts val="2800"/>
                </a:lnSpc>
              </a:pPr>
              <a:r>
                <a:rPr lang="en-US" altLang="zh-CN" sz="2200"/>
                <a:t>9.D</a:t>
              </a:r>
              <a:r>
                <a:rPr lang="zh-CN" altLang="zh-CN" sz="2200"/>
                <a:t>　解析</a:t>
              </a:r>
              <a:r>
                <a:rPr lang="en-US" altLang="zh-CN" sz="2200"/>
                <a:t>:if “</a:t>
              </a:r>
              <a:r>
                <a:rPr lang="zh-CN" altLang="zh-CN" sz="2200"/>
                <a:t>如果</a:t>
              </a:r>
              <a:r>
                <a:rPr lang="en-US" altLang="zh-CN" sz="2200"/>
                <a:t>”</a:t>
              </a:r>
              <a:r>
                <a:rPr lang="zh-CN" altLang="zh-CN" sz="2200"/>
                <a:t>。句意</a:t>
              </a:r>
              <a:r>
                <a:rPr lang="en-US" altLang="zh-CN" sz="2200"/>
                <a:t>:</a:t>
              </a:r>
              <a:r>
                <a:rPr lang="zh-CN" altLang="zh-CN" sz="2200"/>
                <a:t>这个展示的意义是</a:t>
              </a:r>
              <a:r>
                <a:rPr lang="en-US" altLang="zh-CN" sz="2200"/>
                <a:t>,</a:t>
              </a:r>
              <a:r>
                <a:rPr lang="zh-CN" altLang="zh-CN" sz="2200"/>
                <a:t>如果你不先把大石头放进去</a:t>
              </a:r>
              <a:r>
                <a:rPr lang="en-US" altLang="zh-CN" sz="2200"/>
                <a:t>,</a:t>
              </a:r>
              <a:r>
                <a:rPr lang="zh-CN" altLang="zh-CN" sz="2200"/>
                <a:t>你再没机会把它们放进去了。</a:t>
              </a:r>
            </a:p>
            <a:p>
              <a:pPr>
                <a:lnSpc>
                  <a:spcPts val="2800"/>
                </a:lnSpc>
              </a:pPr>
              <a:r>
                <a:rPr lang="en-US" altLang="zh-CN" sz="2200"/>
                <a:t>10.B</a:t>
              </a:r>
              <a:r>
                <a:rPr lang="zh-CN" altLang="zh-CN" sz="2200"/>
                <a:t>　解析</a:t>
              </a:r>
              <a:r>
                <a:rPr lang="en-US" altLang="zh-CN" sz="2200"/>
                <a:t>:</a:t>
              </a:r>
              <a:r>
                <a:rPr lang="zh-CN" altLang="zh-CN" sz="2200"/>
                <a:t>从文章最后一句的</a:t>
              </a:r>
              <a:r>
                <a:rPr lang="en-US" altLang="zh-CN" sz="2200"/>
                <a:t>“...the important things.”</a:t>
              </a:r>
              <a:r>
                <a:rPr lang="zh-CN" altLang="zh-CN" sz="2200"/>
                <a:t>可知大石头代表的是生活中重要的事情。</a:t>
              </a:r>
              <a:r>
                <a:rPr lang="en-US" altLang="zh-CN" sz="2200"/>
                <a:t>important</a:t>
              </a:r>
              <a:r>
                <a:rPr lang="zh-CN" altLang="zh-CN" sz="2200"/>
                <a:t>意为</a:t>
              </a:r>
              <a:r>
                <a:rPr lang="en-US" altLang="zh-CN" sz="2200"/>
                <a:t>“</a:t>
              </a:r>
              <a:r>
                <a:rPr lang="zh-CN" altLang="zh-CN" sz="2200"/>
                <a:t>重要的</a:t>
              </a:r>
              <a:r>
                <a:rPr lang="en-US" altLang="zh-CN" sz="2200"/>
                <a:t>”</a:t>
              </a:r>
              <a:r>
                <a:rPr lang="zh-CN" altLang="zh-CN" sz="2200"/>
                <a:t>。句意</a:t>
              </a:r>
              <a:r>
                <a:rPr lang="en-US" altLang="zh-CN" sz="2200"/>
                <a:t>:</a:t>
              </a:r>
              <a:r>
                <a:rPr lang="zh-CN" altLang="zh-CN" sz="2200"/>
                <a:t>这些大石头</a:t>
              </a:r>
              <a:r>
                <a:rPr lang="zh-CN" altLang="zh-CN" sz="2200" smtClean="0"/>
                <a:t>就是</a:t>
              </a:r>
              <a:r>
                <a:rPr lang="zh-CN" altLang="en-US" sz="2200"/>
                <a:t>你们</a:t>
              </a:r>
              <a:r>
                <a:rPr lang="zh-CN" altLang="zh-CN" sz="2200" smtClean="0"/>
                <a:t>生活</a:t>
              </a:r>
              <a:r>
                <a:rPr lang="zh-CN" altLang="zh-CN" sz="2200"/>
                <a:t>中重要的事情。</a:t>
              </a:r>
            </a:p>
          </p:txBody>
        </p:sp>
      </p:grpSp>
    </p:spTree>
    <p:extLst>
      <p:ext uri="{BB962C8B-B14F-4D97-AF65-F5344CB8AC3E}">
        <p14:creationId xmlns:p14="http://schemas.microsoft.com/office/powerpoint/2010/main" xmlns="" val="32357064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nextCondLst>
                <p:cond evt="onClick" delay="0">
                  <p:tgtEl>
                    <p:spTgt spid="15"/>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6"/>
                                        </p:tgtEl>
                                      </p:cBhvr>
                                    </p:animEffect>
                                    <p:set>
                                      <p:cBhvr>
                                        <p:cTn id="13"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短文填空型完形填空</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短文填空型完形填空的特点与选择型完形填空的特点差不多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要求在正确理解和把握文章大意的基础上通过上下文的逻辑关系来填写空缺单词。它是考查学生综合运用英语思维能力的一种有效的方法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不仅能比较准确地考查学生的各项知识水平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而且还能培养和提高学生综合运用英语知识的能力。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短文填空型完形填空常见的有两种形式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一种是根据语境或给出的首字母填空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第二种是用所给单词或短语的适当形式填空。让考生借助掌握的知识和对文章的理解进行完形填空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使补足的短文意思通顺、结构完整。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4230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短文填空型完形填空的解题方法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从文章整体出发。</a:t>
            </a:r>
            <a:r>
              <a:rPr lang="zh-CN" altLang="zh-CN" sz="2200">
                <a:solidFill>
                  <a:srgbClr val="000000"/>
                </a:solidFill>
                <a:latin typeface="Times New Roman" panose="02020603050405020304" pitchFamily="18" charset="0"/>
                <a:cs typeface="Times New Roman" panose="02020603050405020304" pitchFamily="18" charset="0"/>
              </a:rPr>
              <a:t>要填的单词只有在具体的语言环境中才能确定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因此首先要掌握文章大意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才能正确理解空缺词在句子中的意义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从而做出合理的选择。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从语法结构考虑。</a:t>
            </a:r>
            <a:r>
              <a:rPr lang="zh-CN" altLang="zh-CN" sz="2200">
                <a:solidFill>
                  <a:srgbClr val="000000"/>
                </a:solidFill>
                <a:latin typeface="Times New Roman" panose="02020603050405020304" pitchFamily="18" charset="0"/>
                <a:cs typeface="Times New Roman" panose="02020603050405020304" pitchFamily="18" charset="0"/>
              </a:rPr>
              <a:t>一般的空缺词都可以通过其所在的句型结构和句法成分来判断出其词性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这样可以缩小空缺词的选择范围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增加选词的准确率</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177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97</TotalTime>
  <Words>1535</Words>
  <Application>Microsoft Office PowerPoint</Application>
  <PresentationFormat>全屏显示(4:3)</PresentationFormat>
  <Paragraphs>147</Paragraphs>
  <Slides>17</Slides>
  <Notes>1</Notes>
  <HiddenSlides>0</HiddenSlides>
  <MMClips>0</MMClips>
  <ScaleCrop>false</ScaleCrop>
  <HeadingPairs>
    <vt:vector size="4" baseType="variant">
      <vt:variant>
        <vt:lpstr>主题</vt:lpstr>
      </vt:variant>
      <vt:variant>
        <vt:i4>2</vt:i4>
      </vt:variant>
      <vt:variant>
        <vt:lpstr>幻灯片标题</vt:lpstr>
      </vt:variant>
      <vt:variant>
        <vt:i4>17</vt:i4>
      </vt:variant>
    </vt:vector>
  </HeadingPairs>
  <TitlesOfParts>
    <vt:vector size="19" baseType="lpstr">
      <vt:lpstr>主题2</vt:lpstr>
      <vt:lpstr>海阔天空</vt:lpstr>
      <vt:lpstr>专题三　完形填空</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2014-10-27T02:28:17Z</dcterms:created>
  <dcterms:modified xsi:type="dcterms:W3CDTF">2019-04-01T10:09:58Z</dcterms:modified>
</cp:coreProperties>
</file>