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Layouts/slideLayout38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82" r:id="rId2"/>
  </p:sldMasterIdLst>
  <p:sldIdLst>
    <p:sldId id="270" r:id="rId3"/>
    <p:sldId id="274" r:id="rId4"/>
    <p:sldId id="262" r:id="rId5"/>
    <p:sldId id="275" r:id="rId6"/>
    <p:sldId id="276" r:id="rId7"/>
    <p:sldId id="281" r:id="rId8"/>
    <p:sldId id="282" r:id="rId9"/>
    <p:sldId id="271" r:id="rId10"/>
    <p:sldId id="278" r:id="rId11"/>
    <p:sldId id="283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1791">
          <p15:clr>
            <a:srgbClr val="A4A3A4"/>
          </p15:clr>
        </p15:guide>
        <p15:guide id="3" pos="460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B95F"/>
    <a:srgbClr val="E8E8E8"/>
    <a:srgbClr val="F7F7F7"/>
    <a:srgbClr val="017DC7"/>
    <a:srgbClr val="F5F5F5"/>
    <a:srgbClr val="4F81B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-1182" y="-90"/>
      </p:cViewPr>
      <p:guideLst>
        <p:guide orient="horz" pos="2160"/>
        <p:guide pos="1791"/>
        <p:guide pos="46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A2F894-110F-4DFC-94C1-F7F1E7D8E3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962017-F2D6-47FD-9745-8192A05AFE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31B65F-E42C-44A5-9DE1-5755360751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>
            <a:hlinkClick r:id="rId2" action="ppaction://hlinksldjump"/>
          </p:cNvPr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归纳题型解法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3414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>
            <a:hlinkClick r:id="rId2" action="ppaction://hlinksldjump"/>
          </p:cNvPr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归纳题型解法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3414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>
            <a:hlinkClick r:id="rId2" action="ppaction://hlinksldjump"/>
          </p:cNvPr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归纳题型解法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3414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>
            <a:hlinkClick r:id="rId2" action="ppaction://hlinksldjump"/>
          </p:cNvPr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归纳题型解法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3414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>
            <a:hlinkClick r:id="rId2" action="ppaction://hlinksldjump"/>
          </p:cNvPr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归纳题型解法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3414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>
            <a:hlinkClick r:id="rId2" action="ppaction://hlinksldjump"/>
          </p:cNvPr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归纳题型解法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3414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>
            <a:hlinkClick r:id="rId2" action="ppaction://hlinksldjump"/>
          </p:cNvPr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归纳题型解法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3414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>
            <a:hlinkClick r:id="rId2" action="ppaction://hlinksldjump"/>
          </p:cNvPr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归纳题型解法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3414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78C77-CD02-49D0-8228-14F63DA198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>
            <a:hlinkClick r:id="rId2" action="ppaction://hlinksldjump"/>
          </p:cNvPr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归纳题型解法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3414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82055" y="4509120"/>
            <a:ext cx="5179890" cy="956905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3600" b="1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0133" y="661822"/>
            <a:ext cx="1997420" cy="571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86455" y="1816861"/>
            <a:ext cx="3971090" cy="2254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43794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8092" y="510495"/>
            <a:ext cx="7487816" cy="99054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2991453" y="741631"/>
            <a:ext cx="13516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kern="1500" spc="200" baseline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4400" kern="1500" spc="200" baseline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4390590" y="987852"/>
            <a:ext cx="1761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CONTENTS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2" name="标题占位符 1"/>
          <p:cNvSpPr>
            <a:spLocks noGrp="1"/>
          </p:cNvSpPr>
          <p:nvPr userDrawn="1">
            <p:ph type="title"/>
          </p:nvPr>
        </p:nvSpPr>
        <p:spPr>
          <a:xfrm>
            <a:off x="467544" y="1642536"/>
            <a:ext cx="2624145" cy="30243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2800"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cxnSp>
        <p:nvCxnSpPr>
          <p:cNvPr id="14" name="直接连接符 13"/>
          <p:cNvCxnSpPr/>
          <p:nvPr userDrawn="1"/>
        </p:nvCxnSpPr>
        <p:spPr>
          <a:xfrm>
            <a:off x="3131840" y="1628800"/>
            <a:ext cx="0" cy="4824536"/>
          </a:xfrm>
          <a:prstGeom prst="line">
            <a:avLst/>
          </a:prstGeom>
          <a:ln w="28575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内容占位符 2"/>
          <p:cNvSpPr>
            <a:spLocks noGrp="1"/>
          </p:cNvSpPr>
          <p:nvPr userDrawn="1">
            <p:ph sz="half" idx="1"/>
          </p:nvPr>
        </p:nvSpPr>
        <p:spPr>
          <a:xfrm>
            <a:off x="3419872" y="1628801"/>
            <a:ext cx="5211004" cy="48245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FontTx/>
              <a:buNone/>
              <a:defRPr sz="1800"/>
            </a:lvl1pPr>
            <a:lvl2pPr marL="457200" indent="0">
              <a:lnSpc>
                <a:spcPct val="150000"/>
              </a:lnSpc>
              <a:buFontTx/>
              <a:buNone/>
              <a:defRPr sz="1800"/>
            </a:lvl2pPr>
            <a:lvl3pPr marL="914400" indent="0">
              <a:lnSpc>
                <a:spcPct val="150000"/>
              </a:lnSpc>
              <a:buFontTx/>
              <a:buNone/>
              <a:defRPr sz="1800"/>
            </a:lvl3pPr>
            <a:lvl4pPr marL="1371600" indent="0">
              <a:lnSpc>
                <a:spcPct val="150000"/>
              </a:lnSpc>
              <a:buFontTx/>
              <a:buNone/>
              <a:defRPr sz="1800"/>
            </a:lvl4pPr>
            <a:lvl5pPr marL="1828800" indent="0">
              <a:lnSpc>
                <a:spcPct val="150000"/>
              </a:lnSpc>
              <a:buFontTx/>
              <a:buNone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906864510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4564207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突破核心考点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78344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 userDrawn="1"/>
        </p:nvSpPr>
        <p:spPr>
          <a:xfrm>
            <a:off x="5886639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考法探究突破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818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02449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4820534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1731710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46101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9380305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EC0129-61CD-4D10-98E0-EBC820AD70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g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468313" y="2997200"/>
            <a:ext cx="8207375" cy="960438"/>
          </a:xfrm>
        </p:spPr>
        <p:txBody>
          <a:bodyPr/>
          <a:lstStyle>
            <a:lvl1pPr algn="r">
              <a:defRPr sz="3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noProof="0"/>
          </a:p>
        </p:txBody>
      </p:sp>
      <p:sp>
        <p:nvSpPr>
          <p:cNvPr id="3076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468313" y="3952875"/>
            <a:ext cx="8207375" cy="407988"/>
          </a:xfrm>
        </p:spPr>
        <p:txBody>
          <a:bodyPr anchor="ctr"/>
          <a:lstStyle>
            <a:lvl1pPr marL="0" indent="0" algn="r">
              <a:buFont typeface="Wingdings" panose="05000000000000000000" pitchFamily="2" charset="2"/>
              <a:buNone/>
              <a:defRPr sz="18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noProof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027487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25538"/>
            <a:ext cx="4027488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9A413F-C423-4412-9AD8-8C6A1F5E56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6225" y="190500"/>
            <a:ext cx="2051050" cy="61182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90500"/>
            <a:ext cx="6005512" cy="61182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CD8BCF-9265-4392-A41D-BDDAA4985F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9E5125-5818-4987-B893-8EA79935EF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BBF117-8A62-484E-B1A1-19B301F9787F}" type="datetimeFigureOut">
              <a:rPr lang="zh-CN" altLang="en-US" smtClean="0"/>
              <a:pPr/>
              <a:t>2019/4/1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D1088F-7570-48BA-BC40-D11F25FB6C2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ADEA2D-36B8-421E-93A1-F3A75CD6DA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EDA02E-4A6A-49F3-91DB-2CB70C83F6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3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0" hangingPunct="0"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EEA6F31-AAB8-4F12-AD2A-A28946D153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49" r:id="rId21"/>
    <p:sldLayoutId id="2147483650" r:id="rId22"/>
    <p:sldLayoutId id="2147483652" r:id="rId23"/>
    <p:sldLayoutId id="2147483653" r:id="rId24"/>
    <p:sldLayoutId id="2147483654" r:id="rId25"/>
    <p:sldLayoutId id="2147483656" r:id="rId26"/>
    <p:sldLayoutId id="2147483657" r:id="rId27"/>
    <p:sldLayoutId id="2147483658" r:id="rId28"/>
    <p:sldLayoutId id="2147483659" r:id="rId29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68313" y="1125538"/>
            <a:ext cx="8207375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</p:txBody>
      </p:sp>
      <p:sp>
        <p:nvSpPr>
          <p:cNvPr id="2051" name="Rectangle 2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9900" y="190500"/>
            <a:ext cx="820737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851275" y="6524625"/>
            <a:ext cx="1439863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de-DE" altLang="en-US" sz="1000" b="1"/>
              <a:t>Page </a:t>
            </a:r>
            <a:r>
              <a:rPr lang="de-DE" altLang="en-US" sz="1000" b="1">
                <a:sym typeface="MS UI Gothic" pitchFamily="34" charset="-128"/>
              </a:rPr>
              <a:t></a:t>
            </a:r>
            <a:r>
              <a:rPr lang="de-DE" altLang="en-US" sz="1000" b="1"/>
              <a:t> </a:t>
            </a:r>
            <a:fld id="{6412D7AB-BF9B-4EAF-8810-2FE19B7B6F46}" type="slidenum">
              <a:rPr lang="zh-CN" altLang="en-US" sz="1000" b="1"/>
              <a:pPr algn="ctr" eaLnBrk="0" hangingPunct="0"/>
              <a:t>‹#›</a:t>
            </a:fld>
            <a:endParaRPr lang="zh-CN" altLang="en-US" sz="10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华文细黑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/>
              <a:t>专题六</a:t>
            </a:r>
            <a:r>
              <a:rPr lang="zh-CN" altLang="zh-CN"/>
              <a:t>　</a:t>
            </a:r>
            <a:r>
              <a:rPr lang="zh-CN" altLang="zh-CN" b="1"/>
              <a:t>词汇运用</a:t>
            </a:r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xmlns="" val="33704785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533786" y="764704"/>
            <a:ext cx="826673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题型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449943" y="764704"/>
            <a:ext cx="826673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题型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.Although he lives on the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(twelve) floor,he seldom uses the lift.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句意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虽然他住在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但他很少用电梯。这里考查数词的用法。数词分为基数词和序数词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如果前面有定冠词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那这里的数词一定用序数词的形式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,twelve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的序数词为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twelfth,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twelfth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twelfth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.When I got home,my pet dog was 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(lie) on the sofa.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-ing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形式为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lying,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此处为过去进行时的用法。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lying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1300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1449943" y="764704"/>
            <a:ext cx="826673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题型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533786" y="764704"/>
            <a:ext cx="826673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题型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词汇是语言的基础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听说读写哪一项都离不开词汇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单词拼写是词汇考查的基础题型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它主要考查学生对单词、语法知识、构词法知识的综合运用能力。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在全国各地的中考试题中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对词汇的考查形式多种多样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但不是简单地考查某个单词的拼写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而是把单词放在一定的语境中去考查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这种题型在中考中所占的分值为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5~10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分左右。词汇运用的常见题型有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单词拼写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用所给词的适当形式填空等。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7000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533786" y="764704"/>
            <a:ext cx="826673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题型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449943" y="764704"/>
            <a:ext cx="826673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题型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41806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题型</a:t>
            </a:r>
            <a:r>
              <a:rPr lang="en-US" altLang="zh-CN" sz="2200" b="1" u="he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单词拼写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he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单词拼写分为两种题型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一是根据句意及首字母提示补全单词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二是根据句意和汉语提示填入适当的词。在全国各地的中考试题中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此类题型主要是考查名词、代词、形容词、副词和动词的用法。在解题时要注意以下几个方面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从整体上掌握句子的结构并理解句子的含义。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根据句子的语境确定所要填写的单词。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熟练掌握单词的词性和拼写。如果要填的是名词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要考虑名词是否可数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若是可数名词还要考虑是用单数还是复数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若填的是形容词或副词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还要考虑是否用形容词或副词的比较等级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若填的是动词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应根据句意确定用哪个动词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再根据其他信息确定用哪种形式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若填的是数词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应根据句意判断出用基数词还是序数词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0658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533786" y="764704"/>
            <a:ext cx="826673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题型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449943" y="764704"/>
            <a:ext cx="826673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题型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.(2018·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广州中考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)The students are very 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They clean houses for the old people every weekend.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学生们每周末帮助老人打扫房子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可知他们很乐于助人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helpful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helpful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young woman is very 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She is not afraid of anything.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根据后一句句意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她不怕任何事情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可推知她很勇敢。由首字母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brave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brave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4000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533786" y="764704"/>
            <a:ext cx="826673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题型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449943" y="764704"/>
            <a:ext cx="826673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题型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052736"/>
            <a:ext cx="8128000" cy="57800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often help my parents do 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 weekends,such as doing some cleaning.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句意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我经常在周末帮我的父母做家务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比如说打扫卫生。根据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“such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doing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cleaning”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可知本处意为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做家务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”,housework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是不可数名词。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housework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.(2017·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乌鲁木齐中考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)Square dancing is becoming popular because taking plenty of 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is good for people’s health.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plenty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做大量的运动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.—When did you 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study English?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—Seven years ago.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begin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sth.“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开始做某事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begin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2102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533786" y="764704"/>
            <a:ext cx="826673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题型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449943" y="764704"/>
            <a:ext cx="826673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题型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Our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 teacher always 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鼓励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us to practice English as often as possible.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可知用一般现在时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由主语是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可知用第三人称单数形式。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encourages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.Harry doesn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 take medicine when he catches a cold.He always believes that body is able to fight it by 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句意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亨利感冒时不吃药。他总是相信身体能自己抵抗感冒。由汉语提示可以联想到反身代词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itself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itself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750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533786" y="764704"/>
            <a:ext cx="826673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题型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449943" y="764704"/>
            <a:ext cx="826673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题型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.(2018·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江苏宿迁中考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)Natural resources are very important for us, and we should use them 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明智地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修饰动词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应用副词形式。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wisely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.(2017·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四川南充中考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)Tu Youyou has won the Nobel Prize. We are very 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自豪的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of her.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proud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proud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礼貌的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to lower one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 voice in the library.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由谓语动词是连系动词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可知其后用形容词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polite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作表语。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polite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0247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533786" y="764704"/>
            <a:ext cx="826673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题型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449943" y="764704"/>
            <a:ext cx="826673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题型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题型</a:t>
            </a:r>
            <a:r>
              <a:rPr lang="en-US" altLang="zh-CN" sz="2200" b="1" u="he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用所给词的适当形式填空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he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用括号内所给单词的适当形式填空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为词形转换题型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把单词的考查放在具体语境中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加大了信息量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加强了测试考生具体运用语言的能力。它主要考查了名词、代词形式的转换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形容词和副词之间的形式转换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以及它们的比较等级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动词五种形式的转换及时态和语态。做此类题时要注意以下几个方面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弄清所给词的词性。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看空格前后的词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确定要填入词的词性、词类及单词的拼写形式。即要注意所填单词在句中充当的成分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前后的修饰语、固定句式或固定搭配。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4230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533786" y="764704"/>
            <a:ext cx="826673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题型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449943" y="764704"/>
            <a:ext cx="826673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题型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.On her 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(nine) birthday, she received a beautiful violin from her dad.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句意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在她九岁生日那天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她收到了她爸爸给的一把漂亮的小提琴。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nine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的序数词是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ninth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ninth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.Sometimes reading books can make others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experience become 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(our).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句意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有时候读书可以使别人的经验变成我们的。其后省略了名词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experience,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故用名词性物主代词。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ours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1352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2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海阔天空">
  <a:themeElements>
    <a:clrScheme name="海阔天空 1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B2B2B2"/>
      </a:accent1>
      <a:accent2>
        <a:srgbClr val="5F5F5F"/>
      </a:accent2>
      <a:accent3>
        <a:srgbClr val="FFFFFF"/>
      </a:accent3>
      <a:accent4>
        <a:srgbClr val="000000"/>
      </a:accent4>
      <a:accent5>
        <a:srgbClr val="D5D5D5"/>
      </a:accent5>
      <a:accent6>
        <a:srgbClr val="555555"/>
      </a:accent6>
      <a:hlink>
        <a:srgbClr val="1C1C1C"/>
      </a:hlink>
      <a:folHlink>
        <a:srgbClr val="DDDDDD"/>
      </a:folHlink>
    </a:clrScheme>
    <a:fontScheme name="海阔天空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海阔天空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主题2</Template>
  <TotalTime>52</TotalTime>
  <Words>306</Words>
  <Application>Microsoft Office PowerPoint</Application>
  <PresentationFormat>全屏显示(4:3)</PresentationFormat>
  <Paragraphs>76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主题2</vt:lpstr>
      <vt:lpstr>海阔天空</vt:lpstr>
      <vt:lpstr>专题六　词汇运用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2014-10-27T02:28:17Z</dcterms:created>
  <dcterms:modified xsi:type="dcterms:W3CDTF">2019-04-01T10:09:59Z</dcterms:modified>
</cp:coreProperties>
</file>