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38.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87" r:id="rId2"/>
  </p:sldMasterIdLst>
  <p:sldIdLst>
    <p:sldId id="270" r:id="rId3"/>
    <p:sldId id="262" r:id="rId4"/>
    <p:sldId id="272" r:id="rId5"/>
    <p:sldId id="273" r:id="rId6"/>
    <p:sldId id="274" r:id="rId7"/>
    <p:sldId id="277" r:id="rId8"/>
    <p:sldId id="275" r:id="rId9"/>
    <p:sldId id="278" r:id="rId10"/>
    <p:sldId id="276" r:id="rId11"/>
    <p:sldId id="271" r:id="rId12"/>
    <p:sldId id="279" r:id="rId13"/>
    <p:sldId id="280" r:id="rId14"/>
    <p:sldId id="283" r:id="rId15"/>
    <p:sldId id="281" r:id="rId16"/>
    <p:sldId id="282"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E8E8E8"/>
    <a:srgbClr val="F7F7F7"/>
    <a:srgbClr val="017DC7"/>
    <a:srgbClr val="F5F5F5"/>
    <a:srgbClr val="4F81B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3" d="100"/>
          <a:sy n="83" d="100"/>
        </p:scale>
        <p:origin x="-1182" y="-90"/>
      </p:cViewPr>
      <p:guideLst>
        <p:guide orient="horz" pos="2160"/>
        <p:guide pos="1791"/>
        <p:guide pos="460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8A2F894-110F-4DFC-94C1-F7F1E7D8E34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7962017-F2D6-47FD-9745-8192A05AFE9B}"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A31B65F-E42C-44A5-9DE1-5755360751A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8A78C77-CD02-49D0-8228-14F63DA19817}"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
        <p:nvSpPr>
          <p:cNvPr id="3" name="同侧圆角矩形 2">
            <a:hlinkClick r:id="rId2" action="ppaction://hlinksldjump"/>
          </p:cNvPr>
          <p:cNvSpPr/>
          <p:nvPr userDrawn="1"/>
        </p:nvSpPr>
        <p:spPr>
          <a:xfrm>
            <a:off x="3240278"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归纳题型解法</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4341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70133" y="661822"/>
            <a:ext cx="1997420" cy="571500"/>
          </a:xfrm>
          <a:prstGeom prst="rect">
            <a:avLst/>
          </a:prstGeom>
        </p:spPr>
      </p:pic>
      <p:pic>
        <p:nvPicPr>
          <p:cNvPr id="8" name="图片 7"/>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2586455" y="1816861"/>
            <a:ext cx="3971090" cy="2254421"/>
          </a:xfrm>
          <a:prstGeom prst="rect">
            <a:avLst/>
          </a:prstGeom>
        </p:spPr>
      </p:pic>
    </p:spTree>
    <p:extLst>
      <p:ext uri="{BB962C8B-B14F-4D97-AF65-F5344CB8AC3E}">
        <p14:creationId xmlns:p14="http://schemas.microsoft.com/office/powerpoint/2010/main" xmlns="" val="204379417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smtClean="0">
                <a:solidFill>
                  <a:schemeClr val="bg1"/>
                </a:solidFill>
                <a:latin typeface="微软雅黑" panose="020B0503020204020204" pitchFamily="34" charset="-122"/>
                <a:ea typeface="微软雅黑" panose="020B0503020204020204" pitchFamily="34" charset="-122"/>
              </a:rPr>
              <a:t>目录</a:t>
            </a:r>
            <a:endParaRPr lang="zh-CN" altLang="en-US" sz="4400" kern="1500" spc="200" baseline="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smtClean="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微软雅黑" panose="020B0503020204020204" pitchFamily="34" charset="-122"/>
                <a:ea typeface="微软雅黑" panose="020B0503020204020204" pitchFamily="34" charset="-122"/>
              </a:rPr>
              <a:t>突破核心考点</a:t>
            </a:r>
            <a:endParaRPr lang="zh-CN" altLang="en-US" sz="12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4783443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考法探究突破</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18180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6EC0129-61CD-4D10-98E0-EBC820AD708A}" type="slidenum">
              <a:rPr lang="zh-CN" altLang="en-US"/>
              <a:pPr>
                <a:defRPr/>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244996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8205343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7317102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4610120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803059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468313" y="2997200"/>
            <a:ext cx="8207375"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468313" y="3952875"/>
            <a:ext cx="8207375"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68313" y="1125538"/>
            <a:ext cx="4027487"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125538"/>
            <a:ext cx="4027488"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49A413F-C423-4412-9AD8-8C6A1F5E5611}" type="slidenum">
              <a:rPr lang="zh-CN" altLang="en-US"/>
              <a:pPr>
                <a:defRPr/>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90500"/>
            <a:ext cx="2051050"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68313" y="190500"/>
            <a:ext cx="6005512"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BCD8BCF-9265-4392-A41D-BDDAA4985FD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0E9E5125-5818-4987-B893-8EA79935EF2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96BBF117-8A62-484E-B1A1-19B301F9787F}" type="datetimeFigureOut">
              <a:rPr lang="zh-CN" altLang="en-US" smtClean="0"/>
              <a:pPr/>
              <a:t>2019/4/1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C2D1088F-7570-48BA-BC40-D11F25FB6C2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9ADEA2D-36B8-421E-93A1-F3A75CD6DA9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EEDA02E-4A6A-49F3-91DB-2CB70C83F6D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2.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6">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pPr>
              <a:defRPr/>
            </a:pPr>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3EEA6F31-AAB8-4F12-AD2A-A28946D153D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49" r:id="rId26"/>
    <p:sldLayoutId id="2147483650" r:id="rId27"/>
    <p:sldLayoutId id="2147483652" r:id="rId28"/>
    <p:sldLayoutId id="2147483653" r:id="rId29"/>
    <p:sldLayoutId id="2147483654" r:id="rId30"/>
    <p:sldLayoutId id="2147483656" r:id="rId31"/>
    <p:sldLayoutId id="2147483657" r:id="rId32"/>
    <p:sldLayoutId id="2147483658" r:id="rId33"/>
    <p:sldLayoutId id="2147483659" r:id="rId34"/>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468313" y="1125538"/>
            <a:ext cx="8207375"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469900" y="190500"/>
            <a:ext cx="8207375"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3851275" y="6524625"/>
            <a:ext cx="1439863"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a:t>专题八</a:t>
            </a:r>
            <a:r>
              <a:rPr lang="zh-CN" altLang="zh-CN"/>
              <a:t>　</a:t>
            </a:r>
            <a:r>
              <a:rPr lang="zh-CN" altLang="zh-CN" b="1"/>
              <a:t>书面表达</a:t>
            </a:r>
            <a:endParaRPr lang="zh-CN" altLang="zh-CN"/>
          </a:p>
        </p:txBody>
      </p:sp>
    </p:spTree>
    <p:extLst>
      <p:ext uri="{BB962C8B-B14F-4D97-AF65-F5344CB8AC3E}">
        <p14:creationId xmlns:p14="http://schemas.microsoft.com/office/powerpoint/2010/main" xmlns="" val="337047856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话题作文</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话题作文也叫提示作文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它要求根据汉语意思和英语提示词语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写出意思连贯、符合逻辑的英语短文。写作话题作文要注意以下步骤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看清题目中的要求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做书面表达题要认真仔细地阅读有关的提示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弄清试题提供的所有信息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它包含哪些情景、内容和要求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要明确题目有哪些要点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且要点必须齐备。要考虑用哪种体裁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是记叙文、说明文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还是应用文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用第几人称来表述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选择什么时态。这样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思路才能条理清晰。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42300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根据提示内容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列出写作要点及每个要点中可能运用到的表达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话题作文通常会给出一些汉语提示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有时也会给出一些英语参考词汇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。应认真阅读提示内容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依次列出写作要点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注意不要漏掉所给出的提示内容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而且所给的参考词汇也要全部用上。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紧扣要点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动笔写作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依据写作提纲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完成短文。在写作的过程中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要注意句与句、段与段之间的过渡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必要时可适当运用表示转折、因果、并列、比较等关系的连词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使文章过渡平稳、自然流畅。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777518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29103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生活中有许多美好的瞬间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当你经过努力取得成功的时候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当你帮助别人或得到别人帮助的时候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当你看到别人做好事的时候……请以</a:t>
            </a:r>
            <a:r>
              <a:rPr lang="en-US" altLang="zh-CN" sz="2200">
                <a:solidFill>
                  <a:srgbClr val="000000"/>
                </a:solidFill>
                <a:latin typeface="Times New Roman" panose="02020603050405020304" pitchFamily="18" charset="0"/>
                <a:cs typeface="Times New Roman" panose="02020603050405020304" pitchFamily="18" charset="0"/>
              </a:rPr>
              <a:t>“The Best Moment in My Memory”</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写一件发生在你身边的事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留下你记忆中最美的瞬间。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请根据所给的题目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用英语写一篇短文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词数不少于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61216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【写作思路】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一、审题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本文要求写一篇记叙文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记录一件难忘的事情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时态应用一般过去时。词数不少于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二、列举写作要点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事件发生的时间、地点、人物和经过</a:t>
            </a:r>
            <a:r>
              <a:rPr lang="en-US" altLang="zh-CN" sz="2200">
                <a:solidFill>
                  <a:srgbClr val="000000"/>
                </a:solidFill>
                <a:latin typeface="Times New Roman" panose="02020603050405020304" pitchFamily="18" charset="0"/>
                <a:cs typeface="Times New Roman" panose="02020603050405020304" pitchFamily="18" charset="0"/>
              </a:rPr>
              <a:t>:Friday afternoon,be over,have to,stay at school,see ...doing ...,so ...that ...,can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help doing sth.</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对所经历的事情的感受</a:t>
            </a:r>
            <a:r>
              <a:rPr lang="en-US" altLang="zh-CN" sz="2200">
                <a:solidFill>
                  <a:srgbClr val="000000"/>
                </a:solidFill>
                <a:latin typeface="Times New Roman" panose="02020603050405020304" pitchFamily="18" charset="0"/>
                <a:cs typeface="Times New Roman" panose="02020603050405020304" pitchFamily="18" charset="0"/>
              </a:rPr>
              <a:t>:make up one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mind to do sth.,encourage sb.to do sth</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2350184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388031"/>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三、列出关键短语和句型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1.wait for </a:t>
            </a:r>
            <a:r>
              <a:rPr lang="zh-CN" altLang="zh-CN" sz="2200">
                <a:solidFill>
                  <a:srgbClr val="000000"/>
                </a:solidFill>
                <a:latin typeface="Times New Roman" panose="02020603050405020304" pitchFamily="18" charset="0"/>
                <a:cs typeface="Times New Roman" panose="02020603050405020304" pitchFamily="18" charset="0"/>
              </a:rPr>
              <a:t>等候</a:t>
            </a:r>
            <a:r>
              <a:rPr lang="en-US" altLang="zh-CN" sz="2200">
                <a:solidFill>
                  <a:srgbClr val="000000"/>
                </a:solidFill>
                <a:latin typeface="Times New Roman" panose="02020603050405020304" pitchFamily="18" charset="0"/>
                <a:cs typeface="Times New Roman" panose="02020603050405020304" pitchFamily="18" charset="0"/>
              </a:rPr>
              <a:t>,in the heavy rain </a:t>
            </a:r>
            <a:r>
              <a:rPr lang="zh-CN" altLang="zh-CN" sz="2200">
                <a:solidFill>
                  <a:srgbClr val="000000"/>
                </a:solidFill>
                <a:latin typeface="Times New Roman" panose="02020603050405020304" pitchFamily="18" charset="0"/>
                <a:cs typeface="Times New Roman" panose="02020603050405020304" pitchFamily="18" charset="0"/>
              </a:rPr>
              <a:t>在大雨中</a:t>
            </a:r>
            <a:r>
              <a:rPr lang="en-US" altLang="zh-CN" sz="2200">
                <a:solidFill>
                  <a:srgbClr val="000000"/>
                </a:solidFill>
                <a:latin typeface="Times New Roman" panose="02020603050405020304" pitchFamily="18" charset="0"/>
                <a:cs typeface="Times New Roman" panose="02020603050405020304" pitchFamily="18" charset="0"/>
              </a:rPr>
              <a:t>,Friday afternoon </a:t>
            </a:r>
            <a:r>
              <a:rPr lang="zh-CN" altLang="zh-CN" sz="2200">
                <a:solidFill>
                  <a:srgbClr val="000000"/>
                </a:solidFill>
                <a:latin typeface="Times New Roman" panose="02020603050405020304" pitchFamily="18" charset="0"/>
                <a:cs typeface="Times New Roman" panose="02020603050405020304" pitchFamily="18" charset="0"/>
              </a:rPr>
              <a:t>周五下午</a:t>
            </a:r>
            <a:r>
              <a:rPr lang="en-US" altLang="zh-CN" sz="2200">
                <a:solidFill>
                  <a:srgbClr val="000000"/>
                </a:solidFill>
                <a:latin typeface="Times New Roman" panose="02020603050405020304" pitchFamily="18" charset="0"/>
                <a:cs typeface="Times New Roman" panose="02020603050405020304" pitchFamily="18" charset="0"/>
              </a:rPr>
              <a:t>,be over </a:t>
            </a:r>
            <a:r>
              <a:rPr lang="zh-CN" altLang="zh-CN" sz="2200">
                <a:solidFill>
                  <a:srgbClr val="000000"/>
                </a:solidFill>
                <a:latin typeface="Times New Roman" panose="02020603050405020304" pitchFamily="18" charset="0"/>
                <a:cs typeface="Times New Roman" panose="02020603050405020304" pitchFamily="18" charset="0"/>
              </a:rPr>
              <a:t>结束</a:t>
            </a:r>
            <a:r>
              <a:rPr lang="en-US" altLang="zh-CN" sz="2200">
                <a:solidFill>
                  <a:srgbClr val="000000"/>
                </a:solidFill>
                <a:latin typeface="Times New Roman" panose="02020603050405020304" pitchFamily="18" charset="0"/>
                <a:cs typeface="Times New Roman" panose="02020603050405020304" pitchFamily="18" charset="0"/>
              </a:rPr>
              <a:t>,have to </a:t>
            </a:r>
            <a:r>
              <a:rPr lang="zh-CN" altLang="zh-CN" sz="2200">
                <a:solidFill>
                  <a:srgbClr val="000000"/>
                </a:solidFill>
                <a:latin typeface="Times New Roman" panose="02020603050405020304" pitchFamily="18" charset="0"/>
                <a:cs typeface="Times New Roman" panose="02020603050405020304" pitchFamily="18" charset="0"/>
              </a:rPr>
              <a:t>不得不</a:t>
            </a:r>
            <a:r>
              <a:rPr lang="en-US" altLang="zh-CN" sz="2200">
                <a:solidFill>
                  <a:srgbClr val="000000"/>
                </a:solidFill>
                <a:latin typeface="Times New Roman" panose="02020603050405020304" pitchFamily="18" charset="0"/>
                <a:cs typeface="Times New Roman" panose="02020603050405020304" pitchFamily="18" charset="0"/>
              </a:rPr>
              <a:t>,stay at school </a:t>
            </a:r>
            <a:r>
              <a:rPr lang="zh-CN" altLang="zh-CN" sz="2200">
                <a:solidFill>
                  <a:srgbClr val="000000"/>
                </a:solidFill>
                <a:latin typeface="Times New Roman" panose="02020603050405020304" pitchFamily="18" charset="0"/>
                <a:cs typeface="Times New Roman" panose="02020603050405020304" pitchFamily="18" charset="0"/>
              </a:rPr>
              <a:t>待在学校里</a:t>
            </a:r>
            <a:r>
              <a:rPr lang="en-US" altLang="zh-CN" sz="2200">
                <a:solidFill>
                  <a:srgbClr val="000000"/>
                </a:solidFill>
                <a:latin typeface="Times New Roman" panose="02020603050405020304" pitchFamily="18" charset="0"/>
                <a:cs typeface="Times New Roman" panose="02020603050405020304" pitchFamily="18" charset="0"/>
              </a:rPr>
              <a:t>,can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help doing sth.</a:t>
            </a:r>
            <a:r>
              <a:rPr lang="zh-CN" altLang="zh-CN" sz="2200">
                <a:solidFill>
                  <a:srgbClr val="000000"/>
                </a:solidFill>
                <a:latin typeface="Times New Roman" panose="02020603050405020304" pitchFamily="18" charset="0"/>
                <a:cs typeface="Times New Roman" panose="02020603050405020304" pitchFamily="18" charset="0"/>
              </a:rPr>
              <a:t>禁不住做某事</a:t>
            </a:r>
            <a:r>
              <a:rPr lang="en-US" altLang="zh-CN" sz="2200">
                <a:solidFill>
                  <a:srgbClr val="000000"/>
                </a:solidFill>
                <a:latin typeface="Times New Roman" panose="02020603050405020304" pitchFamily="18" charset="0"/>
                <a:cs typeface="Times New Roman" panose="02020603050405020304" pitchFamily="18" charset="0"/>
              </a:rPr>
              <a:t>,make up one</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mind to do sth.</a:t>
            </a:r>
            <a:r>
              <a:rPr lang="zh-CN" altLang="zh-CN" sz="2200">
                <a:solidFill>
                  <a:srgbClr val="000000"/>
                </a:solidFill>
                <a:latin typeface="Times New Roman" panose="02020603050405020304" pitchFamily="18" charset="0"/>
                <a:cs typeface="Times New Roman" panose="02020603050405020304" pitchFamily="18" charset="0"/>
              </a:rPr>
              <a:t>下定决心做某事</a:t>
            </a:r>
            <a:r>
              <a:rPr lang="en-US" altLang="zh-CN" sz="2200">
                <a:solidFill>
                  <a:srgbClr val="000000"/>
                </a:solidFill>
                <a:latin typeface="Times New Roman" panose="02020603050405020304" pitchFamily="18" charset="0"/>
                <a:cs typeface="Times New Roman" panose="02020603050405020304" pitchFamily="18" charset="0"/>
              </a:rPr>
              <a:t>,encourage sb.to do sth.</a:t>
            </a:r>
            <a:r>
              <a:rPr lang="zh-CN" altLang="zh-CN" sz="2200">
                <a:solidFill>
                  <a:srgbClr val="000000"/>
                </a:solidFill>
                <a:latin typeface="Times New Roman" panose="02020603050405020304" pitchFamily="18" charset="0"/>
                <a:cs typeface="Times New Roman" panose="02020603050405020304" pitchFamily="18" charset="0"/>
              </a:rPr>
              <a:t>鼓励某人做某事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2.I will never forget the moment that my father waited for me in the heavy rain.</a:t>
            </a:r>
            <a:r>
              <a:rPr lang="zh-CN" altLang="zh-CN" sz="2200">
                <a:solidFill>
                  <a:srgbClr val="000000"/>
                </a:solidFill>
                <a:latin typeface="Times New Roman" panose="02020603050405020304" pitchFamily="18" charset="0"/>
                <a:cs typeface="Times New Roman" panose="02020603050405020304" pitchFamily="18" charset="0"/>
              </a:rPr>
              <a:t>我将永远不会忘记父亲在大雨中等我的那一刻。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But I was very surprised when I saw my father standing in the rain.</a:t>
            </a:r>
            <a:r>
              <a:rPr lang="zh-CN" altLang="zh-CN" sz="2200">
                <a:solidFill>
                  <a:srgbClr val="000000"/>
                </a:solidFill>
                <a:latin typeface="Times New Roman" panose="02020603050405020304" pitchFamily="18" charset="0"/>
                <a:cs typeface="Times New Roman" panose="02020603050405020304" pitchFamily="18" charset="0"/>
              </a:rPr>
              <a:t>但是当我看到父亲站在雨中的时候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我非常吃惊。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And I was so moved that I couldn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help crying.</a:t>
            </a:r>
            <a:r>
              <a:rPr lang="zh-CN" altLang="zh-CN" sz="2200">
                <a:solidFill>
                  <a:srgbClr val="000000"/>
                </a:solidFill>
                <a:latin typeface="Times New Roman" panose="02020603050405020304" pitchFamily="18" charset="0"/>
                <a:cs typeface="Times New Roman" panose="02020603050405020304" pitchFamily="18" charset="0"/>
              </a:rPr>
              <a:t>我太感动了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禁不住放声痛哭</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475710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One</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possible</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version</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The</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Best</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Moment</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in</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My</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b="1">
                <a:solidFill>
                  <a:srgbClr val="000000"/>
                </a:solidFill>
                <a:latin typeface="Times New Roman" panose="02020603050405020304" pitchFamily="18" charset="0"/>
                <a:cs typeface="Times New Roman" panose="02020603050405020304" pitchFamily="18" charset="0"/>
              </a:rPr>
              <a:t>Memory</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 will never forget the moment that my father waited for me in the heavy rain.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That was a Friday afternoon.It rained suddenly and heavily when the class was over.I thought I had to stay at school.But I was very surprised when I saw my father standing in the rain.And I was so moved that I couldn’t help crying.After that I made up my mind to study harder.</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 feel very happy because I know my father loves me so much.I’ll never forget that moment forever.It will encourage me to go forth bravely.</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77818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30233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中考英语书面表达是对考生语言基础知识、语言组织能力及书写能力的综合考查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看考生是否能够运用已学过的语言知识和掌握的技能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进行文字表达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达到交际的目的。书面表达内容的设计贴近社会和生活实际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贴近考生熟悉的生活话题。要求考生根据所给提示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用英语写出语言正确、内容完整、语句连贯的短文。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题型</a:t>
            </a:r>
            <a:r>
              <a:rPr lang="en-US" altLang="zh-CN" sz="2200" b="1" u="heavy">
                <a:solidFill>
                  <a:srgbClr val="00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应用文</a:t>
            </a:r>
            <a:r>
              <a:rPr lang="zh-CN"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heavy">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通知、便条、倡议书、日记、贺卡、电话留言、值日报告、发言稿、演讲稿、</a:t>
            </a:r>
            <a:r>
              <a:rPr lang="en-US" altLang="zh-CN" sz="2200">
                <a:solidFill>
                  <a:srgbClr val="000000"/>
                </a:solidFill>
                <a:latin typeface="Times New Roman" panose="02020603050405020304" pitchFamily="18" charset="0"/>
                <a:cs typeface="Times New Roman" panose="02020603050405020304" pitchFamily="18" charset="0"/>
              </a:rPr>
              <a:t>e-mail</a:t>
            </a:r>
            <a:r>
              <a:rPr lang="zh-CN" altLang="zh-CN" sz="2200">
                <a:solidFill>
                  <a:srgbClr val="000000"/>
                </a:solidFill>
                <a:latin typeface="Times New Roman" panose="02020603050405020304" pitchFamily="18" charset="0"/>
                <a:cs typeface="Times New Roman" panose="02020603050405020304" pitchFamily="18" charset="0"/>
              </a:rPr>
              <a:t>、书信、调查报告、请假条等都属于应用文。应用文在日常生活中运用最为广泛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因此是近几年中考高频书面表达题型之一。写作应用文要把握好以下四点</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0658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316023"/>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确定格式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英语中书信、电话留言、</a:t>
            </a:r>
            <a:r>
              <a:rPr lang="en-US" altLang="zh-CN" sz="2200">
                <a:solidFill>
                  <a:srgbClr val="000000"/>
                </a:solidFill>
                <a:latin typeface="Times New Roman" panose="02020603050405020304" pitchFamily="18" charset="0"/>
                <a:cs typeface="Times New Roman" panose="02020603050405020304" pitchFamily="18" charset="0"/>
              </a:rPr>
              <a:t>e-mail</a:t>
            </a:r>
            <a:r>
              <a:rPr lang="zh-CN" altLang="zh-CN" sz="2200">
                <a:solidFill>
                  <a:srgbClr val="000000"/>
                </a:solidFill>
                <a:latin typeface="Times New Roman" panose="02020603050405020304" pitchFamily="18" charset="0"/>
                <a:cs typeface="Times New Roman" panose="02020603050405020304" pitchFamily="18" charset="0"/>
              </a:rPr>
              <a:t>等都有一定的书写格式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而发言稿、值日报告、演讲稿等也有较为固定的格式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开头语一般用</a:t>
            </a:r>
            <a:r>
              <a:rPr lang="en-US" altLang="zh-CN" sz="2200">
                <a:solidFill>
                  <a:srgbClr val="000000"/>
                </a:solidFill>
                <a:latin typeface="Times New Roman" panose="02020603050405020304" pitchFamily="18" charset="0"/>
                <a:cs typeface="Times New Roman" panose="02020603050405020304" pitchFamily="18" charset="0"/>
              </a:rPr>
              <a:t>Good morning/afternoon/evening!My dear friends!</a:t>
            </a:r>
            <a:r>
              <a:rPr lang="zh-CN" altLang="zh-CN" sz="2200">
                <a:solidFill>
                  <a:srgbClr val="000000"/>
                </a:solidFill>
                <a:latin typeface="Times New Roman" panose="02020603050405020304" pitchFamily="18" charset="0"/>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Ladies and gentlemen!</a:t>
            </a:r>
            <a:r>
              <a:rPr lang="zh-CN" altLang="zh-CN" sz="2200">
                <a:solidFill>
                  <a:srgbClr val="000000"/>
                </a:solidFill>
                <a:latin typeface="Times New Roman" panose="02020603050405020304" pitchFamily="18" charset="0"/>
                <a:cs typeface="Times New Roman" panose="02020603050405020304" pitchFamily="18" charset="0"/>
              </a:rPr>
              <a:t>接下来是正文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结束语常用</a:t>
            </a:r>
            <a:r>
              <a:rPr lang="en-US" altLang="zh-CN" sz="2200">
                <a:solidFill>
                  <a:srgbClr val="000000"/>
                </a:solidFill>
                <a:latin typeface="Times New Roman" panose="02020603050405020304" pitchFamily="18" charset="0"/>
                <a:cs typeface="Times New Roman" panose="02020603050405020304" pitchFamily="18" charset="0"/>
              </a:rPr>
              <a:t>That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all.Thank you</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Thanks </a:t>
            </a:r>
            <a:r>
              <a:rPr lang="en-US" altLang="zh-CN" sz="2200">
                <a:solidFill>
                  <a:srgbClr val="000000"/>
                </a:solidFill>
                <a:latin typeface="Times New Roman" panose="02020603050405020304" pitchFamily="18" charset="0"/>
                <a:cs typeface="Times New Roman" panose="02020603050405020304" pitchFamily="18" charset="0"/>
              </a:rPr>
              <a:t>for your attention/Thanks for listening.</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确定内容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依据内容列出写作要点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注意不要漏掉所给出的提示内容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同时所给的参考词汇也要全部用上。在语言的使用上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要认真把握。如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若是写发言稿的话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因为发言稿是面向听众的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所以最好使用大众化的语言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做到简洁明快、条理清楚、观点明确</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005030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确定人称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应用文往往采用第一人称的形式。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确定时态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应用文在时态的使用方面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多用一般现在时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当然在具体的写作过程中也会涉及其他的时态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要认真把握。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260970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根据要求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完成作文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词数</a:t>
            </a:r>
            <a:r>
              <a:rPr lang="en-US" altLang="zh-CN" sz="2200">
                <a:solidFill>
                  <a:srgbClr val="000000"/>
                </a:solidFill>
                <a:latin typeface="Times New Roman" panose="02020603050405020304" pitchFamily="18" charset="0"/>
                <a:cs typeface="Times New Roman" panose="02020603050405020304" pitchFamily="18" charset="0"/>
              </a:rPr>
              <a:t>:80~100</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随着能源的过度开发和消耗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如何保护和合理利用资源已受到全世界的关注。作为一名中学生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我们也应该从日常生活中的小事做起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增强节能意识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为节约能源做贡献。请你向全校学生发出倡议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并说明我们可以做到哪些。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开头和第一段已给出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不计入总词数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关于节约用水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关于节约用电</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关于节约用纸</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关于减少环境污染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如塑料袋的使用和废品的处理等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4094959"/>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Hello,everyone!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The whole world is short of energy.Saving the energy is very important.As a student,we can do a lot in our daily life.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823635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708603"/>
            <a:ext cx="8128000" cy="369479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一、审题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本文要求写一篇应用文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倡议书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。重点写一下为保护和合理利用能源所做的事情和怎样做。词数</a:t>
            </a:r>
            <a:r>
              <a:rPr lang="en-US" altLang="zh-CN" sz="2200">
                <a:solidFill>
                  <a:srgbClr val="000000"/>
                </a:solidFill>
                <a:latin typeface="Times New Roman" panose="02020603050405020304" pitchFamily="18" charset="0"/>
                <a:cs typeface="Times New Roman" panose="02020603050405020304" pitchFamily="18" charset="0"/>
              </a:rPr>
              <a:t>80~100</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二、列举写作要点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当今世界能源问题现状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面对能源问题做什么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发出倡议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6851551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三、列出关键短语和句型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1.be short of </a:t>
            </a:r>
            <a:r>
              <a:rPr lang="zh-CN" altLang="zh-CN" sz="2200">
                <a:solidFill>
                  <a:srgbClr val="000000"/>
                </a:solidFill>
                <a:latin typeface="Times New Roman" panose="02020603050405020304" pitchFamily="18" charset="0"/>
                <a:cs typeface="Times New Roman" panose="02020603050405020304" pitchFamily="18" charset="0"/>
              </a:rPr>
              <a:t>短缺</a:t>
            </a:r>
            <a:r>
              <a:rPr lang="en-US" altLang="zh-CN" sz="2200">
                <a:solidFill>
                  <a:srgbClr val="000000"/>
                </a:solidFill>
                <a:latin typeface="Times New Roman" panose="02020603050405020304" pitchFamily="18" charset="0"/>
                <a:cs typeface="Times New Roman" panose="02020603050405020304" pitchFamily="18" charset="0"/>
              </a:rPr>
              <a:t>;save energy </a:t>
            </a:r>
            <a:r>
              <a:rPr lang="zh-CN" altLang="zh-CN" sz="2200">
                <a:solidFill>
                  <a:srgbClr val="000000"/>
                </a:solidFill>
                <a:latin typeface="Times New Roman" panose="02020603050405020304" pitchFamily="18" charset="0"/>
                <a:cs typeface="Times New Roman" panose="02020603050405020304" pitchFamily="18" charset="0"/>
              </a:rPr>
              <a:t>节能</a:t>
            </a:r>
            <a:r>
              <a:rPr lang="en-US" altLang="zh-CN" sz="2200">
                <a:solidFill>
                  <a:srgbClr val="000000"/>
                </a:solidFill>
                <a:latin typeface="Times New Roman" panose="02020603050405020304" pitchFamily="18" charset="0"/>
                <a:cs typeface="Times New Roman" panose="02020603050405020304" pitchFamily="18" charset="0"/>
              </a:rPr>
              <a:t>;keep the light off </a:t>
            </a:r>
            <a:r>
              <a:rPr lang="zh-CN" altLang="zh-CN" sz="2200">
                <a:solidFill>
                  <a:srgbClr val="000000"/>
                </a:solidFill>
                <a:latin typeface="Times New Roman" panose="02020603050405020304" pitchFamily="18" charset="0"/>
                <a:cs typeface="Times New Roman" panose="02020603050405020304" pitchFamily="18" charset="0"/>
              </a:rPr>
              <a:t>关灯</a:t>
            </a:r>
            <a:r>
              <a:rPr lang="en-US" altLang="zh-CN" sz="2200">
                <a:solidFill>
                  <a:srgbClr val="000000"/>
                </a:solidFill>
                <a:latin typeface="Times New Roman" panose="02020603050405020304" pitchFamily="18" charset="0"/>
                <a:cs typeface="Times New Roman" panose="02020603050405020304" pitchFamily="18" charset="0"/>
              </a:rPr>
              <a:t>;instead of </a:t>
            </a:r>
            <a:r>
              <a:rPr lang="zh-CN" altLang="zh-CN" sz="2200">
                <a:solidFill>
                  <a:srgbClr val="000000"/>
                </a:solidFill>
                <a:latin typeface="Times New Roman" panose="02020603050405020304" pitchFamily="18" charset="0"/>
                <a:cs typeface="Times New Roman" panose="02020603050405020304" pitchFamily="18" charset="0"/>
              </a:rPr>
              <a:t>代替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;cloth bags </a:t>
            </a:r>
            <a:r>
              <a:rPr lang="zh-CN" altLang="zh-CN" sz="2200">
                <a:solidFill>
                  <a:srgbClr val="000000"/>
                </a:solidFill>
                <a:latin typeface="Times New Roman" panose="02020603050405020304" pitchFamily="18" charset="0"/>
                <a:cs typeface="Times New Roman" panose="02020603050405020304" pitchFamily="18" charset="0"/>
              </a:rPr>
              <a:t>布袋</a:t>
            </a:r>
            <a:r>
              <a:rPr lang="en-US" altLang="zh-CN" sz="2200">
                <a:solidFill>
                  <a:srgbClr val="000000"/>
                </a:solidFill>
                <a:latin typeface="Times New Roman" panose="02020603050405020304" pitchFamily="18" charset="0"/>
                <a:cs typeface="Times New Roman" panose="02020603050405020304" pitchFamily="18" charset="0"/>
              </a:rPr>
              <a:t>;work hard </a:t>
            </a:r>
            <a:r>
              <a:rPr lang="zh-CN" altLang="zh-CN" sz="2200">
                <a:solidFill>
                  <a:srgbClr val="000000"/>
                </a:solidFill>
                <a:latin typeface="Times New Roman" panose="02020603050405020304" pitchFamily="18" charset="0"/>
                <a:cs typeface="Times New Roman" panose="02020603050405020304" pitchFamily="18" charset="0"/>
              </a:rPr>
              <a:t>努力工作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do...</a:t>
            </a:r>
            <a:r>
              <a:rPr lang="zh-CN" altLang="zh-CN" sz="2200">
                <a:solidFill>
                  <a:srgbClr val="000000"/>
                </a:solidFill>
                <a:latin typeface="Times New Roman" panose="02020603050405020304" pitchFamily="18" charset="0"/>
                <a:cs typeface="Times New Roman" panose="02020603050405020304" pitchFamily="18" charset="0"/>
              </a:rPr>
              <a:t>不要做……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Why not do...?</a:t>
            </a:r>
            <a:r>
              <a:rPr lang="zh-CN" altLang="zh-CN" sz="2200">
                <a:solidFill>
                  <a:srgbClr val="000000"/>
                </a:solidFill>
                <a:latin typeface="Times New Roman" panose="02020603050405020304" pitchFamily="18" charset="0"/>
                <a:cs typeface="Times New Roman" panose="02020603050405020304" pitchFamily="18" charset="0"/>
              </a:rPr>
              <a:t>为什么不做……呢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Let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do...</a:t>
            </a:r>
            <a:r>
              <a:rPr lang="zh-CN" altLang="zh-CN" sz="2200">
                <a:solidFill>
                  <a:srgbClr val="000000"/>
                </a:solidFill>
                <a:latin typeface="Times New Roman" panose="02020603050405020304" pitchFamily="18" charset="0"/>
                <a:cs typeface="Times New Roman" panose="02020603050405020304" pitchFamily="18" charset="0"/>
              </a:rPr>
              <a:t>让我们做……吧。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628490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533786" y="764704"/>
            <a:ext cx="826673"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0030101010101" pitchFamily="2" charset="-122"/>
                <a:ea typeface="黑体" panose="02010600030101010101" pitchFamily="2" charset="-122"/>
              </a:rPr>
              <a:t>题型</a:t>
            </a:r>
            <a:r>
              <a:rPr lang="en-US" altLang="zh-CN" sz="1400" smtClean="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449943" y="764704"/>
            <a:ext cx="826673"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0030101010101" pitchFamily="2" charset="-122"/>
                <a:ea typeface="黑体" panose="02010600030101010101" pitchFamily="2" charset="-122"/>
              </a:rPr>
              <a:t>题型</a:t>
            </a:r>
            <a:r>
              <a:rPr lang="en-US" altLang="zh-CN" sz="1400" smtClean="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13348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One</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possible</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version</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Hello,everyone!</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The whole world is short of energy.Saving the energy is very important.As a student,we can do a lot in our daily life.</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For example,we should keep the light off when we 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use it.We should take a shower instead of bath to save water.Don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t keep the tap running when we wash our faces or brush our teeth.When we go shopping,we can take cloth bags instead of using plastic bags.Many people write on only one side of their paper.Why not try using both?To save the energy,we should also reduce pollution.Recycling old newspapers,glasses,cans and waste paper is also a good idea.</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Let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s work hard together to save the energy</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6711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主题2</Template>
  <TotalTime>43</TotalTime>
  <Words>1696</Words>
  <Application>Microsoft Office PowerPoint</Application>
  <PresentationFormat>全屏显示(4:3)</PresentationFormat>
  <Paragraphs>94</Paragraphs>
  <Slides>15</Slides>
  <Notes>0</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主题2</vt:lpstr>
      <vt:lpstr>海阔天空</vt:lpstr>
      <vt:lpstr>专题八　书面表达</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2014-10-27T02:28:17Z</dcterms:created>
  <dcterms:modified xsi:type="dcterms:W3CDTF">2019-04-01T10:08:44Z</dcterms:modified>
</cp:coreProperties>
</file>