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5" r:id="rId2"/>
  </p:sldMasterIdLst>
  <p:sldIdLst>
    <p:sldId id="270" r:id="rId3"/>
    <p:sldId id="262" r:id="rId4"/>
    <p:sldId id="274" r:id="rId5"/>
    <p:sldId id="275" r:id="rId6"/>
    <p:sldId id="276" r:id="rId7"/>
    <p:sldId id="277" r:id="rId8"/>
    <p:sldId id="271" r:id="rId9"/>
    <p:sldId id="279" r:id="rId10"/>
    <p:sldId id="280" r:id="rId11"/>
    <p:sldId id="281" r:id="rId12"/>
    <p:sldId id="284" r:id="rId13"/>
    <p:sldId id="282" r:id="rId14"/>
    <p:sldId id="283"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1.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49" r:id="rId24"/>
    <p:sldLayoutId id="2147483650" r:id="rId25"/>
    <p:sldLayoutId id="2147483652" r:id="rId26"/>
    <p:sldLayoutId id="2147483653" r:id="rId27"/>
    <p:sldLayoutId id="2147483654" r:id="rId28"/>
    <p:sldLayoutId id="2147483656" r:id="rId29"/>
    <p:sldLayoutId id="2147483657" r:id="rId30"/>
    <p:sldLayoutId id="2147483658" r:id="rId31"/>
    <p:sldLayoutId id="2147483659" r:id="rId32"/>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专题五</a:t>
            </a:r>
            <a:r>
              <a:rPr lang="zh-CN" altLang="zh-CN"/>
              <a:t>　</a:t>
            </a:r>
            <a:r>
              <a:rPr lang="zh-CN" altLang="zh-CN" b="1"/>
              <a:t>补全对话</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通读下面的对话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根据上下文补全对话内容。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A:Jeff,</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B:Yes,Mum.I finished my homework a few minutes ago.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A:But what are you doing now?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 just want to relax myself.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A:Is that also your homework?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B:Not really.But the video is well worth watching,I suppose.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A:You do?</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B:It’s about the Belt and Road(“</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24944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0" name="组合 29"/>
          <p:cNvGrpSpPr/>
          <p:nvPr/>
        </p:nvGrpSpPr>
        <p:grpSpPr>
          <a:xfrm>
            <a:off x="251520" y="2924944"/>
            <a:ext cx="8640960" cy="3612533"/>
            <a:chOff x="251520" y="2292143"/>
            <a:chExt cx="8640960" cy="3612533"/>
          </a:xfrm>
        </p:grpSpPr>
        <p:grpSp>
          <p:nvGrpSpPr>
            <p:cNvPr id="31" name="组合 30"/>
            <p:cNvGrpSpPr/>
            <p:nvPr/>
          </p:nvGrpSpPr>
          <p:grpSpPr>
            <a:xfrm>
              <a:off x="251520" y="2292143"/>
              <a:ext cx="8640960" cy="3612533"/>
              <a:chOff x="251520" y="1295064"/>
              <a:chExt cx="8640960" cy="3612533"/>
            </a:xfrm>
          </p:grpSpPr>
          <p:sp>
            <p:nvSpPr>
              <p:cNvPr id="33" name="五边形 3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4" name="燕尾形 3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p:nvPr/>
            </p:nvSpPr>
            <p:spPr>
              <a:xfrm>
                <a:off x="251520" y="1295064"/>
                <a:ext cx="8640960" cy="329709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48"/>
              <p:cNvSpPr txBox="1"/>
              <p:nvPr/>
            </p:nvSpPr>
            <p:spPr>
              <a:xfrm>
                <a:off x="8388424" y="136707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2" name="矩形 31"/>
            <p:cNvSpPr>
              <a:spLocks noChangeAspect="1"/>
            </p:cNvSpPr>
            <p:nvPr/>
          </p:nvSpPr>
          <p:spPr>
            <a:xfrm>
              <a:off x="539552" y="2670181"/>
              <a:ext cx="8064896" cy="2862322"/>
            </a:xfrm>
            <a:prstGeom prst="rect">
              <a:avLst/>
            </a:prstGeom>
          </p:spPr>
          <p:txBody>
            <a:bodyPr wrap="square">
              <a:spAutoFit/>
            </a:bodyPr>
            <a:lstStyle/>
            <a:p>
              <a:pPr>
                <a:lnSpc>
                  <a:spcPct val="150000"/>
                </a:lnSpc>
              </a:pPr>
              <a:r>
                <a:rPr lang="en-US" altLang="zh-CN" sz="2000"/>
                <a:t>1.did you finish your homework</a:t>
              </a:r>
              <a:r>
                <a:rPr lang="zh-CN" altLang="zh-CN" sz="2000"/>
                <a:t>　解析</a:t>
              </a:r>
              <a:r>
                <a:rPr lang="en-US" altLang="zh-CN" sz="2000"/>
                <a:t>: </a:t>
              </a:r>
              <a:r>
                <a:rPr lang="zh-CN" altLang="zh-CN" sz="2000"/>
                <a:t>根据答语可知是询问杰夫是否完成作业了。</a:t>
              </a:r>
            </a:p>
            <a:p>
              <a:pPr>
                <a:lnSpc>
                  <a:spcPct val="150000"/>
                </a:lnSpc>
              </a:pPr>
              <a:r>
                <a:rPr lang="en-US" altLang="zh-CN" sz="2000"/>
                <a:t>2.I’m watching a video</a:t>
              </a:r>
              <a:r>
                <a:rPr lang="zh-CN" altLang="zh-CN" sz="2000"/>
                <a:t>　解析</a:t>
              </a:r>
              <a:r>
                <a:rPr lang="en-US" altLang="zh-CN" sz="2000"/>
                <a:t>: </a:t>
              </a:r>
              <a:r>
                <a:rPr lang="zh-CN" altLang="zh-CN" sz="2000"/>
                <a:t>根据后面的</a:t>
              </a:r>
              <a:r>
                <a:rPr lang="en-US" altLang="zh-CN" sz="2000"/>
                <a:t>“But the video is well worth watching,I suppose.”</a:t>
              </a:r>
              <a:r>
                <a:rPr lang="zh-CN" altLang="zh-CN" sz="2000"/>
                <a:t>可知他正在看录像。</a:t>
              </a:r>
            </a:p>
            <a:p>
              <a:pPr>
                <a:lnSpc>
                  <a:spcPct val="150000"/>
                </a:lnSpc>
              </a:pPr>
              <a:r>
                <a:rPr lang="en-US" altLang="zh-CN" sz="2000"/>
                <a:t>3.What is it about</a:t>
              </a:r>
              <a:r>
                <a:rPr lang="zh-CN" altLang="zh-CN" sz="2000"/>
                <a:t>　解析</a:t>
              </a:r>
              <a:r>
                <a:rPr lang="en-US" altLang="zh-CN" sz="2000"/>
                <a:t>: </a:t>
              </a:r>
              <a:r>
                <a:rPr lang="zh-CN" altLang="zh-CN" sz="2000"/>
                <a:t>由答语</a:t>
              </a:r>
              <a:r>
                <a:rPr lang="en-US" altLang="zh-CN" sz="2000"/>
                <a:t>“It’s about...” </a:t>
              </a:r>
              <a:r>
                <a:rPr lang="zh-CN" altLang="zh-CN" sz="2000"/>
                <a:t>可推知问句应询问录像是关于什么内容的。</a:t>
              </a:r>
            </a:p>
          </p:txBody>
        </p:sp>
      </p:grpSp>
    </p:spTree>
    <p:extLst>
      <p:ext uri="{BB962C8B-B14F-4D97-AF65-F5344CB8AC3E}">
        <p14:creationId xmlns:p14="http://schemas.microsoft.com/office/powerpoint/2010/main" xmlns="" val="23273191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54828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A:Yes,I’ve just heard something about that on the radio.Anyway,it may be a little bit hard for you to understand.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 little bit hard?You must be joking.In the video,the conversation between the father and the daughter explains the topic lively and clearly.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A:It does?Can I watch it with you?</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 promise you’ll find it amazing and interesting.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24944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0" name="组合 29"/>
          <p:cNvGrpSpPr/>
          <p:nvPr/>
        </p:nvGrpSpPr>
        <p:grpSpPr>
          <a:xfrm>
            <a:off x="251520" y="2924944"/>
            <a:ext cx="8640960" cy="3612533"/>
            <a:chOff x="251520" y="2292143"/>
            <a:chExt cx="8640960" cy="3612533"/>
          </a:xfrm>
        </p:grpSpPr>
        <p:grpSp>
          <p:nvGrpSpPr>
            <p:cNvPr id="31" name="组合 30"/>
            <p:cNvGrpSpPr/>
            <p:nvPr/>
          </p:nvGrpSpPr>
          <p:grpSpPr>
            <a:xfrm>
              <a:off x="251520" y="2292143"/>
              <a:ext cx="8640960" cy="3612533"/>
              <a:chOff x="251520" y="1295064"/>
              <a:chExt cx="8640960" cy="3612533"/>
            </a:xfrm>
          </p:grpSpPr>
          <p:sp>
            <p:nvSpPr>
              <p:cNvPr id="33" name="五边形 3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4" name="燕尾形 3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p:nvPr/>
            </p:nvSpPr>
            <p:spPr>
              <a:xfrm>
                <a:off x="251520" y="1295064"/>
                <a:ext cx="8640960" cy="329709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48"/>
              <p:cNvSpPr txBox="1"/>
              <p:nvPr/>
            </p:nvSpPr>
            <p:spPr>
              <a:xfrm>
                <a:off x="8388424" y="136707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2" name="矩形 31"/>
            <p:cNvSpPr>
              <a:spLocks noChangeAspect="1"/>
            </p:cNvSpPr>
            <p:nvPr/>
          </p:nvSpPr>
          <p:spPr>
            <a:xfrm>
              <a:off x="539552" y="2670181"/>
              <a:ext cx="8064896" cy="1938992"/>
            </a:xfrm>
            <a:prstGeom prst="rect">
              <a:avLst/>
            </a:prstGeom>
          </p:spPr>
          <p:txBody>
            <a:bodyPr wrap="square">
              <a:spAutoFit/>
            </a:bodyPr>
            <a:lstStyle/>
            <a:p>
              <a:pPr>
                <a:lnSpc>
                  <a:spcPct val="150000"/>
                </a:lnSpc>
              </a:pPr>
              <a:r>
                <a:rPr lang="en-US" altLang="zh-CN" sz="2000"/>
                <a:t>4.Have you heard anything about that</a:t>
              </a:r>
              <a:r>
                <a:rPr lang="zh-CN" altLang="zh-CN" sz="2000"/>
                <a:t>　解析</a:t>
              </a:r>
              <a:r>
                <a:rPr lang="en-US" altLang="zh-CN" sz="2000"/>
                <a:t>: </a:t>
              </a:r>
              <a:r>
                <a:rPr lang="zh-CN" altLang="zh-CN" sz="2000"/>
                <a:t>由答语</a:t>
              </a:r>
              <a:r>
                <a:rPr lang="en-US" altLang="zh-CN" sz="2000"/>
                <a:t>“Yes,I’ve just heard something about that on the radio.”</a:t>
              </a:r>
              <a:r>
                <a:rPr lang="zh-CN" altLang="zh-CN" sz="2000"/>
                <a:t>可知</a:t>
              </a:r>
              <a:r>
                <a:rPr lang="en-US" altLang="zh-CN" sz="2000"/>
                <a:t>,</a:t>
              </a:r>
              <a:r>
                <a:rPr lang="zh-CN" altLang="zh-CN" sz="2000"/>
                <a:t>上文是询问妈妈有没有听说过该内容。</a:t>
              </a:r>
            </a:p>
            <a:p>
              <a:pPr>
                <a:lnSpc>
                  <a:spcPct val="150000"/>
                </a:lnSpc>
              </a:pPr>
              <a:r>
                <a:rPr lang="en-US" altLang="zh-CN" sz="2000"/>
                <a:t>5.Sure</a:t>
              </a:r>
              <a:r>
                <a:rPr lang="zh-CN" altLang="zh-CN" sz="2000"/>
                <a:t>　解析</a:t>
              </a:r>
              <a:r>
                <a:rPr lang="en-US" altLang="zh-CN" sz="2000"/>
                <a:t>: </a:t>
              </a:r>
              <a:r>
                <a:rPr lang="zh-CN" altLang="zh-CN" sz="2000"/>
                <a:t>根据问句和答语推断他答应了妈妈的要求。</a:t>
              </a:r>
            </a:p>
          </p:txBody>
        </p:sp>
      </p:grpSp>
    </p:spTree>
    <p:extLst>
      <p:ext uri="{BB962C8B-B14F-4D97-AF65-F5344CB8AC3E}">
        <p14:creationId xmlns:p14="http://schemas.microsoft.com/office/powerpoint/2010/main" xmlns="" val="9406998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3348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四川乐山中考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阅读下面对话</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在空白处填入恰当的内容。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I</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 like two tickets for the movie on Friday, please.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madam?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It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t>
            </a:r>
            <a:r>
              <a:rPr lang="en-US" altLang="zh-CN" sz="2200" i="1">
                <a:solidFill>
                  <a:srgbClr val="000000"/>
                </a:solidFill>
                <a:latin typeface="Times New Roman" panose="02020603050405020304" pitchFamily="18" charset="0"/>
                <a:cs typeface="Times New Roman" panose="02020603050405020304" pitchFamily="18" charset="0"/>
              </a:rPr>
              <a:t>Dark</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and</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Stormy</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Night.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I</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sorry, that show is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Well, how about Saturday or Sunday?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Yes, we do have tickets for that movie on those days.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Are there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left for the middle row for Saturday?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24944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6" name="组合 5"/>
          <p:cNvGrpSpPr/>
          <p:nvPr/>
        </p:nvGrpSpPr>
        <p:grpSpPr>
          <a:xfrm>
            <a:off x="251520" y="3140968"/>
            <a:ext cx="8640960" cy="3396509"/>
            <a:chOff x="251520" y="2508167"/>
            <a:chExt cx="8640960" cy="3396509"/>
          </a:xfrm>
        </p:grpSpPr>
        <p:grpSp>
          <p:nvGrpSpPr>
            <p:cNvPr id="7" name="组合 6"/>
            <p:cNvGrpSpPr/>
            <p:nvPr/>
          </p:nvGrpSpPr>
          <p:grpSpPr>
            <a:xfrm>
              <a:off x="251520" y="2508167"/>
              <a:ext cx="8640960" cy="3396509"/>
              <a:chOff x="251520" y="1511088"/>
              <a:chExt cx="8640960" cy="3396509"/>
            </a:xfrm>
          </p:grpSpPr>
          <p:sp>
            <p:nvSpPr>
              <p:cNvPr id="9" name="五边形 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0" name="燕尾形 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251520" y="1511088"/>
                <a:ext cx="8640960" cy="308107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48"/>
              <p:cNvSpPr txBox="1"/>
              <p:nvPr/>
            </p:nvSpPr>
            <p:spPr>
              <a:xfrm>
                <a:off x="8388424" y="159398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8" name="矩形 7"/>
            <p:cNvSpPr>
              <a:spLocks noChangeAspect="1"/>
            </p:cNvSpPr>
            <p:nvPr/>
          </p:nvSpPr>
          <p:spPr>
            <a:xfrm>
              <a:off x="395536" y="2663069"/>
              <a:ext cx="8341315" cy="2400657"/>
            </a:xfrm>
            <a:prstGeom prst="rect">
              <a:avLst/>
            </a:prstGeom>
          </p:spPr>
          <p:txBody>
            <a:bodyPr wrap="square">
              <a:spAutoFit/>
            </a:bodyPr>
            <a:lstStyle/>
            <a:p>
              <a:pPr>
                <a:lnSpc>
                  <a:spcPct val="150000"/>
                </a:lnSpc>
              </a:pPr>
              <a:r>
                <a:rPr lang="en-US" altLang="zh-CN" sz="2000"/>
                <a:t>1.Which show/movie/film/one</a:t>
              </a:r>
              <a:r>
                <a:rPr lang="zh-CN" altLang="zh-CN" sz="2000"/>
                <a:t>　解析</a:t>
              </a:r>
              <a:r>
                <a:rPr lang="en-US" altLang="zh-CN" sz="2000"/>
                <a:t>: </a:t>
              </a:r>
              <a:r>
                <a:rPr lang="zh-CN" altLang="zh-CN" sz="2000"/>
                <a:t>上文提出想买电影票的事情</a:t>
              </a:r>
              <a:r>
                <a:rPr lang="en-US" altLang="zh-CN" sz="2000"/>
                <a:t>, </a:t>
              </a:r>
              <a:r>
                <a:rPr lang="zh-CN" altLang="zh-CN" sz="2000"/>
                <a:t>下文说出了电影的名称</a:t>
              </a:r>
              <a:r>
                <a:rPr lang="en-US" altLang="zh-CN" sz="2000"/>
                <a:t>, </a:t>
              </a:r>
              <a:r>
                <a:rPr lang="zh-CN" altLang="zh-CN" sz="2000"/>
                <a:t>故此处售票员应是询问想买哪部电影的票。</a:t>
              </a:r>
            </a:p>
            <a:p>
              <a:pPr>
                <a:lnSpc>
                  <a:spcPct val="150000"/>
                </a:lnSpc>
              </a:pPr>
              <a:r>
                <a:rPr lang="en-US" altLang="zh-CN" sz="2000"/>
                <a:t>2.sold out</a:t>
              </a:r>
              <a:r>
                <a:rPr lang="zh-CN" altLang="zh-CN" sz="2000"/>
                <a:t>　解析</a:t>
              </a:r>
              <a:r>
                <a:rPr lang="en-US" altLang="zh-CN" sz="2000"/>
                <a:t>: </a:t>
              </a:r>
              <a:r>
                <a:rPr lang="zh-CN" altLang="zh-CN" sz="2000"/>
                <a:t>由</a:t>
              </a:r>
              <a:r>
                <a:rPr lang="en-US" altLang="zh-CN" sz="2000"/>
                <a:t>“I’m sorry”</a:t>
              </a:r>
              <a:r>
                <a:rPr lang="zh-CN" altLang="zh-CN" sz="2000"/>
                <a:t>可知票已经卖完了。</a:t>
              </a:r>
            </a:p>
            <a:p>
              <a:pPr>
                <a:lnSpc>
                  <a:spcPct val="150000"/>
                </a:lnSpc>
              </a:pPr>
              <a:r>
                <a:rPr lang="en-US" altLang="zh-CN" sz="2000"/>
                <a:t>3.any seats/tickets </a:t>
              </a:r>
              <a:r>
                <a:rPr lang="zh-CN" altLang="zh-CN" sz="2000"/>
                <a:t>　解析</a:t>
              </a:r>
              <a:r>
                <a:rPr lang="en-US" altLang="zh-CN" sz="2000"/>
                <a:t>: </a:t>
              </a:r>
              <a:r>
                <a:rPr lang="zh-CN" altLang="zh-CN" sz="2000"/>
                <a:t>由下文介绍票的具体位置可知问句应询问想选哪个位置。</a:t>
              </a:r>
            </a:p>
          </p:txBody>
        </p:sp>
      </p:grpSp>
    </p:spTree>
    <p:extLst>
      <p:ext uri="{BB962C8B-B14F-4D97-AF65-F5344CB8AC3E}">
        <p14:creationId xmlns:p14="http://schemas.microsoft.com/office/powerpoint/2010/main" xmlns="" val="33160244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08673"/>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Yes, but they are not next to each other.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Oh, that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 pity. We prefer to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In that case, we still have some seats together in the front or at the back.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The front row sounds good.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 25 dollars in total.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OK, I</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take them.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24944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7" name="组合 6"/>
          <p:cNvGrpSpPr/>
          <p:nvPr/>
        </p:nvGrpSpPr>
        <p:grpSpPr>
          <a:xfrm>
            <a:off x="251520" y="3717032"/>
            <a:ext cx="8640960" cy="2820445"/>
            <a:chOff x="251520" y="3084231"/>
            <a:chExt cx="8640960" cy="2820445"/>
          </a:xfrm>
        </p:grpSpPr>
        <p:grpSp>
          <p:nvGrpSpPr>
            <p:cNvPr id="8" name="组合 7"/>
            <p:cNvGrpSpPr/>
            <p:nvPr/>
          </p:nvGrpSpPr>
          <p:grpSpPr>
            <a:xfrm>
              <a:off x="251520" y="3084231"/>
              <a:ext cx="8640960" cy="2820445"/>
              <a:chOff x="251520" y="2087152"/>
              <a:chExt cx="8640960" cy="2820445"/>
            </a:xfrm>
          </p:grpSpPr>
          <p:sp>
            <p:nvSpPr>
              <p:cNvPr id="10" name="五边形 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1" name="燕尾形 1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51520" y="2087152"/>
                <a:ext cx="8640960" cy="250500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8"/>
              <p:cNvSpPr txBox="1"/>
              <p:nvPr/>
            </p:nvSpPr>
            <p:spPr>
              <a:xfrm>
                <a:off x="8388424" y="218755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9" name="矩形 8"/>
            <p:cNvSpPr>
              <a:spLocks noChangeAspect="1"/>
            </p:cNvSpPr>
            <p:nvPr/>
          </p:nvSpPr>
          <p:spPr>
            <a:xfrm>
              <a:off x="539552" y="3377487"/>
              <a:ext cx="8208912" cy="1938992"/>
            </a:xfrm>
            <a:prstGeom prst="rect">
              <a:avLst/>
            </a:prstGeom>
          </p:spPr>
          <p:txBody>
            <a:bodyPr wrap="square">
              <a:spAutoFit/>
            </a:bodyPr>
            <a:lstStyle/>
            <a:p>
              <a:pPr>
                <a:lnSpc>
                  <a:spcPct val="150000"/>
                </a:lnSpc>
              </a:pPr>
              <a:r>
                <a:rPr lang="en-US" altLang="zh-CN" sz="2000"/>
                <a:t>4.sit together</a:t>
              </a:r>
              <a:r>
                <a:rPr lang="zh-CN" altLang="zh-CN" sz="2000"/>
                <a:t>　解析</a:t>
              </a:r>
              <a:r>
                <a:rPr lang="en-US" altLang="zh-CN" sz="2000"/>
                <a:t>: </a:t>
              </a:r>
              <a:r>
                <a:rPr lang="zh-CN" altLang="zh-CN" sz="2000"/>
                <a:t>由下文</a:t>
              </a:r>
              <a:r>
                <a:rPr lang="en-US" altLang="zh-CN" sz="2000"/>
                <a:t>“we still have some seats together in the front or at the back”</a:t>
              </a:r>
              <a:r>
                <a:rPr lang="zh-CN" altLang="zh-CN" sz="2000"/>
                <a:t>可推知他们想坐在一起。</a:t>
              </a:r>
            </a:p>
            <a:p>
              <a:pPr>
                <a:lnSpc>
                  <a:spcPct val="150000"/>
                </a:lnSpc>
              </a:pPr>
              <a:r>
                <a:rPr lang="en-US" altLang="zh-CN" sz="2000"/>
                <a:t>5.How much(are they/the tickets)</a:t>
              </a:r>
              <a:r>
                <a:rPr lang="zh-CN" altLang="zh-CN" sz="2000"/>
                <a:t>　解析</a:t>
              </a:r>
              <a:r>
                <a:rPr lang="en-US" altLang="zh-CN" sz="2000"/>
                <a:t>: </a:t>
              </a:r>
              <a:r>
                <a:rPr lang="zh-CN" altLang="zh-CN" sz="2000"/>
                <a:t>由答语</a:t>
              </a:r>
              <a:r>
                <a:rPr lang="en-US" altLang="zh-CN" sz="2000"/>
                <a:t>“25 dollars in total.”</a:t>
              </a:r>
              <a:r>
                <a:rPr lang="zh-CN" altLang="zh-CN" sz="2000"/>
                <a:t>可知问句应是询问票的价格。</a:t>
              </a:r>
            </a:p>
          </p:txBody>
        </p:sp>
      </p:grpSp>
    </p:spTree>
    <p:extLst>
      <p:ext uri="{BB962C8B-B14F-4D97-AF65-F5344CB8AC3E}">
        <p14:creationId xmlns:p14="http://schemas.microsoft.com/office/powerpoint/2010/main" xmlns="" val="16854065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也称为情景对话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是使用书面形式考查学生运用口语进行交际能力的可行性测试方法。常见题型有填单词补全对话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写句子补全对话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选句子补全对话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选单词补全对话等。此题设置的目的在于考查学生在一定语境中把语言知识转化为语言技能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并使这种技能发展为语言交际的能力和语言衔接的能力。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选择型补全对话</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这类题目是在情景交际对话中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抽出其中某些问句或答句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然后提供若干个备选项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要求根据情境挑选恰当的选项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将这些句子重新回归原位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使对话完整、连贯。这种题型主要考查在特定情境中某些口语的固定表达法。在选项设置上有一项或多项是多余的。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5156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这类题型可细分为下面几种形式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选择适当的句子完成对话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这种试题常从语境角度命题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选材与考生生活相关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具有时代气息。做题时不要急于下笔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要仔细分析一下对话过程中的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来言去语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即从问句推断出答语或从答语推断出问句。要充分利用所给提示或从上下文认真分析。在平时的学习中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要注意提问时间、地点、方式、距离、年龄、价格、天气、健康、职业、原因等的常见句型及回答方式。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应答匹配题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此类考题考点设置较灵活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常常用一组句子来考查对语言文化、背景知识、习惯用语的掌握情况。此种题型一般分为两栏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栏中分别给出一定数量的上下句。要根据语境先把最明显的对应句找出来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然后再逐个排队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一一对应</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0961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要做好情景交际题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应注意以下四点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注意上下句的有机结合和连贯性。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了解中西文化差异。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复读对话全文和选项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验证答案。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19008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7218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补全对话。根据对话内容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从方框中选出适当的选项补全对话。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A:Good morning!Can I help you?</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I need a T-shirt for sports.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A:OK.</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B:Blue.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A:How about this one?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How much is it?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A:80 yuan.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B:That’s too expensive.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A:OK.And we have socks for only 5 yuan each pair.Do you need a pair?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B:Great!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A:Here are you.</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57244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628800"/>
            <a:ext cx="8128000" cy="2084801"/>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A.Then I’ll take a blue T-shirt and a pair of white socks,please.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B.What color do you like?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C.How about 60 yuan?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D.It looks nice.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E.Yes,please.</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251520" y="3074546"/>
            <a:ext cx="8640960" cy="3450798"/>
            <a:chOff x="251520" y="2453878"/>
            <a:chExt cx="8640960" cy="3450798"/>
          </a:xfrm>
        </p:grpSpPr>
        <p:grpSp>
          <p:nvGrpSpPr>
            <p:cNvPr id="17" name="组合 16"/>
            <p:cNvGrpSpPr/>
            <p:nvPr/>
          </p:nvGrpSpPr>
          <p:grpSpPr>
            <a:xfrm>
              <a:off x="251520" y="2453878"/>
              <a:ext cx="8640960" cy="3450798"/>
              <a:chOff x="251520" y="1456799"/>
              <a:chExt cx="8640960" cy="3450798"/>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1456799"/>
                <a:ext cx="8640960" cy="313536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153425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2664316"/>
              <a:ext cx="8064896" cy="2400657"/>
            </a:xfrm>
            <a:prstGeom prst="rect">
              <a:avLst/>
            </a:prstGeom>
          </p:spPr>
          <p:txBody>
            <a:bodyPr wrap="square">
              <a:spAutoFit/>
            </a:bodyPr>
            <a:lstStyle/>
            <a:p>
              <a:pPr>
                <a:lnSpc>
                  <a:spcPct val="150000"/>
                </a:lnSpc>
              </a:pPr>
              <a:r>
                <a:rPr lang="en-US" altLang="zh-CN" sz="2000"/>
                <a:t>1.E</a:t>
              </a:r>
              <a:r>
                <a:rPr lang="zh-CN" altLang="zh-CN" sz="2000"/>
                <a:t>　解析</a:t>
              </a:r>
              <a:r>
                <a:rPr lang="en-US" altLang="zh-CN" sz="2000"/>
                <a:t>: </a:t>
              </a:r>
              <a:r>
                <a:rPr lang="zh-CN" altLang="zh-CN" sz="2000"/>
                <a:t>根据问句和答语</a:t>
              </a:r>
              <a:r>
                <a:rPr lang="en-US" altLang="zh-CN" sz="2000"/>
                <a:t>“I need a T-shirt for sports.”</a:t>
              </a:r>
              <a:r>
                <a:rPr lang="zh-CN" altLang="zh-CN" sz="2000"/>
                <a:t>可知需要帮助。</a:t>
              </a:r>
            </a:p>
            <a:p>
              <a:pPr>
                <a:lnSpc>
                  <a:spcPct val="150000"/>
                </a:lnSpc>
              </a:pPr>
              <a:r>
                <a:rPr lang="en-US" altLang="zh-CN" sz="2000"/>
                <a:t>2.B</a:t>
              </a:r>
              <a:r>
                <a:rPr lang="zh-CN" altLang="zh-CN" sz="2000"/>
                <a:t>　解析</a:t>
              </a:r>
              <a:r>
                <a:rPr lang="en-US" altLang="zh-CN" sz="2000"/>
                <a:t>: </a:t>
              </a:r>
              <a:r>
                <a:rPr lang="zh-CN" altLang="zh-CN" sz="2000"/>
                <a:t>由答语</a:t>
              </a:r>
              <a:r>
                <a:rPr lang="en-US" altLang="zh-CN" sz="2000"/>
                <a:t>“Blue.”</a:t>
              </a:r>
              <a:r>
                <a:rPr lang="zh-CN" altLang="zh-CN" sz="2000"/>
                <a:t>可知问句是询问想要什么颜色的。</a:t>
              </a:r>
            </a:p>
            <a:p>
              <a:pPr>
                <a:lnSpc>
                  <a:spcPct val="150000"/>
                </a:lnSpc>
              </a:pPr>
              <a:r>
                <a:rPr lang="en-US" altLang="zh-CN" sz="2000"/>
                <a:t>3.D</a:t>
              </a:r>
              <a:r>
                <a:rPr lang="zh-CN" altLang="zh-CN" sz="2000"/>
                <a:t>　解析</a:t>
              </a:r>
              <a:r>
                <a:rPr lang="en-US" altLang="zh-CN" sz="2000"/>
                <a:t>: </a:t>
              </a:r>
              <a:r>
                <a:rPr lang="zh-CN" altLang="zh-CN" sz="2000"/>
                <a:t>由问句询问该物品的情况</a:t>
              </a:r>
              <a:r>
                <a:rPr lang="en-US" altLang="zh-CN" sz="2000"/>
                <a:t>,</a:t>
              </a:r>
              <a:r>
                <a:rPr lang="zh-CN" altLang="zh-CN" sz="2000"/>
                <a:t>可知回答应用描述方面的表述。</a:t>
              </a:r>
            </a:p>
            <a:p>
              <a:pPr>
                <a:lnSpc>
                  <a:spcPct val="150000"/>
                </a:lnSpc>
              </a:pPr>
              <a:r>
                <a:rPr lang="en-US" altLang="zh-CN" sz="2000"/>
                <a:t>4.C</a:t>
              </a:r>
              <a:r>
                <a:rPr lang="zh-CN" altLang="zh-CN" sz="2000"/>
                <a:t>　解析</a:t>
              </a:r>
              <a:r>
                <a:rPr lang="en-US" altLang="zh-CN" sz="2000"/>
                <a:t>: </a:t>
              </a:r>
              <a:r>
                <a:rPr lang="zh-CN" altLang="zh-CN" sz="2000"/>
                <a:t>此处是在讨价还价</a:t>
              </a:r>
              <a:r>
                <a:rPr lang="en-US" altLang="zh-CN" sz="2000"/>
                <a:t>,</a:t>
              </a:r>
              <a:r>
                <a:rPr lang="zh-CN" altLang="zh-CN" sz="2000"/>
                <a:t>故应选</a:t>
              </a:r>
              <a:r>
                <a:rPr lang="en-US" altLang="zh-CN" sz="2000"/>
                <a:t>C</a:t>
              </a:r>
              <a:r>
                <a:rPr lang="zh-CN" altLang="zh-CN" sz="2000"/>
                <a:t>项。</a:t>
              </a:r>
            </a:p>
            <a:p>
              <a:pPr>
                <a:lnSpc>
                  <a:spcPct val="150000"/>
                </a:lnSpc>
              </a:pPr>
              <a:r>
                <a:rPr lang="en-US" altLang="zh-CN" sz="2000"/>
                <a:t>5.A</a:t>
              </a:r>
              <a:r>
                <a:rPr lang="zh-CN" altLang="zh-CN" sz="2000"/>
                <a:t>　解析</a:t>
              </a:r>
              <a:r>
                <a:rPr lang="en-US" altLang="zh-CN" sz="2000"/>
                <a:t>: </a:t>
              </a:r>
              <a:r>
                <a:rPr lang="zh-CN" altLang="zh-CN" sz="2000"/>
                <a:t>双方商定价格之后顾客说明要买什么物品</a:t>
              </a:r>
              <a:r>
                <a:rPr lang="en-US" altLang="zh-CN" sz="2000"/>
                <a:t>,</a:t>
              </a:r>
              <a:r>
                <a:rPr lang="zh-CN" altLang="zh-CN" sz="2000"/>
                <a:t>故选</a:t>
              </a:r>
              <a:r>
                <a:rPr lang="en-US" altLang="zh-CN" sz="2000"/>
                <a:t>A</a:t>
              </a:r>
              <a:r>
                <a:rPr lang="zh-CN" altLang="zh-CN" sz="2000"/>
                <a:t>项。</a:t>
              </a:r>
            </a:p>
          </p:txBody>
        </p:sp>
      </p:grpSp>
    </p:spTree>
    <p:extLst>
      <p:ext uri="{BB962C8B-B14F-4D97-AF65-F5344CB8AC3E}">
        <p14:creationId xmlns:p14="http://schemas.microsoft.com/office/powerpoint/2010/main" xmlns="" val="17209235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08000" y="119779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填空型补全对话</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这类题目要求根据上下文的意思补全对话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在横线上写出所缺少的内容。主要分两种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一种题型对词数没有限制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答案较开放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另外一种则要求每空一词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答案相对固定。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解题时要根据对话的具体情境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然后对特定语境提供的各种信息进行全面分析、比较和逻辑推理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确定空缺语句。该题型应答没有固定的语言模式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要视对话的具体语境确定空缺语句。有好多题目属于开放性试题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答案不唯一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只要语法正确、通畅达意就可以。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还应该注意以下三个方面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通读对话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检查验证。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重视语境与文化差异。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特别留意标点符号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6876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填空型补全对话一般有下面两种题型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填词型补全对话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此类试题常常利用语境针对一些常用单词或固定搭配设题。一般不会出现较难拼写的单词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常见形式为只给空格题。解此类题时首先要浏览一下全文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弄清对话的语境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其次要理解情境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才可以边看边填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根据上下句的意思判断出词义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然后再注意其形式的正确与否。对一时没有把握的空格可先跳过去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等到推测出对话人的意图之后可能会恍然大悟。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补句型补全对话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这类题属于主观题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开放性较强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但要根据对话的内容用适当的句子来完成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而不是脱离语境任意地发挥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同时还要注意句子的语气、时态、词语搭配等问题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872794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补全对话的解题技巧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因为补全对话题所填的是词汇或句子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在填空之前需要考虑此处需要的是名词、动词、形容词、副词还是介词等。确定好词性之后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再判断每种词性的不同变化形式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名词有单复数之分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动词有时态和语态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形容词、副词有比较等级等等。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注意区分不同的情境和话题。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69778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53</TotalTime>
  <Words>1280</Words>
  <Application>Microsoft Office PowerPoint</Application>
  <PresentationFormat>全屏显示(4:3)</PresentationFormat>
  <Paragraphs>128</Paragraphs>
  <Slides>13</Slides>
  <Notes>0</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主题2</vt:lpstr>
      <vt:lpstr>海阔天空</vt:lpstr>
      <vt:lpstr>专题五　补全对话</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2019-04-01T10:09:53Z</dcterms:modified>
</cp:coreProperties>
</file>