
<file path=[Content_Types].xml><?xml version="1.0" encoding="utf-8"?>
<Types xmlns="http://schemas.openxmlformats.org/package/2006/content-types">
  <Override PartName="/ppt/slideLayouts/slideLayout3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37.xml" ContentType="application/vnd.openxmlformats-officedocument.presentationml.slideLayout+xml"/>
  <Override PartName="/ppt/slideLayouts/slideLayout46.xml" ContentType="application/vnd.openxmlformats-officedocument.presentationml.slideLayout+xml"/>
  <Override PartName="/ppt/slideLayouts/slideLayout55.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35.xml" ContentType="application/vnd.openxmlformats-officedocument.presentationml.slideLayout+xml"/>
  <Override PartName="/ppt/slideLayouts/slideLayout44.xml" ContentType="application/vnd.openxmlformats-officedocument.presentationml.slideLayout+xml"/>
  <Override PartName="/ppt/slideLayouts/slideLayout53.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slideLayouts/slideLayout42.xml" ContentType="application/vnd.openxmlformats-officedocument.presentationml.slideLayout+xml"/>
  <Override PartName="/ppt/slideLayouts/slideLayout51.xml" ContentType="application/vnd.openxmlformats-officedocument.presentationml.slideLayout+xml"/>
  <Default Extension="docx" ContentType="application/vnd.openxmlformats-officedocument.wordprocessingml.document"/>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40.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38.xml" ContentType="application/vnd.openxmlformats-officedocument.presentationml.slideLayout+xml"/>
  <Default Extension="png" ContentType="image/png"/>
  <Override PartName="/ppt/slideLayouts/slideLayout49.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Layouts/slideLayout45.xml" ContentType="application/vnd.openxmlformats-officedocument.presentationml.slideLayout+xml"/>
  <Override PartName="/ppt/slideLayouts/slideLayout47.xml" ContentType="application/vnd.openxmlformats-officedocument.presentationml.slideLayout+xml"/>
  <Override PartName="/ppt/slideLayouts/slideLayout5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slideLayouts/slideLayout43.xml" ContentType="application/vnd.openxmlformats-officedocument.presentationml.slideLayout+xml"/>
  <Default Extension="jpeg" ContentType="image/jpeg"/>
  <Override PartName="/ppt/slideLayouts/slideLayout54.xml" ContentType="application/vnd.openxmlformats-officedocument.presentationml.slideLayout+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50.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8.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 id="2147483698" r:id="rId2"/>
  </p:sldMasterIdLst>
  <p:sldIdLst>
    <p:sldId id="270" r:id="rId3"/>
    <p:sldId id="274" r:id="rId4"/>
    <p:sldId id="262" r:id="rId5"/>
    <p:sldId id="275" r:id="rId6"/>
    <p:sldId id="276" r:id="rId7"/>
    <p:sldId id="277" r:id="rId8"/>
    <p:sldId id="280" r:id="rId9"/>
    <p:sldId id="281" r:id="rId10"/>
    <p:sldId id="278" r:id="rId11"/>
    <p:sldId id="282" r:id="rId12"/>
    <p:sldId id="271" r:id="rId13"/>
    <p:sldId id="283" r:id="rId14"/>
    <p:sldId id="284" r:id="rId15"/>
    <p:sldId id="285" r:id="rId16"/>
    <p:sldId id="286" r:id="rId17"/>
    <p:sldId id="287" r:id="rId18"/>
    <p:sldId id="288" r:id="rId19"/>
    <p:sldId id="289" r:id="rId20"/>
    <p:sldId id="272" r:id="rId21"/>
    <p:sldId id="291" r:id="rId22"/>
    <p:sldId id="290" r:id="rId23"/>
    <p:sldId id="292" r:id="rId24"/>
    <p:sldId id="293" r:id="rId25"/>
    <p:sldId id="294" r:id="rId26"/>
    <p:sldId id="295" r:id="rId27"/>
    <p:sldId id="296" r:id="rId28"/>
    <p:sldId id="297" r:id="rId2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1791">
          <p15:clr>
            <a:srgbClr val="A4A3A4"/>
          </p15:clr>
        </p15:guide>
        <p15:guide id="3" pos="460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9B95F"/>
    <a:srgbClr val="E8E8E8"/>
    <a:srgbClr val="F7F7F7"/>
    <a:srgbClr val="017DC7"/>
    <a:srgbClr val="F5F5F5"/>
    <a:srgbClr val="4F81BD"/>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83" d="100"/>
          <a:sy n="83" d="100"/>
        </p:scale>
        <p:origin x="-1182" y="-90"/>
      </p:cViewPr>
      <p:guideLst>
        <p:guide orient="horz" pos="2160"/>
        <p:guide pos="1791"/>
        <p:guide pos="4604"/>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noProof="1" smtClean="0"/>
              <a:t>单击此处编辑母版副标题样式</a:t>
            </a:r>
            <a:endParaRPr lang="zh-CN" altLang="en-US" noProof="1"/>
          </a:p>
        </p:txBody>
      </p:sp>
      <p:sp>
        <p:nvSpPr>
          <p:cNvPr id="4"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38A2F894-110F-4DFC-94C1-F7F1E7D8E341}"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37962017-F2D6-47FD-9745-8192A05AFE9B}"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FA31B65F-E42C-44A5-9DE1-5755360751A7}" type="slidenum">
              <a:rPr lang="zh-CN" altLang="en-US"/>
              <a:pPr>
                <a:defRPr/>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
        <p:nvSpPr>
          <p:cNvPr id="3" name="同侧圆角矩形 2">
            <a:hlinkClick r:id="rId2" action="ppaction://hlinksldjump"/>
          </p:cNvPr>
          <p:cNvSpPr/>
          <p:nvPr userDrawn="1"/>
        </p:nvSpPr>
        <p:spPr>
          <a:xfrm>
            <a:off x="3240278"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归纳题型解法</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4341453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节标题">
    <p:spTree>
      <p:nvGrpSpPr>
        <p:cNvPr id="1" name=""/>
        <p:cNvGrpSpPr/>
        <p:nvPr/>
      </p:nvGrpSpPr>
      <p:grpSpPr>
        <a:xfrm>
          <a:off x="0" y="0"/>
          <a:ext cx="0" cy="0"/>
          <a:chOff x="0" y="0"/>
          <a:chExt cx="0" cy="0"/>
        </a:xfrm>
      </p:grpSpPr>
      <p:sp>
        <p:nvSpPr>
          <p:cNvPr id="3" name="同侧圆角矩形 2">
            <a:hlinkClick r:id="rId2" action="ppaction://hlinksldjump"/>
          </p:cNvPr>
          <p:cNvSpPr/>
          <p:nvPr userDrawn="1"/>
        </p:nvSpPr>
        <p:spPr>
          <a:xfrm>
            <a:off x="3240278"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归纳题型解法</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4341453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_节标题">
    <p:spTree>
      <p:nvGrpSpPr>
        <p:cNvPr id="1" name=""/>
        <p:cNvGrpSpPr/>
        <p:nvPr/>
      </p:nvGrpSpPr>
      <p:grpSpPr>
        <a:xfrm>
          <a:off x="0" y="0"/>
          <a:ext cx="0" cy="0"/>
          <a:chOff x="0" y="0"/>
          <a:chExt cx="0" cy="0"/>
        </a:xfrm>
      </p:grpSpPr>
      <p:sp>
        <p:nvSpPr>
          <p:cNvPr id="3" name="同侧圆角矩形 2">
            <a:hlinkClick r:id="rId2" action="ppaction://hlinksldjump"/>
          </p:cNvPr>
          <p:cNvSpPr/>
          <p:nvPr userDrawn="1"/>
        </p:nvSpPr>
        <p:spPr>
          <a:xfrm>
            <a:off x="3240278"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归纳题型解法</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4341453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_节标题">
    <p:spTree>
      <p:nvGrpSpPr>
        <p:cNvPr id="1" name=""/>
        <p:cNvGrpSpPr/>
        <p:nvPr/>
      </p:nvGrpSpPr>
      <p:grpSpPr>
        <a:xfrm>
          <a:off x="0" y="0"/>
          <a:ext cx="0" cy="0"/>
          <a:chOff x="0" y="0"/>
          <a:chExt cx="0" cy="0"/>
        </a:xfrm>
      </p:grpSpPr>
      <p:sp>
        <p:nvSpPr>
          <p:cNvPr id="3" name="同侧圆角矩形 2">
            <a:hlinkClick r:id="rId2" action="ppaction://hlinksldjump"/>
          </p:cNvPr>
          <p:cNvSpPr/>
          <p:nvPr userDrawn="1"/>
        </p:nvSpPr>
        <p:spPr>
          <a:xfrm>
            <a:off x="3240278"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归纳题型解法</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4341453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5_节标题">
    <p:spTree>
      <p:nvGrpSpPr>
        <p:cNvPr id="1" name=""/>
        <p:cNvGrpSpPr/>
        <p:nvPr/>
      </p:nvGrpSpPr>
      <p:grpSpPr>
        <a:xfrm>
          <a:off x="0" y="0"/>
          <a:ext cx="0" cy="0"/>
          <a:chOff x="0" y="0"/>
          <a:chExt cx="0" cy="0"/>
        </a:xfrm>
      </p:grpSpPr>
      <p:sp>
        <p:nvSpPr>
          <p:cNvPr id="3" name="同侧圆角矩形 2">
            <a:hlinkClick r:id="rId2" action="ppaction://hlinksldjump"/>
          </p:cNvPr>
          <p:cNvSpPr/>
          <p:nvPr userDrawn="1"/>
        </p:nvSpPr>
        <p:spPr>
          <a:xfrm>
            <a:off x="3240278"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归纳题型解法</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4341453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6_节标题">
    <p:spTree>
      <p:nvGrpSpPr>
        <p:cNvPr id="1" name=""/>
        <p:cNvGrpSpPr/>
        <p:nvPr/>
      </p:nvGrpSpPr>
      <p:grpSpPr>
        <a:xfrm>
          <a:off x="0" y="0"/>
          <a:ext cx="0" cy="0"/>
          <a:chOff x="0" y="0"/>
          <a:chExt cx="0" cy="0"/>
        </a:xfrm>
      </p:grpSpPr>
      <p:sp>
        <p:nvSpPr>
          <p:cNvPr id="3" name="同侧圆角矩形 2">
            <a:hlinkClick r:id="rId2" action="ppaction://hlinksldjump"/>
          </p:cNvPr>
          <p:cNvSpPr/>
          <p:nvPr userDrawn="1"/>
        </p:nvSpPr>
        <p:spPr>
          <a:xfrm>
            <a:off x="3240278"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归纳题型解法</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4341453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7_节标题">
    <p:spTree>
      <p:nvGrpSpPr>
        <p:cNvPr id="1" name=""/>
        <p:cNvGrpSpPr/>
        <p:nvPr/>
      </p:nvGrpSpPr>
      <p:grpSpPr>
        <a:xfrm>
          <a:off x="0" y="0"/>
          <a:ext cx="0" cy="0"/>
          <a:chOff x="0" y="0"/>
          <a:chExt cx="0" cy="0"/>
        </a:xfrm>
      </p:grpSpPr>
      <p:sp>
        <p:nvSpPr>
          <p:cNvPr id="3" name="同侧圆角矩形 2">
            <a:hlinkClick r:id="rId2" action="ppaction://hlinksldjump"/>
          </p:cNvPr>
          <p:cNvSpPr/>
          <p:nvPr userDrawn="1"/>
        </p:nvSpPr>
        <p:spPr>
          <a:xfrm>
            <a:off x="3240278"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归纳题型解法</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4341453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8_节标题">
    <p:spTree>
      <p:nvGrpSpPr>
        <p:cNvPr id="1" name=""/>
        <p:cNvGrpSpPr/>
        <p:nvPr/>
      </p:nvGrpSpPr>
      <p:grpSpPr>
        <a:xfrm>
          <a:off x="0" y="0"/>
          <a:ext cx="0" cy="0"/>
          <a:chOff x="0" y="0"/>
          <a:chExt cx="0" cy="0"/>
        </a:xfrm>
      </p:grpSpPr>
      <p:sp>
        <p:nvSpPr>
          <p:cNvPr id="3" name="同侧圆角矩形 2">
            <a:hlinkClick r:id="rId2" action="ppaction://hlinksldjump"/>
          </p:cNvPr>
          <p:cNvSpPr/>
          <p:nvPr userDrawn="1"/>
        </p:nvSpPr>
        <p:spPr>
          <a:xfrm>
            <a:off x="3240278"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归纳题型解法</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4341453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A8A78C77-CD02-49D0-8228-14F63DA19817}" type="slidenum">
              <a:rPr lang="zh-CN" altLang="en-US"/>
              <a:pPr>
                <a:defRPr/>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9_节标题">
    <p:spTree>
      <p:nvGrpSpPr>
        <p:cNvPr id="1" name=""/>
        <p:cNvGrpSpPr/>
        <p:nvPr/>
      </p:nvGrpSpPr>
      <p:grpSpPr>
        <a:xfrm>
          <a:off x="0" y="0"/>
          <a:ext cx="0" cy="0"/>
          <a:chOff x="0" y="0"/>
          <a:chExt cx="0" cy="0"/>
        </a:xfrm>
      </p:grpSpPr>
      <p:sp>
        <p:nvSpPr>
          <p:cNvPr id="3" name="同侧圆角矩形 2">
            <a:hlinkClick r:id="rId2" action="ppaction://hlinksldjump"/>
          </p:cNvPr>
          <p:cNvSpPr/>
          <p:nvPr userDrawn="1"/>
        </p:nvSpPr>
        <p:spPr>
          <a:xfrm>
            <a:off x="3240278"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归纳题型解法</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4341453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0_节标题">
    <p:spTree>
      <p:nvGrpSpPr>
        <p:cNvPr id="1" name=""/>
        <p:cNvGrpSpPr/>
        <p:nvPr/>
      </p:nvGrpSpPr>
      <p:grpSpPr>
        <a:xfrm>
          <a:off x="0" y="0"/>
          <a:ext cx="0" cy="0"/>
          <a:chOff x="0" y="0"/>
          <a:chExt cx="0" cy="0"/>
        </a:xfrm>
      </p:grpSpPr>
      <p:sp>
        <p:nvSpPr>
          <p:cNvPr id="3" name="同侧圆角矩形 2">
            <a:hlinkClick r:id="rId2" action="ppaction://hlinksldjump"/>
          </p:cNvPr>
          <p:cNvSpPr/>
          <p:nvPr userDrawn="1"/>
        </p:nvSpPr>
        <p:spPr>
          <a:xfrm>
            <a:off x="3240278"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归纳题型解法</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4341453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1_节标题">
    <p:spTree>
      <p:nvGrpSpPr>
        <p:cNvPr id="1" name=""/>
        <p:cNvGrpSpPr/>
        <p:nvPr/>
      </p:nvGrpSpPr>
      <p:grpSpPr>
        <a:xfrm>
          <a:off x="0" y="0"/>
          <a:ext cx="0" cy="0"/>
          <a:chOff x="0" y="0"/>
          <a:chExt cx="0" cy="0"/>
        </a:xfrm>
      </p:grpSpPr>
      <p:sp>
        <p:nvSpPr>
          <p:cNvPr id="3" name="同侧圆角矩形 2">
            <a:hlinkClick r:id="rId2" action="ppaction://hlinksldjump"/>
          </p:cNvPr>
          <p:cNvSpPr/>
          <p:nvPr userDrawn="1"/>
        </p:nvSpPr>
        <p:spPr>
          <a:xfrm>
            <a:off x="3240278"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归纳题型解法</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4341453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2_节标题">
    <p:spTree>
      <p:nvGrpSpPr>
        <p:cNvPr id="1" name=""/>
        <p:cNvGrpSpPr/>
        <p:nvPr/>
      </p:nvGrpSpPr>
      <p:grpSpPr>
        <a:xfrm>
          <a:off x="0" y="0"/>
          <a:ext cx="0" cy="0"/>
          <a:chOff x="0" y="0"/>
          <a:chExt cx="0" cy="0"/>
        </a:xfrm>
      </p:grpSpPr>
      <p:sp>
        <p:nvSpPr>
          <p:cNvPr id="3" name="同侧圆角矩形 2">
            <a:hlinkClick r:id="rId2" action="ppaction://hlinksldjump"/>
          </p:cNvPr>
          <p:cNvSpPr/>
          <p:nvPr userDrawn="1"/>
        </p:nvSpPr>
        <p:spPr>
          <a:xfrm>
            <a:off x="3240278"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归纳题型解法</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4341453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3_节标题">
    <p:spTree>
      <p:nvGrpSpPr>
        <p:cNvPr id="1" name=""/>
        <p:cNvGrpSpPr/>
        <p:nvPr/>
      </p:nvGrpSpPr>
      <p:grpSpPr>
        <a:xfrm>
          <a:off x="0" y="0"/>
          <a:ext cx="0" cy="0"/>
          <a:chOff x="0" y="0"/>
          <a:chExt cx="0" cy="0"/>
        </a:xfrm>
      </p:grpSpPr>
      <p:sp>
        <p:nvSpPr>
          <p:cNvPr id="3" name="同侧圆角矩形 2">
            <a:hlinkClick r:id="rId2" action="ppaction://hlinksldjump"/>
          </p:cNvPr>
          <p:cNvSpPr/>
          <p:nvPr userDrawn="1"/>
        </p:nvSpPr>
        <p:spPr>
          <a:xfrm>
            <a:off x="3240278"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归纳题型解法</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4341453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4_节标题">
    <p:spTree>
      <p:nvGrpSpPr>
        <p:cNvPr id="1" name=""/>
        <p:cNvGrpSpPr/>
        <p:nvPr/>
      </p:nvGrpSpPr>
      <p:grpSpPr>
        <a:xfrm>
          <a:off x="0" y="0"/>
          <a:ext cx="0" cy="0"/>
          <a:chOff x="0" y="0"/>
          <a:chExt cx="0" cy="0"/>
        </a:xfrm>
      </p:grpSpPr>
      <p:sp>
        <p:nvSpPr>
          <p:cNvPr id="3" name="同侧圆角矩形 2">
            <a:hlinkClick r:id="rId2" action="ppaction://hlinksldjump"/>
          </p:cNvPr>
          <p:cNvSpPr/>
          <p:nvPr userDrawn="1"/>
        </p:nvSpPr>
        <p:spPr>
          <a:xfrm>
            <a:off x="3240278"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归纳题型解法</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4341453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5_节标题">
    <p:spTree>
      <p:nvGrpSpPr>
        <p:cNvPr id="1" name=""/>
        <p:cNvGrpSpPr/>
        <p:nvPr/>
      </p:nvGrpSpPr>
      <p:grpSpPr>
        <a:xfrm>
          <a:off x="0" y="0"/>
          <a:ext cx="0" cy="0"/>
          <a:chOff x="0" y="0"/>
          <a:chExt cx="0" cy="0"/>
        </a:xfrm>
      </p:grpSpPr>
      <p:sp>
        <p:nvSpPr>
          <p:cNvPr id="3" name="同侧圆角矩形 2">
            <a:hlinkClick r:id="rId2" action="ppaction://hlinksldjump"/>
          </p:cNvPr>
          <p:cNvSpPr/>
          <p:nvPr userDrawn="1"/>
        </p:nvSpPr>
        <p:spPr>
          <a:xfrm>
            <a:off x="3240278"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归纳题型解法</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4341453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6_节标题">
    <p:spTree>
      <p:nvGrpSpPr>
        <p:cNvPr id="1" name=""/>
        <p:cNvGrpSpPr/>
        <p:nvPr/>
      </p:nvGrpSpPr>
      <p:grpSpPr>
        <a:xfrm>
          <a:off x="0" y="0"/>
          <a:ext cx="0" cy="0"/>
          <a:chOff x="0" y="0"/>
          <a:chExt cx="0" cy="0"/>
        </a:xfrm>
      </p:grpSpPr>
      <p:sp>
        <p:nvSpPr>
          <p:cNvPr id="3" name="同侧圆角矩形 2">
            <a:hlinkClick r:id="rId2" action="ppaction://hlinksldjump"/>
          </p:cNvPr>
          <p:cNvSpPr/>
          <p:nvPr userDrawn="1"/>
        </p:nvSpPr>
        <p:spPr>
          <a:xfrm>
            <a:off x="3240278"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归纳题型解法</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4341453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7_节标题">
    <p:spTree>
      <p:nvGrpSpPr>
        <p:cNvPr id="1" name=""/>
        <p:cNvGrpSpPr/>
        <p:nvPr/>
      </p:nvGrpSpPr>
      <p:grpSpPr>
        <a:xfrm>
          <a:off x="0" y="0"/>
          <a:ext cx="0" cy="0"/>
          <a:chOff x="0" y="0"/>
          <a:chExt cx="0" cy="0"/>
        </a:xfrm>
      </p:grpSpPr>
      <p:sp>
        <p:nvSpPr>
          <p:cNvPr id="3" name="同侧圆角矩形 2">
            <a:hlinkClick r:id="rId2" action="ppaction://hlinksldjump"/>
          </p:cNvPr>
          <p:cNvSpPr/>
          <p:nvPr userDrawn="1"/>
        </p:nvSpPr>
        <p:spPr>
          <a:xfrm>
            <a:off x="3240278"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归纳题型解法</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4341453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8_节标题">
    <p:spTree>
      <p:nvGrpSpPr>
        <p:cNvPr id="1" name=""/>
        <p:cNvGrpSpPr/>
        <p:nvPr/>
      </p:nvGrpSpPr>
      <p:grpSpPr>
        <a:xfrm>
          <a:off x="0" y="0"/>
          <a:ext cx="0" cy="0"/>
          <a:chOff x="0" y="0"/>
          <a:chExt cx="0" cy="0"/>
        </a:xfrm>
      </p:grpSpPr>
      <p:sp>
        <p:nvSpPr>
          <p:cNvPr id="3" name="同侧圆角矩形 2">
            <a:hlinkClick r:id="rId2" action="ppaction://hlinksldjump"/>
          </p:cNvPr>
          <p:cNvSpPr/>
          <p:nvPr userDrawn="1"/>
        </p:nvSpPr>
        <p:spPr>
          <a:xfrm>
            <a:off x="3240278"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归纳题型解法</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4341453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86EC0129-61CD-4D10-98E0-EBC820AD708A}" type="slidenum">
              <a:rPr lang="zh-CN" altLang="en-US"/>
              <a:pPr>
                <a:defRPr/>
              </a:pPr>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19_节标题">
    <p:spTree>
      <p:nvGrpSpPr>
        <p:cNvPr id="1" name=""/>
        <p:cNvGrpSpPr/>
        <p:nvPr/>
      </p:nvGrpSpPr>
      <p:grpSpPr>
        <a:xfrm>
          <a:off x="0" y="0"/>
          <a:ext cx="0" cy="0"/>
          <a:chOff x="0" y="0"/>
          <a:chExt cx="0" cy="0"/>
        </a:xfrm>
      </p:grpSpPr>
      <p:sp>
        <p:nvSpPr>
          <p:cNvPr id="3" name="同侧圆角矩形 2">
            <a:hlinkClick r:id="rId2" action="ppaction://hlinksldjump"/>
          </p:cNvPr>
          <p:cNvSpPr/>
          <p:nvPr userDrawn="1"/>
        </p:nvSpPr>
        <p:spPr>
          <a:xfrm>
            <a:off x="3240278"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归纳题型解法</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4341453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20_节标题">
    <p:spTree>
      <p:nvGrpSpPr>
        <p:cNvPr id="1" name=""/>
        <p:cNvGrpSpPr/>
        <p:nvPr/>
      </p:nvGrpSpPr>
      <p:grpSpPr>
        <a:xfrm>
          <a:off x="0" y="0"/>
          <a:ext cx="0" cy="0"/>
          <a:chOff x="0" y="0"/>
          <a:chExt cx="0" cy="0"/>
        </a:xfrm>
      </p:grpSpPr>
      <p:sp>
        <p:nvSpPr>
          <p:cNvPr id="3" name="同侧圆角矩形 2">
            <a:hlinkClick r:id="rId2" action="ppaction://hlinksldjump"/>
          </p:cNvPr>
          <p:cNvSpPr/>
          <p:nvPr userDrawn="1"/>
        </p:nvSpPr>
        <p:spPr>
          <a:xfrm>
            <a:off x="3240278"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归纳题型解法</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4341453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21_节标题">
    <p:spTree>
      <p:nvGrpSpPr>
        <p:cNvPr id="1" name=""/>
        <p:cNvGrpSpPr/>
        <p:nvPr/>
      </p:nvGrpSpPr>
      <p:grpSpPr>
        <a:xfrm>
          <a:off x="0" y="0"/>
          <a:ext cx="0" cy="0"/>
          <a:chOff x="0" y="0"/>
          <a:chExt cx="0" cy="0"/>
        </a:xfrm>
      </p:grpSpPr>
      <p:sp>
        <p:nvSpPr>
          <p:cNvPr id="3" name="同侧圆角矩形 2">
            <a:hlinkClick r:id="rId2" action="ppaction://hlinksldjump"/>
          </p:cNvPr>
          <p:cNvSpPr/>
          <p:nvPr userDrawn="1"/>
        </p:nvSpPr>
        <p:spPr>
          <a:xfrm>
            <a:off x="3240278"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归纳题型解法</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4341453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22_节标题">
    <p:spTree>
      <p:nvGrpSpPr>
        <p:cNvPr id="1" name=""/>
        <p:cNvGrpSpPr/>
        <p:nvPr/>
      </p:nvGrpSpPr>
      <p:grpSpPr>
        <a:xfrm>
          <a:off x="0" y="0"/>
          <a:ext cx="0" cy="0"/>
          <a:chOff x="0" y="0"/>
          <a:chExt cx="0" cy="0"/>
        </a:xfrm>
      </p:grpSpPr>
      <p:sp>
        <p:nvSpPr>
          <p:cNvPr id="3" name="同侧圆角矩形 2">
            <a:hlinkClick r:id="rId2" action="ppaction://hlinksldjump"/>
          </p:cNvPr>
          <p:cNvSpPr/>
          <p:nvPr userDrawn="1"/>
        </p:nvSpPr>
        <p:spPr>
          <a:xfrm>
            <a:off x="3240278"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归纳题型解法</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4341453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23_节标题">
    <p:spTree>
      <p:nvGrpSpPr>
        <p:cNvPr id="1" name=""/>
        <p:cNvGrpSpPr/>
        <p:nvPr/>
      </p:nvGrpSpPr>
      <p:grpSpPr>
        <a:xfrm>
          <a:off x="0" y="0"/>
          <a:ext cx="0" cy="0"/>
          <a:chOff x="0" y="0"/>
          <a:chExt cx="0" cy="0"/>
        </a:xfrm>
      </p:grpSpPr>
      <p:sp>
        <p:nvSpPr>
          <p:cNvPr id="3" name="同侧圆角矩形 2">
            <a:hlinkClick r:id="rId2" action="ppaction://hlinksldjump"/>
          </p:cNvPr>
          <p:cNvSpPr/>
          <p:nvPr userDrawn="1"/>
        </p:nvSpPr>
        <p:spPr>
          <a:xfrm>
            <a:off x="3240278"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归纳题型解法</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4341453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24_节标题">
    <p:spTree>
      <p:nvGrpSpPr>
        <p:cNvPr id="1" name=""/>
        <p:cNvGrpSpPr/>
        <p:nvPr/>
      </p:nvGrpSpPr>
      <p:grpSpPr>
        <a:xfrm>
          <a:off x="0" y="0"/>
          <a:ext cx="0" cy="0"/>
          <a:chOff x="0" y="0"/>
          <a:chExt cx="0" cy="0"/>
        </a:xfrm>
      </p:grpSpPr>
      <p:sp>
        <p:nvSpPr>
          <p:cNvPr id="3" name="同侧圆角矩形 2">
            <a:hlinkClick r:id="rId2" action="ppaction://hlinksldjump"/>
          </p:cNvPr>
          <p:cNvSpPr/>
          <p:nvPr userDrawn="1"/>
        </p:nvSpPr>
        <p:spPr>
          <a:xfrm>
            <a:off x="3240278"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归纳题型解法</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4341453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25_节标题">
    <p:spTree>
      <p:nvGrpSpPr>
        <p:cNvPr id="1" name=""/>
        <p:cNvGrpSpPr/>
        <p:nvPr/>
      </p:nvGrpSpPr>
      <p:grpSpPr>
        <a:xfrm>
          <a:off x="0" y="0"/>
          <a:ext cx="0" cy="0"/>
          <a:chOff x="0" y="0"/>
          <a:chExt cx="0" cy="0"/>
        </a:xfrm>
      </p:grpSpPr>
      <p:sp>
        <p:nvSpPr>
          <p:cNvPr id="3" name="同侧圆角矩形 2">
            <a:hlinkClick r:id="rId2" action="ppaction://hlinksldjump"/>
          </p:cNvPr>
          <p:cNvSpPr/>
          <p:nvPr userDrawn="1"/>
        </p:nvSpPr>
        <p:spPr>
          <a:xfrm>
            <a:off x="3240278"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归纳题型解法</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4341453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982055" y="4509120"/>
            <a:ext cx="5179890" cy="956905"/>
          </a:xfrm>
          <a:prstGeom prst="rect">
            <a:avLst/>
          </a:prstGeom>
        </p:spPr>
        <p:txBody>
          <a:bodyPr>
            <a:normAutofit/>
          </a:bodyPr>
          <a:lstStyle>
            <a:lvl1pPr algn="ctr">
              <a:defRPr sz="3600" b="1">
                <a:solidFill>
                  <a:schemeClr val="tx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pic>
        <p:nvPicPr>
          <p:cNvPr id="7" name="图片 6"/>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970133" y="661822"/>
            <a:ext cx="1997420" cy="571500"/>
          </a:xfrm>
          <a:prstGeom prst="rect">
            <a:avLst/>
          </a:prstGeom>
        </p:spPr>
      </p:pic>
      <p:pic>
        <p:nvPicPr>
          <p:cNvPr id="8" name="图片 7"/>
          <p:cNvPicPr>
            <a:picLocks noChangeAspect="1"/>
          </p:cNvPicPr>
          <p:nvPr userDrawn="1"/>
        </p:nvPicPr>
        <p:blipFill>
          <a:blip r:embed="rId4">
            <a:extLst>
              <a:ext uri="{28A0092B-C50C-407E-A947-70E740481C1C}">
                <a14:useLocalDpi xmlns:a14="http://schemas.microsoft.com/office/drawing/2010/main" xmlns="" val="0"/>
              </a:ext>
            </a:extLst>
          </a:blip>
          <a:stretch>
            <a:fillRect/>
          </a:stretch>
        </p:blipFill>
        <p:spPr>
          <a:xfrm>
            <a:off x="2586455" y="1816861"/>
            <a:ext cx="3971090" cy="2254421"/>
          </a:xfrm>
          <a:prstGeom prst="rect">
            <a:avLst/>
          </a:prstGeom>
        </p:spPr>
      </p:pic>
    </p:spTree>
    <p:extLst>
      <p:ext uri="{BB962C8B-B14F-4D97-AF65-F5344CB8AC3E}">
        <p14:creationId xmlns:p14="http://schemas.microsoft.com/office/powerpoint/2010/main" xmlns="" val="2043794174"/>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par>
                          <p:cTn id="8" fill="hold">
                            <p:stCondLst>
                              <p:cond delay="500"/>
                            </p:stCondLst>
                            <p:childTnLst>
                              <p:par>
                                <p:cTn id="9" presetID="31"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 calcmode="lin" valueType="num">
                                      <p:cBhvr>
                                        <p:cTn id="13" dur="500" fill="hold"/>
                                        <p:tgtEl>
                                          <p:spTgt spid="2"/>
                                        </p:tgtEl>
                                        <p:attrNameLst>
                                          <p:attrName>style.rotation</p:attrName>
                                        </p:attrNameLst>
                                      </p:cBhvr>
                                      <p:tavLst>
                                        <p:tav tm="0">
                                          <p:val>
                                            <p:fltVal val="90"/>
                                          </p:val>
                                        </p:tav>
                                        <p:tav tm="100000">
                                          <p:val>
                                            <p:fltVal val="0"/>
                                          </p:val>
                                        </p:tav>
                                      </p:tavLst>
                                    </p:anim>
                                    <p:animEffect transition="in" filter="fade">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目录">
    <p:bg>
      <p:bgPr>
        <a:solidFill>
          <a:srgbClr val="F5F5F5"/>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828092" y="510495"/>
            <a:ext cx="7487816" cy="990540"/>
          </a:xfrm>
          <a:prstGeom prst="rect">
            <a:avLst/>
          </a:prstGeom>
        </p:spPr>
      </p:pic>
      <p:sp>
        <p:nvSpPr>
          <p:cNvPr id="8" name="TextBox 7"/>
          <p:cNvSpPr txBox="1"/>
          <p:nvPr userDrawn="1"/>
        </p:nvSpPr>
        <p:spPr>
          <a:xfrm>
            <a:off x="2991453" y="741631"/>
            <a:ext cx="1351652" cy="769441"/>
          </a:xfrm>
          <a:prstGeom prst="rect">
            <a:avLst/>
          </a:prstGeom>
          <a:noFill/>
        </p:spPr>
        <p:txBody>
          <a:bodyPr wrap="none" rtlCol="0">
            <a:spAutoFit/>
          </a:bodyPr>
          <a:lstStyle/>
          <a:p>
            <a:r>
              <a:rPr lang="zh-CN" altLang="en-US" sz="4400" kern="1500" spc="200" baseline="0" dirty="0" smtClean="0">
                <a:solidFill>
                  <a:schemeClr val="bg1"/>
                </a:solidFill>
                <a:latin typeface="微软雅黑" panose="020B0503020204020204" pitchFamily="34" charset="-122"/>
                <a:ea typeface="微软雅黑" panose="020B0503020204020204" pitchFamily="34" charset="-122"/>
              </a:rPr>
              <a:t>目录</a:t>
            </a:r>
            <a:endParaRPr lang="zh-CN" altLang="en-US" sz="4400" kern="1500" spc="200" baseline="0" dirty="0">
              <a:solidFill>
                <a:schemeClr val="bg1"/>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4390590" y="987852"/>
            <a:ext cx="1761957" cy="523220"/>
          </a:xfrm>
          <a:prstGeom prst="rect">
            <a:avLst/>
          </a:prstGeom>
          <a:noFill/>
        </p:spPr>
        <p:txBody>
          <a:bodyPr wrap="none" rtlCol="0">
            <a:spAutoFit/>
          </a:bodyPr>
          <a:lstStyle/>
          <a:p>
            <a:r>
              <a:rPr lang="en-US" altLang="zh-CN" sz="2800" dirty="0" smtClean="0">
                <a:solidFill>
                  <a:schemeClr val="bg1"/>
                </a:solidFill>
              </a:rPr>
              <a:t>CONTENTS</a:t>
            </a:r>
            <a:endParaRPr lang="zh-CN" altLang="en-US" sz="2800" dirty="0">
              <a:solidFill>
                <a:schemeClr val="bg1"/>
              </a:solidFill>
            </a:endParaRPr>
          </a:p>
        </p:txBody>
      </p:sp>
      <p:sp>
        <p:nvSpPr>
          <p:cNvPr id="12" name="标题占位符 1"/>
          <p:cNvSpPr>
            <a:spLocks noGrp="1"/>
          </p:cNvSpPr>
          <p:nvPr userDrawn="1">
            <p:ph type="title"/>
          </p:nvPr>
        </p:nvSpPr>
        <p:spPr>
          <a:xfrm>
            <a:off x="467544" y="1642536"/>
            <a:ext cx="2624145" cy="3024336"/>
          </a:xfrm>
          <a:prstGeom prst="rect">
            <a:avLst/>
          </a:prstGeom>
        </p:spPr>
        <p:txBody>
          <a:bodyPr vert="horz" lIns="91440" tIns="45720" rIns="91440" bIns="45720" rtlCol="0" anchor="ctr">
            <a:noAutofit/>
          </a:bodyPr>
          <a:lstStyle>
            <a:lvl1pPr algn="ctr">
              <a:defRPr sz="2800">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cxnSp>
        <p:nvCxnSpPr>
          <p:cNvPr id="14" name="直接连接符 13"/>
          <p:cNvCxnSpPr/>
          <p:nvPr userDrawn="1"/>
        </p:nvCxnSpPr>
        <p:spPr>
          <a:xfrm>
            <a:off x="3131840" y="1628800"/>
            <a:ext cx="0" cy="4824536"/>
          </a:xfrm>
          <a:prstGeom prst="line">
            <a:avLst/>
          </a:prstGeom>
          <a:ln w="28575">
            <a:solidFill>
              <a:srgbClr val="00B0F0"/>
            </a:solidFill>
            <a:prstDash val="sysDot"/>
          </a:ln>
        </p:spPr>
        <p:style>
          <a:lnRef idx="1">
            <a:schemeClr val="accent1"/>
          </a:lnRef>
          <a:fillRef idx="0">
            <a:schemeClr val="accent1"/>
          </a:fillRef>
          <a:effectRef idx="0">
            <a:schemeClr val="accent1"/>
          </a:effectRef>
          <a:fontRef idx="minor">
            <a:schemeClr val="tx1"/>
          </a:fontRef>
        </p:style>
      </p:cxnSp>
      <p:sp>
        <p:nvSpPr>
          <p:cNvPr id="15" name="内容占位符 2"/>
          <p:cNvSpPr>
            <a:spLocks noGrp="1"/>
          </p:cNvSpPr>
          <p:nvPr userDrawn="1">
            <p:ph sz="half" idx="1"/>
          </p:nvPr>
        </p:nvSpPr>
        <p:spPr>
          <a:xfrm>
            <a:off x="3419872" y="1628801"/>
            <a:ext cx="5211004" cy="4824536"/>
          </a:xfrm>
          <a:prstGeom prst="rect">
            <a:avLst/>
          </a:prstGeom>
        </p:spPr>
        <p:txBody>
          <a:bodyPr>
            <a:normAutofit/>
          </a:bodyPr>
          <a:lstStyle>
            <a:lvl1pPr marL="0" indent="0">
              <a:lnSpc>
                <a:spcPct val="150000"/>
              </a:lnSpc>
              <a:buFontTx/>
              <a:buNone/>
              <a:defRPr sz="1800"/>
            </a:lvl1pPr>
            <a:lvl2pPr marL="457200" indent="0">
              <a:lnSpc>
                <a:spcPct val="150000"/>
              </a:lnSpc>
              <a:buFontTx/>
              <a:buNone/>
              <a:defRPr sz="1800"/>
            </a:lvl2pPr>
            <a:lvl3pPr marL="914400" indent="0">
              <a:lnSpc>
                <a:spcPct val="150000"/>
              </a:lnSpc>
              <a:buFontTx/>
              <a:buNone/>
              <a:defRPr sz="1800"/>
            </a:lvl3pPr>
            <a:lvl4pPr marL="1371600" indent="0">
              <a:lnSpc>
                <a:spcPct val="150000"/>
              </a:lnSpc>
              <a:buFontTx/>
              <a:buNone/>
              <a:defRPr sz="1800"/>
            </a:lvl4pPr>
            <a:lvl5pPr marL="1828800" indent="0">
              <a:lnSpc>
                <a:spcPct val="150000"/>
              </a:lnSpc>
              <a:buFontTx/>
              <a:buNone/>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Tree>
    <p:extLst>
      <p:ext uri="{BB962C8B-B14F-4D97-AF65-F5344CB8AC3E}">
        <p14:creationId xmlns:p14="http://schemas.microsoft.com/office/powerpoint/2010/main" xmlns="" val="906864510"/>
      </p:ext>
    </p:extLst>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5">
                                            <p:txEl>
                                              <p:pRg st="0" end="0"/>
                                            </p:txEl>
                                          </p:spTgt>
                                        </p:tgtEl>
                                        <p:attrNameLst>
                                          <p:attrName>style.visibility</p:attrName>
                                        </p:attrNameLst>
                                      </p:cBhvr>
                                      <p:to>
                                        <p:strVal val="visible"/>
                                      </p:to>
                                    </p:set>
                                    <p:animEffect transition="in" filter="fade">
                                      <p:cBhvr>
                                        <p:cTn id="15" dur="250"/>
                                        <p:tgtEl>
                                          <p:spTgt spid="15">
                                            <p:txEl>
                                              <p:pRg st="0" end="0"/>
                                            </p:txEl>
                                          </p:spTgt>
                                        </p:tgtEl>
                                      </p:cBhvr>
                                    </p:animEffect>
                                  </p:childTnLst>
                                </p:cTn>
                              </p:par>
                            </p:childTnLst>
                          </p:cTn>
                        </p:par>
                        <p:par>
                          <p:cTn id="16" fill="hold">
                            <p:stCondLst>
                              <p:cond delay="1250"/>
                            </p:stCondLst>
                            <p:childTnLst>
                              <p:par>
                                <p:cTn id="17" presetID="10" presetClass="entr" presetSubtype="0" fill="hold" grpId="0" nodeType="afterEffect">
                                  <p:stCondLst>
                                    <p:cond delay="0"/>
                                  </p:stCondLst>
                                  <p:childTnLst>
                                    <p:set>
                                      <p:cBhvr>
                                        <p:cTn id="18" dur="1" fill="hold">
                                          <p:stCondLst>
                                            <p:cond delay="0"/>
                                          </p:stCondLst>
                                        </p:cTn>
                                        <p:tgtEl>
                                          <p:spTgt spid="15">
                                            <p:txEl>
                                              <p:pRg st="1" end="1"/>
                                            </p:txEl>
                                          </p:spTgt>
                                        </p:tgtEl>
                                        <p:attrNameLst>
                                          <p:attrName>style.visibility</p:attrName>
                                        </p:attrNameLst>
                                      </p:cBhvr>
                                      <p:to>
                                        <p:strVal val="visible"/>
                                      </p:to>
                                    </p:set>
                                    <p:animEffect transition="in" filter="fade">
                                      <p:cBhvr>
                                        <p:cTn id="19" dur="250"/>
                                        <p:tgtEl>
                                          <p:spTgt spid="15">
                                            <p:txEl>
                                              <p:pRg st="1" end="1"/>
                                            </p:txEl>
                                          </p:spTgt>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15">
                                            <p:txEl>
                                              <p:pRg st="2" end="2"/>
                                            </p:txEl>
                                          </p:spTgt>
                                        </p:tgtEl>
                                        <p:attrNameLst>
                                          <p:attrName>style.visibility</p:attrName>
                                        </p:attrNameLst>
                                      </p:cBhvr>
                                      <p:to>
                                        <p:strVal val="visible"/>
                                      </p:to>
                                    </p:set>
                                    <p:animEffect transition="in" filter="fade">
                                      <p:cBhvr>
                                        <p:cTn id="23" dur="250"/>
                                        <p:tgtEl>
                                          <p:spTgt spid="15">
                                            <p:txEl>
                                              <p:pRg st="2" end="2"/>
                                            </p:txEl>
                                          </p:spTgt>
                                        </p:tgtEl>
                                      </p:cBhvr>
                                    </p:animEffect>
                                  </p:childTnLst>
                                </p:cTn>
                              </p:par>
                            </p:childTnLst>
                          </p:cTn>
                        </p:par>
                        <p:par>
                          <p:cTn id="24" fill="hold">
                            <p:stCondLst>
                              <p:cond delay="1750"/>
                            </p:stCondLst>
                            <p:childTnLst>
                              <p:par>
                                <p:cTn id="25" presetID="10" presetClass="entr" presetSubtype="0" fill="hold" grpId="0" nodeType="afterEffect">
                                  <p:stCondLst>
                                    <p:cond delay="0"/>
                                  </p:stCondLst>
                                  <p:childTnLst>
                                    <p:set>
                                      <p:cBhvr>
                                        <p:cTn id="26" dur="1" fill="hold">
                                          <p:stCondLst>
                                            <p:cond delay="0"/>
                                          </p:stCondLst>
                                        </p:cTn>
                                        <p:tgtEl>
                                          <p:spTgt spid="15">
                                            <p:txEl>
                                              <p:pRg st="3" end="3"/>
                                            </p:txEl>
                                          </p:spTgt>
                                        </p:tgtEl>
                                        <p:attrNameLst>
                                          <p:attrName>style.visibility</p:attrName>
                                        </p:attrNameLst>
                                      </p:cBhvr>
                                      <p:to>
                                        <p:strVal val="visible"/>
                                      </p:to>
                                    </p:set>
                                    <p:animEffect transition="in" filter="fade">
                                      <p:cBhvr>
                                        <p:cTn id="27" dur="250"/>
                                        <p:tgtEl>
                                          <p:spTgt spid="15">
                                            <p:txEl>
                                              <p:pRg st="3" end="3"/>
                                            </p:txEl>
                                          </p:spTgt>
                                        </p:tgtEl>
                                      </p:cBhvr>
                                    </p:animEffect>
                                  </p:childTnLst>
                                </p:cTn>
                              </p:par>
                            </p:childTnLst>
                          </p:cTn>
                        </p:par>
                        <p:par>
                          <p:cTn id="28" fill="hold">
                            <p:stCondLst>
                              <p:cond delay="2000"/>
                            </p:stCondLst>
                            <p:childTnLst>
                              <p:par>
                                <p:cTn id="29" presetID="10" presetClass="entr" presetSubtype="0" fill="hold" grpId="0" nodeType="afterEffect">
                                  <p:stCondLst>
                                    <p:cond delay="0"/>
                                  </p:stCondLst>
                                  <p:childTnLst>
                                    <p:set>
                                      <p:cBhvr>
                                        <p:cTn id="30" dur="1" fill="hold">
                                          <p:stCondLst>
                                            <p:cond delay="0"/>
                                          </p:stCondLst>
                                        </p:cTn>
                                        <p:tgtEl>
                                          <p:spTgt spid="15">
                                            <p:txEl>
                                              <p:pRg st="4" end="4"/>
                                            </p:txEl>
                                          </p:spTgt>
                                        </p:tgtEl>
                                        <p:attrNameLst>
                                          <p:attrName>style.visibility</p:attrName>
                                        </p:attrNameLst>
                                      </p:cBhvr>
                                      <p:to>
                                        <p:strVal val="visible"/>
                                      </p:to>
                                    </p:set>
                                    <p:animEffect transition="in" filter="fade">
                                      <p:cBhvr>
                                        <p:cTn id="31" dur="250"/>
                                        <p:tgtEl>
                                          <p:spTgt spid="1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5" grpId="0" build="p">
        <p:tmplLst>
          <p:tmpl lvl="1">
            <p:tnLst>
              <p:par>
                <p:cTn presetID="10" presetClass="entr" presetSubtype="0" fill="hold" nodeType="afterEffect">
                  <p:stCondLst>
                    <p:cond delay="0"/>
                  </p:stCondLst>
                  <p:childTnLst>
                    <p:set>
                      <p:cBhvr>
                        <p:cTn dur="1" fill="hold">
                          <p:stCondLst>
                            <p:cond delay="0"/>
                          </p:stCondLst>
                        </p:cTn>
                        <p:tgtEl>
                          <p:spTgt spid="15"/>
                        </p:tgtEl>
                        <p:attrNameLst>
                          <p:attrName>style.visibility</p:attrName>
                        </p:attrNameLst>
                      </p:cBhvr>
                      <p:to>
                        <p:strVal val="visible"/>
                      </p:to>
                    </p:set>
                    <p:animEffect transition="in" filter="fade">
                      <p:cBhvr>
                        <p:cTn dur="250"/>
                        <p:tgtEl>
                          <p:spTgt spid="15"/>
                        </p:tgtEl>
                      </p:cBhvr>
                    </p:animEffect>
                  </p:childTnLst>
                </p:cTn>
              </p:par>
            </p:tnLst>
          </p:tmpl>
          <p:tmpl lvl="2">
            <p:tnLst>
              <p:par>
                <p:cTn presetID="10" presetClass="entr" presetSubtype="0" fill="hold" nodeType="afterEffect">
                  <p:stCondLst>
                    <p:cond delay="0"/>
                  </p:stCondLst>
                  <p:childTnLst>
                    <p:set>
                      <p:cBhvr>
                        <p:cTn dur="1" fill="hold">
                          <p:stCondLst>
                            <p:cond delay="0"/>
                          </p:stCondLst>
                        </p:cTn>
                        <p:tgtEl>
                          <p:spTgt spid="15"/>
                        </p:tgtEl>
                        <p:attrNameLst>
                          <p:attrName>style.visibility</p:attrName>
                        </p:attrNameLst>
                      </p:cBhvr>
                      <p:to>
                        <p:strVal val="visible"/>
                      </p:to>
                    </p:set>
                    <p:animEffect transition="in" filter="fade">
                      <p:cBhvr>
                        <p:cTn dur="250"/>
                        <p:tgtEl>
                          <p:spTgt spid="15"/>
                        </p:tgtEl>
                      </p:cBhvr>
                    </p:animEffect>
                  </p:childTnLst>
                </p:cTn>
              </p:par>
            </p:tnLst>
          </p:tmpl>
          <p:tmpl lvl="3">
            <p:tnLst>
              <p:par>
                <p:cTn presetID="10" presetClass="entr" presetSubtype="0" fill="hold" nodeType="afterEffect">
                  <p:stCondLst>
                    <p:cond delay="0"/>
                  </p:stCondLst>
                  <p:childTnLst>
                    <p:set>
                      <p:cBhvr>
                        <p:cTn dur="1" fill="hold">
                          <p:stCondLst>
                            <p:cond delay="0"/>
                          </p:stCondLst>
                        </p:cTn>
                        <p:tgtEl>
                          <p:spTgt spid="15"/>
                        </p:tgtEl>
                        <p:attrNameLst>
                          <p:attrName>style.visibility</p:attrName>
                        </p:attrNameLst>
                      </p:cBhvr>
                      <p:to>
                        <p:strVal val="visible"/>
                      </p:to>
                    </p:set>
                    <p:animEffect transition="in" filter="fade">
                      <p:cBhvr>
                        <p:cTn dur="250"/>
                        <p:tgtEl>
                          <p:spTgt spid="15"/>
                        </p:tgtEl>
                      </p:cBhvr>
                    </p:animEffect>
                  </p:childTnLst>
                </p:cTn>
              </p:par>
            </p:tnLst>
          </p:tmpl>
          <p:tmpl lvl="4">
            <p:tnLst>
              <p:par>
                <p:cTn presetID="10" presetClass="entr" presetSubtype="0" fill="hold" nodeType="afterEffect">
                  <p:stCondLst>
                    <p:cond delay="0"/>
                  </p:stCondLst>
                  <p:childTnLst>
                    <p:set>
                      <p:cBhvr>
                        <p:cTn dur="1" fill="hold">
                          <p:stCondLst>
                            <p:cond delay="0"/>
                          </p:stCondLst>
                        </p:cTn>
                        <p:tgtEl>
                          <p:spTgt spid="15"/>
                        </p:tgtEl>
                        <p:attrNameLst>
                          <p:attrName>style.visibility</p:attrName>
                        </p:attrNameLst>
                      </p:cBhvr>
                      <p:to>
                        <p:strVal val="visible"/>
                      </p:to>
                    </p:set>
                    <p:animEffect transition="in" filter="fade">
                      <p:cBhvr>
                        <p:cTn dur="250"/>
                        <p:tgtEl>
                          <p:spTgt spid="15"/>
                        </p:tgtEl>
                      </p:cBhvr>
                    </p:animEffect>
                  </p:childTnLst>
                </p:cTn>
              </p:par>
            </p:tnLst>
          </p:tmpl>
          <p:tmpl lvl="5">
            <p:tnLst>
              <p:par>
                <p:cTn presetID="10" presetClass="entr" presetSubtype="0" fill="hold" nodeType="afterEffect">
                  <p:stCondLst>
                    <p:cond delay="0"/>
                  </p:stCondLst>
                  <p:childTnLst>
                    <p:set>
                      <p:cBhvr>
                        <p:cTn dur="1" fill="hold">
                          <p:stCondLst>
                            <p:cond delay="0"/>
                          </p:stCondLst>
                        </p:cTn>
                        <p:tgtEl>
                          <p:spTgt spid="15"/>
                        </p:tgtEl>
                        <p:attrNameLst>
                          <p:attrName>style.visibility</p:attrName>
                        </p:attrNameLst>
                      </p:cBhvr>
                      <p:to>
                        <p:strVal val="visible"/>
                      </p:to>
                    </p:set>
                    <p:animEffect transition="in" filter="fade">
                      <p:cBhvr>
                        <p:cTn dur="250"/>
                        <p:tgtEl>
                          <p:spTgt spid="15"/>
                        </p:tgtEl>
                      </p:cBhvr>
                    </p:animEffect>
                  </p:childTnLst>
                </p:cTn>
              </p:par>
            </p:tnLst>
          </p:tmpl>
        </p:tmplLst>
      </p:bldP>
    </p:bld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_两栏内容">
    <p:spTree>
      <p:nvGrpSpPr>
        <p:cNvPr id="1" name=""/>
        <p:cNvGrpSpPr/>
        <p:nvPr/>
      </p:nvGrpSpPr>
      <p:grpSpPr>
        <a:xfrm>
          <a:off x="0" y="0"/>
          <a:ext cx="0" cy="0"/>
          <a:chOff x="0" y="0"/>
          <a:chExt cx="0" cy="0"/>
        </a:xfrm>
      </p:grpSpPr>
      <p:sp>
        <p:nvSpPr>
          <p:cNvPr id="3" name="同侧圆角矩形 2"/>
          <p:cNvSpPr/>
          <p:nvPr userDrawn="1"/>
        </p:nvSpPr>
        <p:spPr>
          <a:xfrm>
            <a:off x="4564207"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突破核心考点</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14783443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A49A413F-C423-4412-9AD8-8C6A1F5E5611}" type="slidenum">
              <a:rPr lang="zh-CN" altLang="en-US"/>
              <a:pPr>
                <a:defRPr/>
              </a:pPr>
              <a:t>‹#›</a:t>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_比较">
    <p:spTree>
      <p:nvGrpSpPr>
        <p:cNvPr id="1" name=""/>
        <p:cNvGrpSpPr/>
        <p:nvPr/>
      </p:nvGrpSpPr>
      <p:grpSpPr>
        <a:xfrm>
          <a:off x="0" y="0"/>
          <a:ext cx="0" cy="0"/>
          <a:chOff x="0" y="0"/>
          <a:chExt cx="0" cy="0"/>
        </a:xfrm>
      </p:grpSpPr>
      <p:sp>
        <p:nvSpPr>
          <p:cNvPr id="2" name="同侧圆角矩形 1"/>
          <p:cNvSpPr/>
          <p:nvPr userDrawn="1"/>
        </p:nvSpPr>
        <p:spPr>
          <a:xfrm>
            <a:off x="5886639"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latin typeface="微软雅黑" panose="020B0503020204020204" pitchFamily="34" charset="-122"/>
                <a:ea typeface="微软雅黑" panose="020B0503020204020204" pitchFamily="34" charset="-122"/>
              </a:rPr>
              <a:t>考法探究突破</a:t>
            </a:r>
            <a:endParaRPr lang="zh-CN" altLang="en-US" sz="12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51818088"/>
      </p:ext>
    </p:extLst>
  </p:cSld>
  <p:clrMapOvr>
    <a:masterClrMapping/>
  </p:clrMapOvr>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102449961"/>
      </p:ext>
    </p:extLst>
  </p:cSld>
  <p:clrMapOvr>
    <a:masterClrMapping/>
  </p:clrMapOvr>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_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482053434"/>
      </p:ext>
    </p:extLst>
  </p:cSld>
  <p:clrMapOvr>
    <a:masterClrMapping/>
  </p:clrMapOvr>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_图片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173171027"/>
      </p:ext>
    </p:extLst>
  </p:cSld>
  <p:clrMapOvr>
    <a:masterClrMapping/>
  </p:clrMapOvr>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_标题和竖排文字">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646101203"/>
      </p:ext>
    </p:extLst>
  </p:cSld>
  <p:clrMapOvr>
    <a:masterClrMapping/>
  </p:clrMapOvr>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_垂直排列标题与文本">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938030592"/>
      </p:ext>
    </p:extLst>
  </p:cSld>
  <p:clrMapOvr>
    <a:masterClrMapping/>
  </p:clrMapOvr>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Picture 2" descr="bg3"/>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3075" name="Rectangle 27"/>
          <p:cNvSpPr>
            <a:spLocks noGrp="1" noChangeArrowheads="1"/>
          </p:cNvSpPr>
          <p:nvPr>
            <p:ph type="ctrTitle"/>
          </p:nvPr>
        </p:nvSpPr>
        <p:spPr>
          <a:xfrm>
            <a:off x="468313" y="2997200"/>
            <a:ext cx="8207375" cy="960438"/>
          </a:xfrm>
        </p:spPr>
        <p:txBody>
          <a:bodyPr/>
          <a:lstStyle>
            <a:lvl1pPr algn="r">
              <a:defRPr sz="3400"/>
            </a:lvl1pPr>
          </a:lstStyle>
          <a:p>
            <a:pPr lvl="0"/>
            <a:r>
              <a:rPr lang="zh-CN" altLang="en-US" noProof="0" smtClean="0"/>
              <a:t>单击此处编辑母版标题样式</a:t>
            </a:r>
            <a:endParaRPr lang="zh-CN" noProof="0"/>
          </a:p>
        </p:txBody>
      </p:sp>
      <p:sp>
        <p:nvSpPr>
          <p:cNvPr id="3076" name="Rectangle 31"/>
          <p:cNvSpPr>
            <a:spLocks noGrp="1" noChangeArrowheads="1"/>
          </p:cNvSpPr>
          <p:nvPr>
            <p:ph type="subTitle" idx="1"/>
          </p:nvPr>
        </p:nvSpPr>
        <p:spPr>
          <a:xfrm>
            <a:off x="468313" y="3952875"/>
            <a:ext cx="8207375" cy="407988"/>
          </a:xfrm>
        </p:spPr>
        <p:txBody>
          <a:bodyPr anchor="ctr"/>
          <a:lstStyle>
            <a:lvl1pPr marL="0" indent="0" algn="r">
              <a:buFont typeface="Wingdings" panose="05000000000000000000" pitchFamily="2" charset="2"/>
              <a:buNone/>
              <a:defRPr sz="1800"/>
            </a:lvl1pPr>
          </a:lstStyle>
          <a:p>
            <a:pPr lvl="0"/>
            <a:r>
              <a:rPr lang="zh-CN" altLang="en-US" noProof="0" smtClean="0"/>
              <a:t>单击此处编辑母版副标题样式</a:t>
            </a:r>
            <a:endParaRPr lang="zh-CN" noProof="0"/>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smtClean="0"/>
              <a:t>单击此处编辑母版文本样式</a:t>
            </a: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68313" y="1125538"/>
            <a:ext cx="4027487" cy="51831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4648200" y="1125538"/>
            <a:ext cx="4027488" cy="51831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7"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pPr>
              <a:defRPr/>
            </a:pPr>
            <a:fld id="{6BCD8BCF-9265-4392-A41D-BDDAA4985FDB}" type="slidenum">
              <a:rPr lang="zh-CN" altLang="en-US"/>
              <a:pPr>
                <a:defRPr/>
              </a:pPr>
              <a:t>‹#›</a:t>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6225" y="190500"/>
            <a:ext cx="2051050" cy="61182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68313" y="190500"/>
            <a:ext cx="6005512" cy="6118225"/>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pPr>
              <a:defRPr/>
            </a:pPr>
            <a:fld id="{0E9E5125-5818-4987-B893-8EA79935EF27}"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fld id="{96BBF117-8A62-484E-B1A1-19B301F9787F}" type="datetimeFigureOut">
              <a:rPr lang="zh-CN" altLang="en-US" smtClean="0"/>
              <a:pPr/>
              <a:t>2019/4/1</a:t>
            </a:fld>
            <a:endParaRPr lang="zh-CN" altLang="en-US"/>
          </a:p>
        </p:txBody>
      </p:sp>
      <p:sp>
        <p:nvSpPr>
          <p:cNvPr id="3" name="页脚占位符 4"/>
          <p:cNvSpPr>
            <a:spLocks noGrp="1" noChangeArrowheads="1"/>
          </p:cNvSpPr>
          <p:nvPr>
            <p:ph type="ftr" sz="quarter" idx="11"/>
          </p:nvPr>
        </p:nvSpPr>
        <p:spPr>
          <a:ln/>
        </p:spPr>
        <p:txBody>
          <a:bodyPr/>
          <a:lstStyle>
            <a:lvl1pPr>
              <a:defRPr/>
            </a:lvl1pPr>
          </a:lstStyle>
          <a:p>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fld id="{C2D1088F-7570-48BA-BC40-D11F25FB6C22}"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19ADEA2D-36B8-421E-93A1-F3A75CD6DA9A}"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3EEDA02E-4A6A-49F3-91DB-2CB70C83F6DD}"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53.xml"/><Relationship Id="rId13" Type="http://schemas.openxmlformats.org/officeDocument/2006/relationships/image" Target="../media/image1.png"/><Relationship Id="rId3" Type="http://schemas.openxmlformats.org/officeDocument/2006/relationships/slideLayout" Target="../slideLayouts/slideLayout48.xml"/><Relationship Id="rId7" Type="http://schemas.openxmlformats.org/officeDocument/2006/relationships/slideLayout" Target="../slideLayouts/slideLayout52.xml"/><Relationship Id="rId12" Type="http://schemas.openxmlformats.org/officeDocument/2006/relationships/theme" Target="../theme/theme2.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5" Type="http://schemas.openxmlformats.org/officeDocument/2006/relationships/slideLayout" Target="../slideLayouts/slideLayout50.xml"/><Relationship Id="rId10" Type="http://schemas.openxmlformats.org/officeDocument/2006/relationships/slideLayout" Target="../slideLayouts/slideLayout55.xml"/><Relationship Id="rId4" Type="http://schemas.openxmlformats.org/officeDocument/2006/relationships/slideLayout" Target="../slideLayouts/slideLayout49.xml"/><Relationship Id="rId9" Type="http://schemas.openxmlformats.org/officeDocument/2006/relationships/slideLayout" Target="../slideLayouts/slideLayout5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47">
            <a:lum/>
          </a:blip>
          <a:srcRect/>
          <a:stretch>
            <a:fillRect/>
          </a:stretch>
        </a:blip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1027" name="文本占位符 2"/>
          <p:cNvSpPr>
            <a:spLocks noGrp="1" noChangeArrowheads="1"/>
          </p:cNvSpPr>
          <p:nvPr>
            <p:ph type="body" idx="4294967295"/>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1028" name="日期占位符 3"/>
          <p:cNvSpPr>
            <a:spLocks noGrp="1" noChangeArrowheads="1"/>
          </p:cNvSpPr>
          <p:nvPr>
            <p:ph type="dt" sz="half" idx="2"/>
          </p:nvPr>
        </p:nvSpPr>
        <p:spPr bwMode="auto">
          <a:xfrm>
            <a:off x="457200" y="6356350"/>
            <a:ext cx="2133600" cy="365125"/>
          </a:xfrm>
          <a:prstGeom prst="rect">
            <a:avLst/>
          </a:prstGeom>
          <a:noFill/>
          <a:ln>
            <a:noFill/>
          </a:ln>
        </p:spPr>
        <p:txBody>
          <a:bodyPr vert="horz" wrap="square" lIns="91440" tIns="45720" rIns="91440" bIns="45720" numCol="1" anchor="ctr" anchorCtr="0" compatLnSpc="1"/>
          <a:lstStyle>
            <a:lvl1pPr eaLnBrk="0" hangingPunct="0">
              <a:buFontTx/>
              <a:buNone/>
              <a:defRPr sz="1200">
                <a:solidFill>
                  <a:srgbClr val="898989"/>
                </a:solidFill>
              </a:defRPr>
            </a:lvl1pPr>
          </a:lstStyle>
          <a:p>
            <a:pPr>
              <a:defRPr/>
            </a:pPr>
            <a:endParaRPr lang="zh-CN" altLang="en-US"/>
          </a:p>
        </p:txBody>
      </p:sp>
      <p:sp>
        <p:nvSpPr>
          <p:cNvPr id="1029" name="页脚占位符 4"/>
          <p:cNvSpPr>
            <a:spLocks noGrp="1" noChangeArrowheads="1"/>
          </p:cNvSpPr>
          <p:nvPr>
            <p:ph type="ftr" sz="quarter" idx="3"/>
          </p:nvPr>
        </p:nvSpPr>
        <p:spPr bwMode="auto">
          <a:xfrm>
            <a:off x="3124200" y="6356350"/>
            <a:ext cx="2895600" cy="365125"/>
          </a:xfrm>
          <a:prstGeom prst="rect">
            <a:avLst/>
          </a:prstGeom>
          <a:noFill/>
          <a:ln>
            <a:noFill/>
          </a:ln>
        </p:spPr>
        <p:txBody>
          <a:bodyPr vert="horz" wrap="square" lIns="91440" tIns="45720" rIns="91440" bIns="45720" numCol="1" anchor="ctr" anchorCtr="0" compatLnSpc="1"/>
          <a:lstStyle>
            <a:lvl1pPr algn="ctr" eaLnBrk="0" hangingPunct="0">
              <a:buFontTx/>
              <a:buNone/>
              <a:defRPr sz="1200">
                <a:solidFill>
                  <a:srgbClr val="898989"/>
                </a:solidFill>
              </a:defRPr>
            </a:lvl1pPr>
          </a:lstStyle>
          <a:p>
            <a:pPr>
              <a:defRPr/>
            </a:pPr>
            <a:endParaRPr lang="zh-CN" altLang="en-US"/>
          </a:p>
        </p:txBody>
      </p:sp>
      <p:sp>
        <p:nvSpPr>
          <p:cNvPr id="1030" name="灯片编号占位符 5"/>
          <p:cNvSpPr>
            <a:spLocks noGrp="1" noChangeArrowheads="1"/>
          </p:cNvSpPr>
          <p:nvPr>
            <p:ph type="sldNum" sz="quarter" idx="4"/>
          </p:nvPr>
        </p:nvSpPr>
        <p:spPr bwMode="auto">
          <a:xfrm>
            <a:off x="6553200" y="6356350"/>
            <a:ext cx="2133600" cy="365125"/>
          </a:xfrm>
          <a:prstGeom prst="rect">
            <a:avLst/>
          </a:prstGeom>
          <a:noFill/>
          <a:ln>
            <a:noFill/>
          </a:ln>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a:defRPr/>
            </a:pPr>
            <a:fld id="{3EEA6F31-AAB8-4F12-AD2A-A28946D153D6}"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 id="2147483676" r:id="rId15"/>
    <p:sldLayoutId id="2147483677" r:id="rId16"/>
    <p:sldLayoutId id="2147483678" r:id="rId17"/>
    <p:sldLayoutId id="2147483679" r:id="rId18"/>
    <p:sldLayoutId id="2147483680" r:id="rId19"/>
    <p:sldLayoutId id="2147483681" r:id="rId20"/>
    <p:sldLayoutId id="2147483682" r:id="rId21"/>
    <p:sldLayoutId id="2147483683" r:id="rId22"/>
    <p:sldLayoutId id="2147483684" r:id="rId23"/>
    <p:sldLayoutId id="2147483685" r:id="rId24"/>
    <p:sldLayoutId id="2147483686" r:id="rId25"/>
    <p:sldLayoutId id="2147483687" r:id="rId26"/>
    <p:sldLayoutId id="2147483688" r:id="rId27"/>
    <p:sldLayoutId id="2147483689" r:id="rId28"/>
    <p:sldLayoutId id="2147483690" r:id="rId29"/>
    <p:sldLayoutId id="2147483691" r:id="rId30"/>
    <p:sldLayoutId id="2147483692" r:id="rId31"/>
    <p:sldLayoutId id="2147483693" r:id="rId32"/>
    <p:sldLayoutId id="2147483694" r:id="rId33"/>
    <p:sldLayoutId id="2147483695" r:id="rId34"/>
    <p:sldLayoutId id="2147483696" r:id="rId35"/>
    <p:sldLayoutId id="2147483697" r:id="rId36"/>
    <p:sldLayoutId id="2147483649" r:id="rId37"/>
    <p:sldLayoutId id="2147483650" r:id="rId38"/>
    <p:sldLayoutId id="2147483652" r:id="rId39"/>
    <p:sldLayoutId id="2147483653" r:id="rId40"/>
    <p:sldLayoutId id="2147483654" r:id="rId41"/>
    <p:sldLayoutId id="2147483656" r:id="rId42"/>
    <p:sldLayoutId id="2147483657" r:id="rId43"/>
    <p:sldLayoutId id="2147483658" r:id="rId44"/>
    <p:sldLayoutId id="2147483659" r:id="rId45"/>
  </p:sldLayoutIdLst>
  <p:txStyles>
    <p:titleStyle>
      <a:lvl1pPr algn="ctr" rtl="0" eaLnBrk="1" fontAlgn="base" hangingPunct="1">
        <a:spcBef>
          <a:spcPct val="0"/>
        </a:spcBef>
        <a:spcAft>
          <a:spcPct val="0"/>
        </a:spcAft>
        <a:defRPr sz="44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1" fontAlgn="base" hangingPunct="1">
        <a:spcBef>
          <a:spcPct val="20000"/>
        </a:spcBef>
        <a:spcAft>
          <a:spcPct val="0"/>
        </a:spcAft>
        <a:buFont typeface="Arial" pitchFamily="34" charset="0"/>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a:solidFill>
            <a:schemeClr val="tx1"/>
          </a:solidFill>
          <a:latin typeface="+mn-lt"/>
          <a:ea typeface="+mn-ea"/>
        </a:defRPr>
      </a:lvl2pPr>
      <a:lvl3pPr marL="1143000" indent="-228600" algn="l" rtl="0" eaLnBrk="1" fontAlgn="base" hangingPunct="1">
        <a:spcBef>
          <a:spcPct val="20000"/>
        </a:spcBef>
        <a:spcAft>
          <a:spcPct val="0"/>
        </a:spcAft>
        <a:buFont typeface="Arial" pitchFamily="34" charset="0"/>
        <a:buChar char="•"/>
        <a:defRPr sz="2400">
          <a:solidFill>
            <a:schemeClr val="tx1"/>
          </a:solidFill>
          <a:latin typeface="+mn-lt"/>
          <a:ea typeface="+mn-ea"/>
        </a:defRPr>
      </a:lvl3pPr>
      <a:lvl4pPr marL="1600200" indent="-228600" algn="l" rtl="0" eaLnBrk="1" fontAlgn="base" hangingPunct="1">
        <a:spcBef>
          <a:spcPct val="20000"/>
        </a:spcBef>
        <a:spcAft>
          <a:spcPct val="0"/>
        </a:spcAft>
        <a:buFont typeface="Arial" pitchFamily="34" charset="0"/>
        <a:buChar char="–"/>
        <a:defRPr sz="2000">
          <a:solidFill>
            <a:schemeClr val="tx1"/>
          </a:solidFill>
          <a:latin typeface="+mn-lt"/>
          <a:ea typeface="+mn-ea"/>
        </a:defRPr>
      </a:lvl4pPr>
      <a:lvl5pPr marL="2057400" indent="-228600" algn="l" rtl="0" eaLnBrk="1" fontAlgn="base" hangingPunct="1">
        <a:spcBef>
          <a:spcPct val="20000"/>
        </a:spcBef>
        <a:spcAft>
          <a:spcPct val="0"/>
        </a:spcAft>
        <a:buFont typeface="Arial" pitchFamily="34" charset="0"/>
        <a:buChar char="»"/>
        <a:defRPr sz="2000">
          <a:solidFill>
            <a:schemeClr val="tx1"/>
          </a:solidFill>
          <a:latin typeface="+mn-lt"/>
          <a:ea typeface="+mn-ea"/>
        </a:defRPr>
      </a:lvl5pPr>
      <a:lvl6pPr marL="2514600" indent="-228600"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defRPr>
      </a:lvl6pPr>
      <a:lvl7pPr marL="2971800" indent="-228600"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defRPr>
      </a:lvl7pPr>
      <a:lvl8pPr marL="3429000" indent="-228600"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defRPr>
      </a:lvl8pPr>
      <a:lvl9pPr marL="3886200" indent="-228600"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13">
            <a:lum/>
          </a:blip>
          <a:srcRect/>
          <a:stretch>
            <a:fillRect/>
          </a:stretch>
        </a:blipFill>
        <a:effectLst/>
      </p:bgPr>
    </p:bg>
    <p:spTree>
      <p:nvGrpSpPr>
        <p:cNvPr id="1" name=""/>
        <p:cNvGrpSpPr/>
        <p:nvPr/>
      </p:nvGrpSpPr>
      <p:grpSpPr>
        <a:xfrm>
          <a:off x="0" y="0"/>
          <a:ext cx="0" cy="0"/>
          <a:chOff x="0" y="0"/>
          <a:chExt cx="0" cy="0"/>
        </a:xfrm>
      </p:grpSpPr>
      <p:sp>
        <p:nvSpPr>
          <p:cNvPr id="2050" name="Rectangle 31"/>
          <p:cNvSpPr>
            <a:spLocks noGrp="1" noChangeArrowheads="1"/>
          </p:cNvSpPr>
          <p:nvPr>
            <p:ph type="body" idx="4294967295"/>
          </p:nvPr>
        </p:nvSpPr>
        <p:spPr bwMode="auto">
          <a:xfrm>
            <a:off x="468313" y="1125538"/>
            <a:ext cx="8207375" cy="518318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p:txBody>
      </p:sp>
      <p:sp>
        <p:nvSpPr>
          <p:cNvPr id="2051" name="Rectangle 27"/>
          <p:cNvSpPr>
            <a:spLocks noGrp="1" noChangeArrowheads="1"/>
          </p:cNvSpPr>
          <p:nvPr>
            <p:ph type="title" idx="4294967295"/>
          </p:nvPr>
        </p:nvSpPr>
        <p:spPr bwMode="auto">
          <a:xfrm>
            <a:off x="469900" y="190500"/>
            <a:ext cx="8207375" cy="863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2052" name="Rectangle 4"/>
          <p:cNvSpPr>
            <a:spLocks noChangeArrowheads="1"/>
          </p:cNvSpPr>
          <p:nvPr/>
        </p:nvSpPr>
        <p:spPr bwMode="auto">
          <a:xfrm>
            <a:off x="3851275" y="6524625"/>
            <a:ext cx="1439863" cy="196850"/>
          </a:xfrm>
          <a:prstGeom prst="rect">
            <a:avLst/>
          </a:prstGeom>
          <a:noFill/>
          <a:ln w="9525">
            <a:noFill/>
            <a:miter lim="800000"/>
            <a:headEnd/>
            <a:tailEnd/>
          </a:ln>
        </p:spPr>
        <p:txBody>
          <a:bodyPr/>
          <a:lstStyle/>
          <a:p>
            <a:pPr algn="ctr" eaLnBrk="0" hangingPunct="0"/>
            <a:r>
              <a:rPr lang="de-DE" altLang="en-US" sz="1000" b="1"/>
              <a:t>Page </a:t>
            </a:r>
            <a:r>
              <a:rPr lang="de-DE" altLang="en-US" sz="1000" b="1">
                <a:sym typeface="MS UI Gothic" pitchFamily="34" charset="-128"/>
              </a:rPr>
              <a:t></a:t>
            </a:r>
            <a:r>
              <a:rPr lang="de-DE" altLang="en-US" sz="1000" b="1"/>
              <a:t> </a:t>
            </a:r>
            <a:fld id="{6412D7AB-BF9B-4EAF-8810-2FE19B7B6F46}" type="slidenum">
              <a:rPr lang="zh-CN" altLang="en-US" sz="1000" b="1"/>
              <a:pPr algn="ctr" eaLnBrk="0" hangingPunct="0"/>
              <a:t>‹#›</a:t>
            </a:fld>
            <a:endParaRPr lang="zh-CN" altLang="en-US" sz="1000" b="1"/>
          </a:p>
        </p:txBody>
      </p:sp>
    </p:spTree>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Lst>
  <p:txStyles>
    <p:titleStyle>
      <a:lvl1pPr algn="l" rtl="0" eaLnBrk="1" fontAlgn="base" hangingPunct="1">
        <a:spcBef>
          <a:spcPct val="0"/>
        </a:spcBef>
        <a:spcAft>
          <a:spcPct val="0"/>
        </a:spcAft>
        <a:defRPr sz="3000">
          <a:solidFill>
            <a:schemeClr val="tx1"/>
          </a:solidFill>
          <a:latin typeface="+mj-lt"/>
          <a:ea typeface="+mj-ea"/>
          <a:cs typeface="+mj-cs"/>
        </a:defRPr>
      </a:lvl1pPr>
      <a:lvl2pPr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2pPr>
      <a:lvl3pPr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3pPr>
      <a:lvl4pPr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4pPr>
      <a:lvl5pPr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5pPr>
      <a:lvl6pPr marL="457200"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6pPr>
      <a:lvl7pPr marL="914400"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7pPr>
      <a:lvl8pPr marL="1371600"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8pPr>
      <a:lvl9pPr marL="1828800"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9pPr>
    </p:titleStyle>
    <p:bodyStyle>
      <a:lvl1pPr marL="342900" indent="-342900" algn="l" rtl="0" eaLnBrk="1" fontAlgn="base" hangingPunct="1">
        <a:lnSpc>
          <a:spcPct val="120000"/>
        </a:lnSpc>
        <a:spcBef>
          <a:spcPct val="20000"/>
        </a:spcBef>
        <a:spcAft>
          <a:spcPct val="0"/>
        </a:spcAft>
        <a:buClr>
          <a:schemeClr val="accent1"/>
        </a:buClr>
        <a:buFont typeface="Wingdings" pitchFamily="2" charset="2"/>
        <a:buChar char="n"/>
        <a:defRPr sz="2400">
          <a:solidFill>
            <a:schemeClr val="tx1"/>
          </a:solidFill>
          <a:latin typeface="+mn-lt"/>
          <a:ea typeface="+mn-ea"/>
          <a:cs typeface="+mn-cs"/>
        </a:defRPr>
      </a:lvl1pPr>
      <a:lvl2pPr marL="742950" indent="-285750" algn="l" rtl="0" eaLnBrk="1" fontAlgn="base" hangingPunct="1">
        <a:lnSpc>
          <a:spcPct val="120000"/>
        </a:lnSpc>
        <a:spcBef>
          <a:spcPct val="20000"/>
        </a:spcBef>
        <a:spcAft>
          <a:spcPct val="0"/>
        </a:spcAft>
        <a:buClr>
          <a:schemeClr val="accent1"/>
        </a:buClr>
        <a:buFont typeface="Wingdings" pitchFamily="2" charset="2"/>
        <a:buChar char="n"/>
        <a:defRPr sz="2000">
          <a:solidFill>
            <a:schemeClr val="tx1"/>
          </a:solidFill>
          <a:latin typeface="+mn-lt"/>
          <a:ea typeface="+mn-ea"/>
        </a:defRPr>
      </a:lvl2pPr>
      <a:lvl3pPr marL="1143000" indent="-228600" algn="l" rtl="0" eaLnBrk="1" fontAlgn="base" hangingPunct="1">
        <a:lnSpc>
          <a:spcPct val="120000"/>
        </a:lnSpc>
        <a:spcBef>
          <a:spcPct val="20000"/>
        </a:spcBef>
        <a:spcAft>
          <a:spcPct val="0"/>
        </a:spcAft>
        <a:buClr>
          <a:schemeClr val="accent2"/>
        </a:buClr>
        <a:buFont typeface="Wingdings" pitchFamily="2" charset="2"/>
        <a:buChar char="n"/>
        <a:defRPr sz="2000">
          <a:solidFill>
            <a:schemeClr val="tx1"/>
          </a:solidFill>
          <a:latin typeface="+mn-lt"/>
          <a:ea typeface="+mn-ea"/>
        </a:defRPr>
      </a:lvl3pPr>
      <a:lvl4pPr marL="1600200" indent="-228600" algn="l" rtl="0" eaLnBrk="1" fontAlgn="base" hangingPunct="1">
        <a:lnSpc>
          <a:spcPct val="120000"/>
        </a:lnSpc>
        <a:spcBef>
          <a:spcPct val="20000"/>
        </a:spcBef>
        <a:spcAft>
          <a:spcPct val="0"/>
        </a:spcAft>
        <a:buClr>
          <a:schemeClr val="hlink"/>
        </a:buClr>
        <a:buFont typeface="Wingdings" pitchFamily="2" charset="2"/>
        <a:buChar char="n"/>
        <a:defRPr sz="2000">
          <a:solidFill>
            <a:schemeClr val="tx1"/>
          </a:solidFill>
          <a:latin typeface="+mn-lt"/>
          <a:ea typeface="+mn-ea"/>
        </a:defRPr>
      </a:lvl4pPr>
      <a:lvl5pPr marL="2057400" indent="-228600" algn="l" rtl="0" eaLnBrk="1" fontAlgn="base" hangingPunct="1">
        <a:lnSpc>
          <a:spcPct val="120000"/>
        </a:lnSpc>
        <a:spcBef>
          <a:spcPct val="20000"/>
        </a:spcBef>
        <a:spcAft>
          <a:spcPct val="0"/>
        </a:spcAft>
        <a:buChar char="»"/>
        <a:defRPr sz="2000">
          <a:solidFill>
            <a:schemeClr val="tx1"/>
          </a:solidFill>
          <a:latin typeface="+mn-lt"/>
          <a:ea typeface="华文细黑" pitchFamily="2" charset="-122"/>
        </a:defRPr>
      </a:lvl5pPr>
      <a:lvl6pPr marL="2514600" indent="-228600" algn="l" rtl="0" eaLnBrk="1" fontAlgn="base" hangingPunct="1">
        <a:spcBef>
          <a:spcPct val="20000"/>
        </a:spcBef>
        <a:spcAft>
          <a:spcPct val="0"/>
        </a:spcAft>
        <a:buChar char="»"/>
        <a:defRPr>
          <a:solidFill>
            <a:schemeClr val="tx1"/>
          </a:solidFill>
          <a:latin typeface="+mn-lt"/>
          <a:ea typeface="华文细黑" pitchFamily="2" charset="-122"/>
        </a:defRPr>
      </a:lvl6pPr>
      <a:lvl7pPr marL="2971800" indent="-228600" algn="l" rtl="0" eaLnBrk="1" fontAlgn="base" hangingPunct="1">
        <a:spcBef>
          <a:spcPct val="20000"/>
        </a:spcBef>
        <a:spcAft>
          <a:spcPct val="0"/>
        </a:spcAft>
        <a:buChar char="»"/>
        <a:defRPr>
          <a:solidFill>
            <a:schemeClr val="tx1"/>
          </a:solidFill>
          <a:latin typeface="+mn-lt"/>
          <a:ea typeface="华文细黑" pitchFamily="2" charset="-122"/>
        </a:defRPr>
      </a:lvl7pPr>
      <a:lvl8pPr marL="3429000" indent="-228600" algn="l" rtl="0" eaLnBrk="1" fontAlgn="base" hangingPunct="1">
        <a:spcBef>
          <a:spcPct val="20000"/>
        </a:spcBef>
        <a:spcAft>
          <a:spcPct val="0"/>
        </a:spcAft>
        <a:buChar char="»"/>
        <a:defRPr>
          <a:solidFill>
            <a:schemeClr val="tx1"/>
          </a:solidFill>
          <a:latin typeface="+mn-lt"/>
          <a:ea typeface="华文细黑" pitchFamily="2" charset="-122"/>
        </a:defRPr>
      </a:lvl8pPr>
      <a:lvl9pPr marL="3886200" indent="-228600" algn="l" rtl="0" eaLnBrk="1" fontAlgn="base" hangingPunct="1">
        <a:spcBef>
          <a:spcPct val="20000"/>
        </a:spcBef>
        <a:spcAft>
          <a:spcPct val="0"/>
        </a:spcAft>
        <a:buChar char="»"/>
        <a:defRPr>
          <a:solidFill>
            <a:schemeClr val="tx1"/>
          </a:solidFill>
          <a:latin typeface="+mn-lt"/>
          <a:ea typeface="华文细黑"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19.xml"/><Relationship Id="rId1" Type="http://schemas.openxmlformats.org/officeDocument/2006/relationships/vmlDrawing" Target="../drawings/vmlDrawing1.vml"/><Relationship Id="rId6" Type="http://schemas.openxmlformats.org/officeDocument/2006/relationships/package" Target="../embeddings/Microsoft_Office_Word___1.docx"/><Relationship Id="rId5" Type="http://schemas.openxmlformats.org/officeDocument/2006/relationships/slide" Target="slide19.xml"/><Relationship Id="rId4" Type="http://schemas.openxmlformats.org/officeDocument/2006/relationships/slide" Target="slide11.xml"/></Relationships>
</file>

<file path=ppt/slides/_rels/slide11.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20.xml"/><Relationship Id="rId4" Type="http://schemas.openxmlformats.org/officeDocument/2006/relationships/slide" Target="slide19.xml"/></Relationships>
</file>

<file path=ppt/slides/_rels/slide12.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21.xml"/><Relationship Id="rId4" Type="http://schemas.openxmlformats.org/officeDocument/2006/relationships/slide" Target="slide19.xml"/></Relationships>
</file>

<file path=ppt/slides/_rels/slide13.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22.xml"/><Relationship Id="rId4" Type="http://schemas.openxmlformats.org/officeDocument/2006/relationships/slide" Target="slide19.xml"/></Relationships>
</file>

<file path=ppt/slides/_rels/slide14.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23.xml"/><Relationship Id="rId4" Type="http://schemas.openxmlformats.org/officeDocument/2006/relationships/slide" Target="slide19.xml"/></Relationships>
</file>

<file path=ppt/slides/_rels/slide1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24.xml"/><Relationship Id="rId1" Type="http://schemas.openxmlformats.org/officeDocument/2006/relationships/vmlDrawing" Target="../drawings/vmlDrawing2.vml"/><Relationship Id="rId6" Type="http://schemas.openxmlformats.org/officeDocument/2006/relationships/package" Target="../embeddings/Microsoft_Office_Word___2.docx"/><Relationship Id="rId5" Type="http://schemas.openxmlformats.org/officeDocument/2006/relationships/slide" Target="slide19.xml"/><Relationship Id="rId4" Type="http://schemas.openxmlformats.org/officeDocument/2006/relationships/slide" Target="slide11.xml"/></Relationships>
</file>

<file path=ppt/slides/_rels/slide16.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25.xml"/><Relationship Id="rId4" Type="http://schemas.openxmlformats.org/officeDocument/2006/relationships/slide" Target="slide19.xml"/></Relationships>
</file>

<file path=ppt/slides/_rels/slide17.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26.xml"/><Relationship Id="rId4" Type="http://schemas.openxmlformats.org/officeDocument/2006/relationships/slide" Target="slide19.xml"/></Relationships>
</file>

<file path=ppt/slides/_rels/slide18.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27.xml"/><Relationship Id="rId4" Type="http://schemas.openxmlformats.org/officeDocument/2006/relationships/slide" Target="slide19.xml"/></Relationships>
</file>

<file path=ppt/slides/_rels/slide19.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28.xml"/><Relationship Id="rId4" Type="http://schemas.openxmlformats.org/officeDocument/2006/relationships/slide" Target="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29.xml"/><Relationship Id="rId4" Type="http://schemas.openxmlformats.org/officeDocument/2006/relationships/slide" Target="slide19.xml"/></Relationships>
</file>

<file path=ppt/slides/_rels/slide21.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30.xml"/><Relationship Id="rId4" Type="http://schemas.openxmlformats.org/officeDocument/2006/relationships/slide" Target="slide19.xml"/></Relationships>
</file>

<file path=ppt/slides/_rels/slide22.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31.xml"/><Relationship Id="rId4" Type="http://schemas.openxmlformats.org/officeDocument/2006/relationships/slide" Target="slide19.xml"/></Relationships>
</file>

<file path=ppt/slides/_rels/slide23.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32.xml"/><Relationship Id="rId4" Type="http://schemas.openxmlformats.org/officeDocument/2006/relationships/slide" Target="slide19.xml"/></Relationships>
</file>

<file path=ppt/slides/_rels/slide24.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33.xml"/><Relationship Id="rId4" Type="http://schemas.openxmlformats.org/officeDocument/2006/relationships/slide" Target="slide19.xml"/></Relationships>
</file>

<file path=ppt/slides/_rels/slide25.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34.xml"/><Relationship Id="rId4" Type="http://schemas.openxmlformats.org/officeDocument/2006/relationships/slide" Target="slide19.xml"/></Relationships>
</file>

<file path=ppt/slides/_rels/slide2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5.xml"/><Relationship Id="rId1" Type="http://schemas.openxmlformats.org/officeDocument/2006/relationships/vmlDrawing" Target="../drawings/vmlDrawing3.vml"/><Relationship Id="rId6" Type="http://schemas.openxmlformats.org/officeDocument/2006/relationships/package" Target="../embeddings/Microsoft_Office_Word___3.docx"/><Relationship Id="rId5" Type="http://schemas.openxmlformats.org/officeDocument/2006/relationships/slide" Target="slide19.xml"/><Relationship Id="rId4" Type="http://schemas.openxmlformats.org/officeDocument/2006/relationships/slide" Target="slide11.xml"/></Relationships>
</file>

<file path=ppt/slides/_rels/slide27.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36.xml"/><Relationship Id="rId4" Type="http://schemas.openxmlformats.org/officeDocument/2006/relationships/slide" Target="slide19.xml"/></Relationships>
</file>

<file path=ppt/slides/_rels/slide3.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12.xml"/><Relationship Id="rId4" Type="http://schemas.openxmlformats.org/officeDocument/2006/relationships/slide" Target="slide19.xml"/></Relationships>
</file>

<file path=ppt/slides/_rels/slide4.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13.xml"/><Relationship Id="rId4" Type="http://schemas.openxmlformats.org/officeDocument/2006/relationships/slide" Target="slide19.xml"/></Relationships>
</file>

<file path=ppt/slides/_rels/slide5.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14.xml"/><Relationship Id="rId4" Type="http://schemas.openxmlformats.org/officeDocument/2006/relationships/slide" Target="slide19.xml"/></Relationships>
</file>

<file path=ppt/slides/_rels/slide6.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15.xml"/><Relationship Id="rId4" Type="http://schemas.openxmlformats.org/officeDocument/2006/relationships/slide" Target="slide19.xml"/></Relationships>
</file>

<file path=ppt/slides/_rels/slide7.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16.xml"/><Relationship Id="rId4" Type="http://schemas.openxmlformats.org/officeDocument/2006/relationships/slide" Target="slide19.xml"/></Relationships>
</file>

<file path=ppt/slides/_rels/slide8.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17.xml"/><Relationship Id="rId4" Type="http://schemas.openxmlformats.org/officeDocument/2006/relationships/slide" Target="slide19.xml"/></Relationships>
</file>

<file path=ppt/slides/_rels/slide9.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18.xml"/><Relationship Id="rId4" Type="http://schemas.openxmlformats.org/officeDocument/2006/relationships/slide" Target="slide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b="1"/>
              <a:t>第三部分</a:t>
            </a:r>
            <a:r>
              <a:rPr lang="zh-CN" altLang="zh-CN"/>
              <a:t>　</a:t>
            </a:r>
            <a:r>
              <a:rPr lang="zh-CN" altLang="zh-CN" b="1"/>
              <a:t>题型专题探究</a:t>
            </a:r>
            <a:endParaRPr lang="zh-CN" altLang="zh-CN"/>
          </a:p>
        </p:txBody>
      </p:sp>
    </p:spTree>
    <p:extLst>
      <p:ext uri="{BB962C8B-B14F-4D97-AF65-F5344CB8AC3E}">
        <p14:creationId xmlns:p14="http://schemas.microsoft.com/office/powerpoint/2010/main" xmlns="" val="3370478567"/>
      </p:ext>
    </p:extLst>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533786" y="764704"/>
            <a:ext cx="826673"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题型</a:t>
            </a:r>
            <a:r>
              <a:rPr lang="en-US" altLang="zh-CN" sz="1400" smtClean="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4" action="ppaction://hlinksldjump"/>
          </p:cNvPr>
          <p:cNvSpPr/>
          <p:nvPr/>
        </p:nvSpPr>
        <p:spPr>
          <a:xfrm>
            <a:off x="1449943"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2</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4" name="圆角矩形 3">
            <a:hlinkClick r:id="rId5" action="ppaction://hlinksldjump"/>
          </p:cNvPr>
          <p:cNvSpPr/>
          <p:nvPr/>
        </p:nvSpPr>
        <p:spPr>
          <a:xfrm>
            <a:off x="2366100"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3</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7" name="矩形 6"/>
          <p:cNvSpPr>
            <a:spLocks noChangeAspect="1"/>
          </p:cNvSpPr>
          <p:nvPr/>
        </p:nvSpPr>
        <p:spPr>
          <a:xfrm>
            <a:off x="508000" y="1142342"/>
            <a:ext cx="8128000" cy="1311128"/>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听句子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选择与所听句子内容相符的图画。每个句子读两遍。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smtClean="0">
                <a:solidFill>
                  <a:srgbClr val="000000"/>
                </a:solidFill>
                <a:effectLst/>
                <a:latin typeface="NEU-BZ-S92"/>
                <a:ea typeface="方正书宋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8" name="对象 7"/>
          <p:cNvGraphicFramePr>
            <a:graphicFrameLocks noChangeAspect="1"/>
          </p:cNvGraphicFramePr>
          <p:nvPr>
            <p:extLst>
              <p:ext uri="{D42A27DB-BD31-4B8C-83A1-F6EECF244321}">
                <p14:modId xmlns:p14="http://schemas.microsoft.com/office/powerpoint/2010/main" xmlns="" val="352305461"/>
              </p:ext>
            </p:extLst>
          </p:nvPr>
        </p:nvGraphicFramePr>
        <p:xfrm>
          <a:off x="508000" y="1445907"/>
          <a:ext cx="8128000" cy="2129562"/>
        </p:xfrm>
        <a:graphic>
          <a:graphicData uri="http://schemas.openxmlformats.org/presentationml/2006/ole">
            <p:oleObj spid="_x0000_s1033" name="文档" r:id="rId6" imgW="3836183" imgH="1005429" progId="Word.Document.12">
              <p:embed/>
            </p:oleObj>
          </a:graphicData>
        </a:graphic>
      </p:graphicFrame>
      <p:sp>
        <p:nvSpPr>
          <p:cNvPr id="9" name="矩形 8"/>
          <p:cNvSpPr>
            <a:spLocks noChangeAspect="1"/>
          </p:cNvSpPr>
          <p:nvPr/>
        </p:nvSpPr>
        <p:spPr>
          <a:xfrm>
            <a:off x="508000" y="3398915"/>
            <a:ext cx="8128000" cy="334245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听力原文</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.You mustn</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t read in the sun.</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.Don</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t take photos here!</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.There is a car under the tree.</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.Tom was watching TV at this time yesterday while his mother was washing clothes.</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.The bridge is made of stones.</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1~5 </a:t>
            </a:r>
            <a:r>
              <a:rPr lang="en-US" altLang="zh-CN" sz="2200" smtClean="0">
                <a:solidFill>
                  <a:srgbClr val="000000"/>
                </a:solidFill>
                <a:latin typeface="Times New Roman" panose="02020603050405020304" pitchFamily="18" charset="0"/>
                <a:cs typeface="Times New Roman" panose="02020603050405020304" pitchFamily="18" charset="0"/>
              </a:rPr>
              <a:t>BCADE</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775377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wipe(down)">
                                      <p:cBhvr>
                                        <p:cTn id="7" dur="500"/>
                                        <p:tgtEl>
                                          <p:spTgt spid="9">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9">
                                            <p:txEl>
                                              <p:pRg st="1" end="1"/>
                                            </p:txEl>
                                          </p:spTgt>
                                        </p:tgtEl>
                                        <p:attrNameLst>
                                          <p:attrName>style.visibility</p:attrName>
                                        </p:attrNameLst>
                                      </p:cBhvr>
                                      <p:to>
                                        <p:strVal val="visible"/>
                                      </p:to>
                                    </p:set>
                                    <p:animEffect transition="in" filter="wipe(down)">
                                      <p:cBhvr>
                                        <p:cTn id="10" dur="500"/>
                                        <p:tgtEl>
                                          <p:spTgt spid="9">
                                            <p:txEl>
                                              <p:pRg st="1" end="1"/>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9">
                                            <p:txEl>
                                              <p:pRg st="2" end="2"/>
                                            </p:txEl>
                                          </p:spTgt>
                                        </p:tgtEl>
                                        <p:attrNameLst>
                                          <p:attrName>style.visibility</p:attrName>
                                        </p:attrNameLst>
                                      </p:cBhvr>
                                      <p:to>
                                        <p:strVal val="visible"/>
                                      </p:to>
                                    </p:set>
                                    <p:animEffect transition="in" filter="wipe(down)">
                                      <p:cBhvr>
                                        <p:cTn id="13" dur="500"/>
                                        <p:tgtEl>
                                          <p:spTgt spid="9">
                                            <p:txEl>
                                              <p:pRg st="2" end="2"/>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9">
                                            <p:txEl>
                                              <p:pRg st="3" end="3"/>
                                            </p:txEl>
                                          </p:spTgt>
                                        </p:tgtEl>
                                        <p:attrNameLst>
                                          <p:attrName>style.visibility</p:attrName>
                                        </p:attrNameLst>
                                      </p:cBhvr>
                                      <p:to>
                                        <p:strVal val="visible"/>
                                      </p:to>
                                    </p:set>
                                    <p:animEffect transition="in" filter="wipe(down)">
                                      <p:cBhvr>
                                        <p:cTn id="16" dur="500"/>
                                        <p:tgtEl>
                                          <p:spTgt spid="9">
                                            <p:txEl>
                                              <p:pRg st="3" end="3"/>
                                            </p:txEl>
                                          </p:spTgt>
                                        </p:tgtEl>
                                      </p:cBhvr>
                                    </p:animEffect>
                                  </p:childTnLst>
                                </p:cTn>
                              </p:par>
                              <p:par>
                                <p:cTn id="17" presetID="22" presetClass="entr" presetSubtype="4" fill="hold" nodeType="withEffect">
                                  <p:stCondLst>
                                    <p:cond delay="0"/>
                                  </p:stCondLst>
                                  <p:childTnLst>
                                    <p:set>
                                      <p:cBhvr>
                                        <p:cTn id="18" dur="1" fill="hold">
                                          <p:stCondLst>
                                            <p:cond delay="0"/>
                                          </p:stCondLst>
                                        </p:cTn>
                                        <p:tgtEl>
                                          <p:spTgt spid="9">
                                            <p:txEl>
                                              <p:pRg st="4" end="4"/>
                                            </p:txEl>
                                          </p:spTgt>
                                        </p:tgtEl>
                                        <p:attrNameLst>
                                          <p:attrName>style.visibility</p:attrName>
                                        </p:attrNameLst>
                                      </p:cBhvr>
                                      <p:to>
                                        <p:strVal val="visible"/>
                                      </p:to>
                                    </p:set>
                                    <p:animEffect transition="in" filter="wipe(down)">
                                      <p:cBhvr>
                                        <p:cTn id="19" dur="500"/>
                                        <p:tgtEl>
                                          <p:spTgt spid="9">
                                            <p:txEl>
                                              <p:pRg st="4" end="4"/>
                                            </p:txEl>
                                          </p:spTgt>
                                        </p:tgtEl>
                                      </p:cBhvr>
                                    </p:animEffect>
                                  </p:childTnLst>
                                </p:cTn>
                              </p:par>
                              <p:par>
                                <p:cTn id="20" presetID="22" presetClass="entr" presetSubtype="4" fill="hold" nodeType="withEffect">
                                  <p:stCondLst>
                                    <p:cond delay="0"/>
                                  </p:stCondLst>
                                  <p:childTnLst>
                                    <p:set>
                                      <p:cBhvr>
                                        <p:cTn id="21" dur="1" fill="hold">
                                          <p:stCondLst>
                                            <p:cond delay="0"/>
                                          </p:stCondLst>
                                        </p:cTn>
                                        <p:tgtEl>
                                          <p:spTgt spid="9">
                                            <p:txEl>
                                              <p:pRg st="5" end="5"/>
                                            </p:txEl>
                                          </p:spTgt>
                                        </p:tgtEl>
                                        <p:attrNameLst>
                                          <p:attrName>style.visibility</p:attrName>
                                        </p:attrNameLst>
                                      </p:cBhvr>
                                      <p:to>
                                        <p:strVal val="visible"/>
                                      </p:to>
                                    </p:set>
                                    <p:animEffect transition="in" filter="wipe(down)">
                                      <p:cBhvr>
                                        <p:cTn id="22" dur="500"/>
                                        <p:tgtEl>
                                          <p:spTgt spid="9">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9">
                                            <p:txEl>
                                              <p:pRg st="6" end="6"/>
                                            </p:txEl>
                                          </p:spTgt>
                                        </p:tgtEl>
                                        <p:attrNameLst>
                                          <p:attrName>style.visibility</p:attrName>
                                        </p:attrNameLst>
                                      </p:cBhvr>
                                      <p:to>
                                        <p:strVal val="visible"/>
                                      </p:to>
                                    </p:set>
                                    <p:animEffect transition="in" filter="wipe(down)">
                                      <p:cBhvr>
                                        <p:cTn id="27" dur="500"/>
                                        <p:tgtEl>
                                          <p:spTgt spid="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533786"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1</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449943" y="764704"/>
            <a:ext cx="826673"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题型</a:t>
            </a:r>
            <a:r>
              <a:rPr lang="en-US" altLang="zh-CN" sz="1400" smtClean="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2366100"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3</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508000" y="1505471"/>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u="heavy">
                <a:solidFill>
                  <a:srgbClr val="00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题型</a:t>
            </a:r>
            <a:r>
              <a:rPr lang="en-US" altLang="zh-CN" sz="2200" b="1" u="heavy">
                <a:solidFill>
                  <a:srgbClr val="000000"/>
                </a:solidFill>
                <a:uFill>
                  <a:solidFill>
                    <a:srgbClr val="000000"/>
                  </a:solidFill>
                </a:uFill>
                <a:latin typeface="Times New Roman" panose="02020603050405020304" pitchFamily="18" charset="0"/>
                <a:cs typeface="Times New Roman" panose="02020603050405020304" pitchFamily="18" charset="0"/>
              </a:rPr>
              <a:t>2</a:t>
            </a:r>
            <a:r>
              <a:rPr lang="zh-CN" altLang="zh-CN" sz="2200" u="heavy">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heavy">
                <a:solidFill>
                  <a:srgbClr val="00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对话理解</a:t>
            </a:r>
            <a:r>
              <a:rPr lang="zh-CN" altLang="zh-CN" sz="2200" u="heavy">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heavy">
                <a:solidFill>
                  <a:srgbClr val="00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对话理解是英语中考试题中最常见的题型之一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其所占的分值也是比较大的。对话理解一般分为短对话理解和长对话理解两大类。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短对话理解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短对话理解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就是听一段较短的对话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然后回答一个问题或选择与对话内容相符的图片。这一类听力题多属于情景会话题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常考查考生对于对话细节的捕捉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对话内容包括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对话地点、人物职业、时间、价格、数字、电话号码、颜色、天气、国家、活动等。做此类试题时要注意以下几个方面</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4423005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533786"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1</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449943" y="764704"/>
            <a:ext cx="826673"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题型</a:t>
            </a:r>
            <a:r>
              <a:rPr lang="en-US" altLang="zh-CN" sz="1400" smtClean="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2366100"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3</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听前预览选项或图片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了解选项和所给图片包含的信息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并预测话题及内容。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在听的过程中要抓住各小题中的人名、时间或数字的变化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职业、关系等关键信息。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还要抓住表示句意转折的</a:t>
            </a:r>
            <a:r>
              <a:rPr lang="en-US" altLang="zh-CN" sz="2200">
                <a:solidFill>
                  <a:srgbClr val="000000"/>
                </a:solidFill>
                <a:latin typeface="Times New Roman" panose="02020603050405020304" pitchFamily="18" charset="0"/>
                <a:cs typeface="Times New Roman" panose="02020603050405020304" pitchFamily="18" charset="0"/>
              </a:rPr>
              <a:t>but,</a:t>
            </a:r>
            <a:r>
              <a:rPr lang="zh-CN" altLang="zh-CN" sz="2200">
                <a:solidFill>
                  <a:srgbClr val="000000"/>
                </a:solidFill>
                <a:latin typeface="Times New Roman" panose="02020603050405020304" pitchFamily="18" charset="0"/>
                <a:cs typeface="Times New Roman" panose="02020603050405020304" pitchFamily="18" charset="0"/>
              </a:rPr>
              <a:t>表示否定的</a:t>
            </a:r>
            <a:r>
              <a:rPr lang="en-US" altLang="zh-CN" sz="2200">
                <a:solidFill>
                  <a:srgbClr val="000000"/>
                </a:solidFill>
                <a:latin typeface="Times New Roman" panose="02020603050405020304" pitchFamily="18" charset="0"/>
                <a:cs typeface="Times New Roman" panose="02020603050405020304" pitchFamily="18" charset="0"/>
              </a:rPr>
              <a:t>not,no,nothing</a:t>
            </a:r>
            <a:r>
              <a:rPr lang="zh-CN" altLang="zh-CN" sz="2200">
                <a:solidFill>
                  <a:srgbClr val="000000"/>
                </a:solidFill>
                <a:latin typeface="Times New Roman" panose="02020603050405020304" pitchFamily="18" charset="0"/>
                <a:cs typeface="Times New Roman" panose="02020603050405020304" pitchFamily="18" charset="0"/>
              </a:rPr>
              <a:t>等关键词。在听的过程中根据对话内容采用排除、推理、辨别等方法来判断正确答案。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0925166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533786"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1</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449943" y="764704"/>
            <a:ext cx="826673"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题型</a:t>
            </a:r>
            <a:r>
              <a:rPr lang="en-US" altLang="zh-CN" sz="1400" smtClean="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2366100"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3</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5" name="矩形 4"/>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听第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段对话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回答第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小题。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.When will Jim leave?</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5:50.</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B.At 6:15.</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C.At 6:50.</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听第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段对话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回答第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小题。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.What does the girl collect?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A.Coins.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B.Old books.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C.Stamps.</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6394646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533786"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1</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449943" y="764704"/>
            <a:ext cx="826673"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题型</a:t>
            </a:r>
            <a:r>
              <a:rPr lang="en-US" altLang="zh-CN" sz="1400" smtClean="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2366100"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3</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听力原文</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听第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段对话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回答第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小题。</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W:It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s six o</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clock,Jim.Are you leaving now?</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M:Well,I will wait another fifteen minutes.</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听第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段对话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回答第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小题。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W:My hobby is to collect stamps.</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M:How long have you collected them?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W:Since four years ago.</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1~2 BC</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9147054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8" end="8"/>
                                            </p:txEl>
                                          </p:spTgt>
                                        </p:tgtEl>
                                        <p:attrNameLst>
                                          <p:attrName>style.visibility</p:attrName>
                                        </p:attrNameLst>
                                      </p:cBhvr>
                                      <p:to>
                                        <p:strVal val="visible"/>
                                      </p:to>
                                    </p:set>
                                    <p:animEffect transition="in" filter="wipe(down)">
                                      <p:cBhvr>
                                        <p:cTn id="7" dur="500"/>
                                        <p:tgtEl>
                                          <p:spTgt spid="6">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533786"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1</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3" name="圆角矩形 2">
            <a:hlinkClick r:id="rId4" action="ppaction://hlinksldjump"/>
          </p:cNvPr>
          <p:cNvSpPr/>
          <p:nvPr/>
        </p:nvSpPr>
        <p:spPr>
          <a:xfrm>
            <a:off x="1449943" y="764704"/>
            <a:ext cx="826673"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题型</a:t>
            </a:r>
            <a:r>
              <a:rPr lang="en-US" altLang="zh-CN" sz="1400" smtClean="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4" name="圆角矩形 3">
            <a:hlinkClick r:id="rId5" action="ppaction://hlinksldjump"/>
          </p:cNvPr>
          <p:cNvSpPr/>
          <p:nvPr/>
        </p:nvSpPr>
        <p:spPr>
          <a:xfrm>
            <a:off x="2366100"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3</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7" name="矩形 6"/>
          <p:cNvSpPr>
            <a:spLocks noChangeAspect="1"/>
          </p:cNvSpPr>
          <p:nvPr/>
        </p:nvSpPr>
        <p:spPr>
          <a:xfrm>
            <a:off x="508000" y="1296333"/>
            <a:ext cx="8128000" cy="904863"/>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三幅图画中选出符合对话内容的图画。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smtClean="0">
                <a:solidFill>
                  <a:srgbClr val="000000"/>
                </a:solidFill>
                <a:effectLst/>
                <a:latin typeface="NEU-BZ-S92"/>
                <a:ea typeface="方正书宋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8" name="对象 7"/>
          <p:cNvGraphicFramePr>
            <a:graphicFrameLocks noChangeAspect="1"/>
          </p:cNvGraphicFramePr>
          <p:nvPr>
            <p:extLst>
              <p:ext uri="{D42A27DB-BD31-4B8C-83A1-F6EECF244321}">
                <p14:modId xmlns:p14="http://schemas.microsoft.com/office/powerpoint/2010/main" xmlns="" val="2959517886"/>
              </p:ext>
            </p:extLst>
          </p:nvPr>
        </p:nvGraphicFramePr>
        <p:xfrm>
          <a:off x="508000" y="1628800"/>
          <a:ext cx="8128000" cy="2129562"/>
        </p:xfrm>
        <a:graphic>
          <a:graphicData uri="http://schemas.openxmlformats.org/presentationml/2006/ole">
            <p:oleObj spid="_x0000_s2057" name="文档" r:id="rId6" imgW="3836183" imgH="1005429" progId="Word.Document.12">
              <p:embed/>
            </p:oleObj>
          </a:graphicData>
        </a:graphic>
      </p:graphicFrame>
      <p:sp>
        <p:nvSpPr>
          <p:cNvPr id="9" name="矩形 8"/>
          <p:cNvSpPr>
            <a:spLocks noChangeAspect="1"/>
          </p:cNvSpPr>
          <p:nvPr/>
        </p:nvSpPr>
        <p:spPr>
          <a:xfrm>
            <a:off x="508000" y="3635097"/>
            <a:ext cx="8128000" cy="293618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听力原文</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听对话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选择与对话内容相符的图。</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.Boy:What does your father do,Mary?</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Girl:He</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s a policeman.</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.Boy:How</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s the weather today?</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Girl:It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s sunny.</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1~2 </a:t>
            </a:r>
            <a:r>
              <a:rPr lang="en-US" altLang="zh-CN" sz="2200" smtClean="0">
                <a:solidFill>
                  <a:srgbClr val="000000"/>
                </a:solidFill>
                <a:latin typeface="Times New Roman" panose="02020603050405020304" pitchFamily="18" charset="0"/>
                <a:cs typeface="Times New Roman" panose="02020603050405020304" pitchFamily="18" charset="0"/>
              </a:rPr>
              <a:t>BB</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2150026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wipe(down)">
                                      <p:cBhvr>
                                        <p:cTn id="7" dur="500"/>
                                        <p:tgtEl>
                                          <p:spTgt spid="9">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9">
                                            <p:txEl>
                                              <p:pRg st="1" end="1"/>
                                            </p:txEl>
                                          </p:spTgt>
                                        </p:tgtEl>
                                        <p:attrNameLst>
                                          <p:attrName>style.visibility</p:attrName>
                                        </p:attrNameLst>
                                      </p:cBhvr>
                                      <p:to>
                                        <p:strVal val="visible"/>
                                      </p:to>
                                    </p:set>
                                    <p:animEffect transition="in" filter="wipe(down)">
                                      <p:cBhvr>
                                        <p:cTn id="10" dur="500"/>
                                        <p:tgtEl>
                                          <p:spTgt spid="9">
                                            <p:txEl>
                                              <p:pRg st="1" end="1"/>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9">
                                            <p:txEl>
                                              <p:pRg st="2" end="2"/>
                                            </p:txEl>
                                          </p:spTgt>
                                        </p:tgtEl>
                                        <p:attrNameLst>
                                          <p:attrName>style.visibility</p:attrName>
                                        </p:attrNameLst>
                                      </p:cBhvr>
                                      <p:to>
                                        <p:strVal val="visible"/>
                                      </p:to>
                                    </p:set>
                                    <p:animEffect transition="in" filter="wipe(down)">
                                      <p:cBhvr>
                                        <p:cTn id="13" dur="500"/>
                                        <p:tgtEl>
                                          <p:spTgt spid="9">
                                            <p:txEl>
                                              <p:pRg st="2" end="2"/>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9">
                                            <p:txEl>
                                              <p:pRg st="3" end="3"/>
                                            </p:txEl>
                                          </p:spTgt>
                                        </p:tgtEl>
                                        <p:attrNameLst>
                                          <p:attrName>style.visibility</p:attrName>
                                        </p:attrNameLst>
                                      </p:cBhvr>
                                      <p:to>
                                        <p:strVal val="visible"/>
                                      </p:to>
                                    </p:set>
                                    <p:animEffect transition="in" filter="wipe(down)">
                                      <p:cBhvr>
                                        <p:cTn id="16" dur="500"/>
                                        <p:tgtEl>
                                          <p:spTgt spid="9">
                                            <p:txEl>
                                              <p:pRg st="3" end="3"/>
                                            </p:txEl>
                                          </p:spTgt>
                                        </p:tgtEl>
                                      </p:cBhvr>
                                    </p:animEffect>
                                  </p:childTnLst>
                                </p:cTn>
                              </p:par>
                              <p:par>
                                <p:cTn id="17" presetID="22" presetClass="entr" presetSubtype="4" fill="hold" nodeType="withEffect">
                                  <p:stCondLst>
                                    <p:cond delay="0"/>
                                  </p:stCondLst>
                                  <p:childTnLst>
                                    <p:set>
                                      <p:cBhvr>
                                        <p:cTn id="18" dur="1" fill="hold">
                                          <p:stCondLst>
                                            <p:cond delay="0"/>
                                          </p:stCondLst>
                                        </p:cTn>
                                        <p:tgtEl>
                                          <p:spTgt spid="9">
                                            <p:txEl>
                                              <p:pRg st="4" end="4"/>
                                            </p:txEl>
                                          </p:spTgt>
                                        </p:tgtEl>
                                        <p:attrNameLst>
                                          <p:attrName>style.visibility</p:attrName>
                                        </p:attrNameLst>
                                      </p:cBhvr>
                                      <p:to>
                                        <p:strVal val="visible"/>
                                      </p:to>
                                    </p:set>
                                    <p:animEffect transition="in" filter="wipe(down)">
                                      <p:cBhvr>
                                        <p:cTn id="19" dur="500"/>
                                        <p:tgtEl>
                                          <p:spTgt spid="9">
                                            <p:txEl>
                                              <p:pRg st="4" end="4"/>
                                            </p:txEl>
                                          </p:spTgt>
                                        </p:tgtEl>
                                      </p:cBhvr>
                                    </p:animEffect>
                                  </p:childTnLst>
                                </p:cTn>
                              </p:par>
                              <p:par>
                                <p:cTn id="20" presetID="22" presetClass="entr" presetSubtype="4" fill="hold" nodeType="withEffect">
                                  <p:stCondLst>
                                    <p:cond delay="0"/>
                                  </p:stCondLst>
                                  <p:childTnLst>
                                    <p:set>
                                      <p:cBhvr>
                                        <p:cTn id="21" dur="1" fill="hold">
                                          <p:stCondLst>
                                            <p:cond delay="0"/>
                                          </p:stCondLst>
                                        </p:cTn>
                                        <p:tgtEl>
                                          <p:spTgt spid="9">
                                            <p:txEl>
                                              <p:pRg st="5" end="5"/>
                                            </p:txEl>
                                          </p:spTgt>
                                        </p:tgtEl>
                                        <p:attrNameLst>
                                          <p:attrName>style.visibility</p:attrName>
                                        </p:attrNameLst>
                                      </p:cBhvr>
                                      <p:to>
                                        <p:strVal val="visible"/>
                                      </p:to>
                                    </p:set>
                                    <p:animEffect transition="in" filter="wipe(down)">
                                      <p:cBhvr>
                                        <p:cTn id="22" dur="500"/>
                                        <p:tgtEl>
                                          <p:spTgt spid="9">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9">
                                            <p:txEl>
                                              <p:pRg st="6" end="6"/>
                                            </p:txEl>
                                          </p:spTgt>
                                        </p:tgtEl>
                                        <p:attrNameLst>
                                          <p:attrName>style.visibility</p:attrName>
                                        </p:attrNameLst>
                                      </p:cBhvr>
                                      <p:to>
                                        <p:strVal val="visible"/>
                                      </p:to>
                                    </p:set>
                                    <p:animEffect transition="in" filter="wipe(down)">
                                      <p:cBhvr>
                                        <p:cTn id="27" dur="500"/>
                                        <p:tgtEl>
                                          <p:spTgt spid="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533786"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1</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449943" y="764704"/>
            <a:ext cx="826673"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题型</a:t>
            </a:r>
            <a:r>
              <a:rPr lang="en-US" altLang="zh-CN" sz="1400" smtClean="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2366100"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3</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508000" y="1505471"/>
            <a:ext cx="8128000" cy="415498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长对话理解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听一段长对话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回答几个问题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这种听力题型的命题方式是先让考生听一段对话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在听完对话后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接着根据</a:t>
            </a:r>
            <a:r>
              <a:rPr lang="zh-CN" altLang="zh-CN" sz="2200" smtClean="0">
                <a:solidFill>
                  <a:srgbClr val="000000"/>
                </a:solidFill>
                <a:latin typeface="Times New Roman" panose="02020603050405020304" pitchFamily="18" charset="0"/>
                <a:cs typeface="Times New Roman" panose="02020603050405020304" pitchFamily="18" charset="0"/>
              </a:rPr>
              <a:t>对话内容</a:t>
            </a:r>
            <a:r>
              <a:rPr lang="zh-CN" altLang="en-US" sz="2200" smtClean="0">
                <a:solidFill>
                  <a:srgbClr val="000000"/>
                </a:solidFill>
                <a:latin typeface="Times New Roman" panose="02020603050405020304" pitchFamily="18" charset="0"/>
                <a:cs typeface="Times New Roman" panose="02020603050405020304" pitchFamily="18" charset="0"/>
              </a:rPr>
              <a:t>所</a:t>
            </a:r>
            <a:r>
              <a:rPr lang="zh-CN" altLang="zh-CN" sz="2200" smtClean="0">
                <a:solidFill>
                  <a:srgbClr val="000000"/>
                </a:solidFill>
                <a:latin typeface="Times New Roman" panose="02020603050405020304" pitchFamily="18" charset="0"/>
                <a:cs typeface="Times New Roman" panose="02020603050405020304" pitchFamily="18" charset="0"/>
              </a:rPr>
              <a:t>提出</a:t>
            </a:r>
            <a:r>
              <a:rPr lang="zh-CN" altLang="en-US" sz="2200" smtClean="0">
                <a:solidFill>
                  <a:srgbClr val="000000"/>
                </a:solidFill>
                <a:latin typeface="Times New Roman" panose="02020603050405020304" pitchFamily="18" charset="0"/>
                <a:cs typeface="Times New Roman" panose="02020603050405020304" pitchFamily="18" charset="0"/>
              </a:rPr>
              <a:t>的</a:t>
            </a:r>
            <a:r>
              <a:rPr lang="zh-CN" altLang="zh-CN" sz="2200" smtClean="0">
                <a:solidFill>
                  <a:srgbClr val="000000"/>
                </a:solidFill>
                <a:latin typeface="Times New Roman" panose="02020603050405020304" pitchFamily="18" charset="0"/>
                <a:cs typeface="Times New Roman" panose="02020603050405020304" pitchFamily="18" charset="0"/>
              </a:rPr>
              <a:t>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要求考生在领会对话大体内容的基础上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从所给备选项中选出能回答</a:t>
            </a:r>
            <a:r>
              <a:rPr lang="zh-CN" altLang="zh-CN" sz="2200" smtClean="0">
                <a:solidFill>
                  <a:srgbClr val="000000"/>
                </a:solidFill>
                <a:latin typeface="Times New Roman" panose="02020603050405020304" pitchFamily="18" charset="0"/>
                <a:cs typeface="Times New Roman" panose="02020603050405020304" pitchFamily="18" charset="0"/>
              </a:rPr>
              <a:t>所</a:t>
            </a:r>
            <a:r>
              <a:rPr lang="zh-CN" altLang="en-US" sz="2200">
                <a:solidFill>
                  <a:srgbClr val="000000"/>
                </a:solidFill>
                <a:latin typeface="Times New Roman" panose="02020603050405020304" pitchFamily="18" charset="0"/>
                <a:cs typeface="Times New Roman" panose="02020603050405020304" pitchFamily="18" charset="0"/>
              </a:rPr>
              <a:t>给</a:t>
            </a:r>
            <a:r>
              <a:rPr lang="zh-CN" altLang="zh-CN" sz="2200" smtClean="0">
                <a:solidFill>
                  <a:srgbClr val="000000"/>
                </a:solidFill>
                <a:latin typeface="Times New Roman" panose="02020603050405020304" pitchFamily="18" charset="0"/>
                <a:cs typeface="Times New Roman" panose="02020603050405020304" pitchFamily="18" charset="0"/>
              </a:rPr>
              <a:t>问句</a:t>
            </a:r>
            <a:r>
              <a:rPr lang="zh-CN" altLang="zh-CN" sz="2200">
                <a:solidFill>
                  <a:srgbClr val="000000"/>
                </a:solidFill>
                <a:latin typeface="Times New Roman" panose="02020603050405020304" pitchFamily="18" charset="0"/>
                <a:cs typeface="Times New Roman" panose="02020603050405020304" pitchFamily="18" charset="0"/>
              </a:rPr>
              <a:t>的正确答案。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听一段长对话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回答几个问题这种听力题型的一般解题思路</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听前分析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了解信息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把握话题。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静听对话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捕捉信息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适当记录。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合理推测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善于取舍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核对复查。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1305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533786"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1</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449943" y="764704"/>
            <a:ext cx="826673"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题型</a:t>
            </a:r>
            <a:r>
              <a:rPr lang="en-US" altLang="zh-CN" sz="1400" smtClean="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2366100"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3</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听一段材料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回答第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至</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小题。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.What does Mr. White do?</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 teacher.</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 doctor.</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 student.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.What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s wrong with Michael?</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A.He is late for school.</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B.He has a toothache.</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C.He has a cold.</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2757847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533786"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1</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449943" y="764704"/>
            <a:ext cx="826673"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题型</a:t>
            </a:r>
            <a:r>
              <a:rPr lang="en-US" altLang="zh-CN" sz="1400" smtClean="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2366100"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3</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508000" y="1323723"/>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听力原文</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听一段材料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回答第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至</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小题。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M:Hello!</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W:Hello! May I speak to Mr. White?</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M:Speaking.</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W:This is Michael</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s mother.I want to ask for two days</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leave for him.</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M:Oh,what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s the matter with him?</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W:He has a bad cold.I want to take him to see a doctor.</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M:I</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m sorry to hear that.I hope he will get well soon.</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1~2 AC</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8507718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9" end="9"/>
                                            </p:txEl>
                                          </p:spTgt>
                                        </p:tgtEl>
                                        <p:attrNameLst>
                                          <p:attrName>style.visibility</p:attrName>
                                        </p:attrNameLst>
                                      </p:cBhvr>
                                      <p:to>
                                        <p:strVal val="visible"/>
                                      </p:to>
                                    </p:set>
                                    <p:animEffect transition="in" filter="wipe(down)">
                                      <p:cBhvr>
                                        <p:cTn id="7" dur="500"/>
                                        <p:tgtEl>
                                          <p:spTgt spid="6">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533786"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1</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449943"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2</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2366100" y="764704"/>
            <a:ext cx="826673"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题型</a:t>
            </a:r>
            <a:r>
              <a:rPr lang="en-US" altLang="zh-CN" sz="1400" smtClean="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508000" y="1124744"/>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u="heavy">
                <a:solidFill>
                  <a:srgbClr val="00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题型</a:t>
            </a:r>
            <a:r>
              <a:rPr lang="en-US" altLang="zh-CN" sz="2200" b="1" u="heavy">
                <a:solidFill>
                  <a:srgbClr val="000000"/>
                </a:solidFill>
                <a:uFill>
                  <a:solidFill>
                    <a:srgbClr val="000000"/>
                  </a:solidFill>
                </a:uFill>
                <a:latin typeface="Times New Roman" panose="02020603050405020304" pitchFamily="18" charset="0"/>
                <a:cs typeface="Times New Roman" panose="02020603050405020304" pitchFamily="18" charset="0"/>
              </a:rPr>
              <a:t>3</a:t>
            </a:r>
            <a:r>
              <a:rPr lang="zh-CN" altLang="zh-CN" sz="2200" u="heavy">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heavy">
                <a:solidFill>
                  <a:srgbClr val="00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短文理解</a:t>
            </a:r>
            <a:r>
              <a:rPr lang="zh-CN" altLang="zh-CN" sz="2200" u="heavy">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heavy">
                <a:solidFill>
                  <a:srgbClr val="00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短文理解题是中考听力试题中难度最大、最固定的听力题型之一。短文理解根据命题特点一般可分为听短文选择正确答案、听短文判断正误、听短文完成表格等三种常见题型。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听短文选择正确答案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听</a:t>
            </a:r>
            <a:r>
              <a:rPr lang="zh-CN" altLang="zh-CN" sz="2200" smtClean="0">
                <a:solidFill>
                  <a:srgbClr val="000000"/>
                </a:solidFill>
                <a:latin typeface="Times New Roman" panose="02020603050405020304" pitchFamily="18" charset="0"/>
                <a:cs typeface="Times New Roman" panose="02020603050405020304" pitchFamily="18" charset="0"/>
              </a:rPr>
              <a:t>短文</a:t>
            </a:r>
            <a:r>
              <a:rPr lang="zh-CN" altLang="en-US" sz="2200">
                <a:solidFill>
                  <a:srgbClr val="000000"/>
                </a:solidFill>
                <a:latin typeface="Times New Roman" panose="02020603050405020304" pitchFamily="18" charset="0"/>
                <a:cs typeface="Times New Roman" panose="02020603050405020304" pitchFamily="18" charset="0"/>
              </a:rPr>
              <a:t>选择正确答案</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的特点是根据短文内容提出若干个问题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对每一道试题都提供三个或四个备选项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要求考生在正确理解录音内容的基础上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从所给的备选项中选出一个符合题目要求的选项。回答问题可以按照下面思路</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仔细审题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捕捉信息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预测内容。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以听为主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听看结合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把握关键。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边听边记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简要记录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突破难点。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联想推理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正确判定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复查验证</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4843455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b="1"/>
              <a:t>专题一</a:t>
            </a:r>
            <a:r>
              <a:rPr lang="zh-CN" altLang="zh-CN"/>
              <a:t>　</a:t>
            </a:r>
            <a:r>
              <a:rPr lang="zh-CN" altLang="zh-CN" b="1"/>
              <a:t>听力理解</a:t>
            </a:r>
            <a:endParaRPr lang="zh-CN" altLang="zh-CN"/>
          </a:p>
        </p:txBody>
      </p:sp>
    </p:spTree>
    <p:extLst>
      <p:ext uri="{BB962C8B-B14F-4D97-AF65-F5344CB8AC3E}">
        <p14:creationId xmlns:p14="http://schemas.microsoft.com/office/powerpoint/2010/main" xmlns="" val="444788748"/>
      </p:ext>
    </p:extLst>
  </p:cSld>
  <p:clrMapOvr>
    <a:masterClrMapping/>
  </p:clrMapOvr>
  <p:transition spd="slow">
    <p:push di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533786"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1</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449943"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2</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2366100" y="764704"/>
            <a:ext cx="826673"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题型</a:t>
            </a:r>
            <a:r>
              <a:rPr lang="en-US" altLang="zh-CN" sz="1400" smtClean="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7" name="矩形 6"/>
          <p:cNvSpPr>
            <a:spLocks noChangeAspect="1"/>
          </p:cNvSpPr>
          <p:nvPr/>
        </p:nvSpPr>
        <p:spPr>
          <a:xfrm>
            <a:off x="508000" y="1124744"/>
            <a:ext cx="8128000" cy="537377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7</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听短文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选择正确的答案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短文读两遍。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.What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s the passage mainly about?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A.Some team players.</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 sports TV program.</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 basketball club.</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.How often do the club members meet?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A.Once a week.</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B.Twice a week.</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C.Three times a week.</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.When are there sometimes matches for the team players?</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A.On Wednesday afternoon.</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B.On Sunday morning.</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C.On Friday evening</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8626571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533786"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1</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449943"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2</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2366100" y="764704"/>
            <a:ext cx="826673"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题型</a:t>
            </a:r>
            <a:r>
              <a:rPr lang="en-US" altLang="zh-CN" sz="1400" smtClean="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8" name="矩形 7"/>
          <p:cNvSpPr>
            <a:spLocks noChangeAspect="1"/>
          </p:cNvSpPr>
          <p:nvPr/>
        </p:nvSpPr>
        <p:spPr>
          <a:xfrm>
            <a:off x="508000" y="2114868"/>
            <a:ext cx="8128000" cy="288226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.What should the player take to the hall?</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 sweater.</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 map.</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 watch.</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.How much rent do the players spend on it each week?</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A.$15.</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B.$12.</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C.$5.</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6950117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533786"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1</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449943"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2</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2366100" y="764704"/>
            <a:ext cx="826673"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题型</a:t>
            </a:r>
            <a:r>
              <a:rPr lang="en-US" altLang="zh-CN" sz="1400" smtClean="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508000" y="1205490"/>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听力原文</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This is a message for Marco Dennis.My name</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s David Toby.I</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m sorry I missed your call.I understand that you want some information about the basketball club.The club meets once a week on Wednesday evening.There are sometimes matches on Sunday morning,but those are just for our team players.Our meetings begin at eight,and finish at ten.We meet in the hall in Park Lane.The hall doesn</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t have very good heating,so you need to bring a sweater to put on.It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s also quite expensive to rent,so our players pay$12 each week.I hope this answers all your questions and we</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ll be very pleased to see you at our next meeting!</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1~5 CABAB</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7104274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Effect transition="in" filter="wipe(down)">
                                      <p:cBhvr>
                                        <p:cTn id="7"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533786"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1</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449943"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2</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2366100" y="764704"/>
            <a:ext cx="826673"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题型</a:t>
            </a:r>
            <a:r>
              <a:rPr lang="en-US" altLang="zh-CN" sz="1400" smtClean="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7" name="矩形 6"/>
          <p:cNvSpPr>
            <a:spLocks noChangeAspect="1"/>
          </p:cNvSpPr>
          <p:nvPr/>
        </p:nvSpPr>
        <p:spPr>
          <a:xfrm>
            <a:off x="508000" y="1099206"/>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听短文判断正误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听短文判断正误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的命题形式是让考生听一段短文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然后让考生根据听力内容判断所给句子的正误。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听前要先预读所给题目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对所给的五个句子要做到心中有数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弄清要听的内容是哪方面的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带着疑问去听。</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听录音时重点放在对短文的整体理解上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一些判断正误的句子往往需要整合整篇短文信息才能做出正确的判断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要注意把所给的句子与短文中的关键词结合起来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不可局限于其中的只言片语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以免一叶障目。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对文章内容进行了初步判断后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要再仔细检查一遍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并把这五个句子当作一个整体再对照一下是否相互之间有着正确的联系。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4219835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533786"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1</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449943"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2</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2366100" y="764704"/>
            <a:ext cx="826673"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题型</a:t>
            </a:r>
            <a:r>
              <a:rPr lang="en-US" altLang="zh-CN" sz="1400" smtClean="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508000" y="2114868"/>
            <a:ext cx="8128000" cy="293618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听短文完成表格</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听短文完成表格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是一种迅速的辨音释义、理解语意并对听到的信息作出迅速反应</a:t>
            </a:r>
            <a:r>
              <a:rPr lang="zh-CN" altLang="zh-CN" sz="2200" smtClean="0">
                <a:solidFill>
                  <a:srgbClr val="000000"/>
                </a:solidFill>
                <a:latin typeface="Times New Roman" panose="02020603050405020304" pitchFamily="18" charset="0"/>
                <a:cs typeface="Times New Roman" panose="02020603050405020304" pitchFamily="18" charset="0"/>
              </a:rPr>
              <a:t>的能力</a:t>
            </a:r>
            <a:r>
              <a:rPr lang="zh-CN" altLang="zh-CN" sz="2200">
                <a:solidFill>
                  <a:srgbClr val="000000"/>
                </a:solidFill>
                <a:latin typeface="Times New Roman" panose="02020603050405020304" pitchFamily="18" charset="0"/>
                <a:cs typeface="Times New Roman" panose="02020603050405020304" pitchFamily="18" charset="0"/>
              </a:rPr>
              <a:t>。它不仅是指辨音能力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更重要的是对所听内容的理解能力。多年的经验以及研究结果告诉我们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故事发生的时间、地点、人物、谈话内容以及后果等场景词汇反复出现的比率很大。注意以下解题技巧</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2934437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533786"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1</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449943"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2</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2366100" y="764704"/>
            <a:ext cx="826673"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题型</a:t>
            </a:r>
            <a:r>
              <a:rPr lang="en-US" altLang="zh-CN" sz="1400" smtClean="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508000" y="1302338"/>
            <a:ext cx="8128000" cy="450732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在听之前了解所需填写的内容和所给句子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这有助于对短文内容的把握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以便在听的时候做到有的放矢。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第一遍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要将全文仔细地听一次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尽可能弄明白文章大意。第二遍听的过程中要做记录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比如地点、人物、时间、所发生的事件等。特别是时间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一般录音材料不会直接告诉具体时间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而是通过已知的相关时间推算出准确时间。所以第二遍听的时候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一定要用最快的速度填上去。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听完之后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还要结合题目进行思考和判断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依靠对短文具体细节的回忆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写出符合要求的答案。同时还应注意</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题目有无词数限制</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填写好之后的句子是否正确。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495865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533786"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1</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3" name="圆角矩形 2">
            <a:hlinkClick r:id="rId4" action="ppaction://hlinksldjump"/>
          </p:cNvPr>
          <p:cNvSpPr/>
          <p:nvPr/>
        </p:nvSpPr>
        <p:spPr>
          <a:xfrm>
            <a:off x="1449943"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2</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4" name="圆角矩形 3">
            <a:hlinkClick r:id="rId5" action="ppaction://hlinksldjump"/>
          </p:cNvPr>
          <p:cNvSpPr/>
          <p:nvPr/>
        </p:nvSpPr>
        <p:spPr>
          <a:xfrm>
            <a:off x="2366100" y="764704"/>
            <a:ext cx="826673"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题型</a:t>
            </a:r>
            <a:r>
              <a:rPr lang="en-US" altLang="zh-CN" sz="1400" smtClean="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3241597210"/>
              </p:ext>
            </p:extLst>
          </p:nvPr>
        </p:nvGraphicFramePr>
        <p:xfrm>
          <a:off x="508000" y="1340768"/>
          <a:ext cx="8128000" cy="4871417"/>
        </p:xfrm>
        <a:graphic>
          <a:graphicData uri="http://schemas.openxmlformats.org/presentationml/2006/ole">
            <p:oleObj spid="_x0000_s3081" name="文档" r:id="rId6" imgW="3836183" imgH="2299254" progId="Word.Document.12">
              <p:embed/>
            </p:oleObj>
          </a:graphicData>
        </a:graphic>
      </p:graphicFrame>
    </p:spTree>
    <p:extLst>
      <p:ext uri="{BB962C8B-B14F-4D97-AF65-F5344CB8AC3E}">
        <p14:creationId xmlns:p14="http://schemas.microsoft.com/office/powerpoint/2010/main" xmlns="" val="236326178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533786"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1</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449943"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2</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2366100" y="764704"/>
            <a:ext cx="826673"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题型</a:t>
            </a:r>
            <a:r>
              <a:rPr lang="en-US" altLang="zh-CN" sz="1400" smtClean="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508000" y="1197790"/>
            <a:ext cx="8128000" cy="496751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听力原文</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Hello,everyone.I</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m</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Gary.This</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is</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just</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quick</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note</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to</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tell</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you</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that</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we</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ll</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have</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basketball</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competition</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with</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team</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from</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St.Paul</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s</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High</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School.The</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competition</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will</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be</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held</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in</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weeks,on</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July</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20th.</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There</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ll</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be</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ten</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members</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in</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the</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team,and</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we</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ll</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need</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to</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train</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hard</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over</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the</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next</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few</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weeks.I</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think</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we</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should</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practice</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least</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three</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times</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week</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to</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help</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us</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prepare</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for</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it.Is</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anyone</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interested</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in</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being</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part</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of</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the</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team?If</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you</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are,and</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you</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ve</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got</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time</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to</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take</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part</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in</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the</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training,please</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let</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me</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know.You</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can</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go</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to</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the</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gym</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to</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find</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me,or</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you</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can</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call</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the</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number</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6322</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9845.</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That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s</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all</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for</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now.</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1.basketball</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2.July</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3.ten / 10</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4.week    </a:t>
            </a:r>
            <a:r>
              <a:rPr lang="en-US" altLang="zh-CN" sz="2200" smtClean="0">
                <a:solidFill>
                  <a:srgbClr val="000000"/>
                </a:solidFill>
                <a:latin typeface="Times New Roman" panose="02020603050405020304" pitchFamily="18" charset="0"/>
                <a:cs typeface="Times New Roman" panose="02020603050405020304" pitchFamily="18" charset="0"/>
              </a:rPr>
              <a:t>5.gym</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6853478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4" end="4"/>
                                            </p:txEl>
                                          </p:spTgt>
                                        </p:tgtEl>
                                        <p:attrNameLst>
                                          <p:attrName>style.visibility</p:attrName>
                                        </p:attrNameLst>
                                      </p:cBhvr>
                                      <p:to>
                                        <p:strVal val="visible"/>
                                      </p:to>
                                    </p:set>
                                    <p:animEffect transition="in" filter="wipe(down)">
                                      <p:cBhvr>
                                        <p:cTn id="7"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533786" y="764704"/>
            <a:ext cx="826673"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题型</a:t>
            </a:r>
            <a:r>
              <a:rPr lang="en-US" altLang="zh-CN" sz="1400" smtClean="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449943"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2</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2366100"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3</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508000" y="1708603"/>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听力理解是领会语言语意的一项重要能力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听者要对听到的语言信号进行复杂加工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整个过程是一个非常积极、非常活跃的动态过程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是背景知识、语境和语言知识相互撞击、相互作用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对听力材料不断进行吸收并最终形成理解的过程。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u="heavy">
                <a:solidFill>
                  <a:srgbClr val="00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题型</a:t>
            </a:r>
            <a:r>
              <a:rPr lang="en-US" altLang="zh-CN" sz="2200" b="1" u="heavy">
                <a:solidFill>
                  <a:srgbClr val="000000"/>
                </a:solidFill>
                <a:uFill>
                  <a:solidFill>
                    <a:srgbClr val="000000"/>
                  </a:solidFill>
                </a:uFill>
                <a:latin typeface="Times New Roman" panose="02020603050405020304" pitchFamily="18" charset="0"/>
                <a:cs typeface="Times New Roman" panose="02020603050405020304" pitchFamily="18" charset="0"/>
              </a:rPr>
              <a:t>1</a:t>
            </a:r>
            <a:r>
              <a:rPr lang="zh-CN" altLang="zh-CN" sz="2200" u="heavy">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heavy">
                <a:solidFill>
                  <a:srgbClr val="00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句子理解</a:t>
            </a:r>
            <a:r>
              <a:rPr lang="zh-CN" altLang="zh-CN" sz="2200" u="heavy">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heavy">
                <a:solidFill>
                  <a:srgbClr val="00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常见的句子理解题型有以下三种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听句子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选择所听到的单词或短语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听句子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选择适当的答语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听句子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选择与句子内容相匹配的图画。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5065802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533786" y="764704"/>
            <a:ext cx="826673"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题型</a:t>
            </a:r>
            <a:r>
              <a:rPr lang="en-US" altLang="zh-CN" sz="1400" smtClean="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449943"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2</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2366100"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3</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7" name="矩形 6"/>
          <p:cNvSpPr>
            <a:spLocks noChangeAspect="1"/>
          </p:cNvSpPr>
          <p:nvPr/>
        </p:nvSpPr>
        <p:spPr>
          <a:xfrm>
            <a:off x="508000" y="1302338"/>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听句子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选择所听到的单词或短语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听句子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选择所听到的单词或短语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是英语考试题中比较稳定的题型之一。该题型的命题形式为听五个句子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然后从所给的三个选项中选出一个你所听到的单词或短语。该题型主要考查学生对所学词汇的反应能力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做好此类题型要注意以下几个方面</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在听录音之前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要迅速浏览并默读各个备选项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找出所给备选项读音的异同点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从而判断考题意图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确定辨音的主攻方向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才能有的放矢地捕捉到辨音的关键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提高准确率。</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在听录音时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抓住关键词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名词、动词、形容词、数词等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理解句子大意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这样才能从单词和短语的意思上进一步进行辨别。</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8915398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a:spLocks noChangeAspect="1"/>
          </p:cNvSpPr>
          <p:nvPr/>
        </p:nvSpPr>
        <p:spPr>
          <a:xfrm>
            <a:off x="508000" y="1124744"/>
            <a:ext cx="8128000" cy="537377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听句子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选择所听到的单词或短语。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.A.water</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B.wood</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C.wheat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.A.arrive	B.find	C.mind</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.A.stranger	B.worker	C.manager</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.A.simple	B.different	C.difficult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.A.put off	B.talk about	C.think of</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听力原文</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.Could you please get me some water?I</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m thirsty.</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.If you don</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t mind,let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s make it a little earlier.</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.This is Mr. Green,manager of our company.</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.American English is different from British English.</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.Never put off what you can do today until tomorrow!</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1~5 </a:t>
            </a:r>
            <a:r>
              <a:rPr lang="en-US" altLang="zh-CN" sz="2200" smtClean="0">
                <a:solidFill>
                  <a:srgbClr val="000000"/>
                </a:solidFill>
                <a:latin typeface="Times New Roman" panose="02020603050405020304" pitchFamily="18" charset="0"/>
                <a:cs typeface="Times New Roman" panose="02020603050405020304" pitchFamily="18" charset="0"/>
              </a:rPr>
              <a:t>ACCBA</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2" name="圆角矩形 1">
            <a:hlinkClick r:id="rId2" action="ppaction://hlinksldjump"/>
          </p:cNvPr>
          <p:cNvSpPr/>
          <p:nvPr/>
        </p:nvSpPr>
        <p:spPr>
          <a:xfrm>
            <a:off x="533786" y="764704"/>
            <a:ext cx="826673"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题型</a:t>
            </a:r>
            <a:r>
              <a:rPr lang="en-US" altLang="zh-CN" sz="1400" smtClean="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449943"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2</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2366100"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3</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141926985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6" end="6"/>
                                            </p:txEl>
                                          </p:spTgt>
                                        </p:tgtEl>
                                        <p:attrNameLst>
                                          <p:attrName>style.visibility</p:attrName>
                                        </p:attrNameLst>
                                      </p:cBhvr>
                                      <p:to>
                                        <p:strVal val="visible"/>
                                      </p:to>
                                    </p:set>
                                    <p:animEffect transition="in" filter="wipe(down)">
                                      <p:cBhvr>
                                        <p:cTn id="7" dur="500"/>
                                        <p:tgtEl>
                                          <p:spTgt spid="6">
                                            <p:txEl>
                                              <p:pRg st="6" end="6"/>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6">
                                            <p:txEl>
                                              <p:pRg st="7" end="7"/>
                                            </p:txEl>
                                          </p:spTgt>
                                        </p:tgtEl>
                                        <p:attrNameLst>
                                          <p:attrName>style.visibility</p:attrName>
                                        </p:attrNameLst>
                                      </p:cBhvr>
                                      <p:to>
                                        <p:strVal val="visible"/>
                                      </p:to>
                                    </p:set>
                                    <p:animEffect transition="in" filter="wipe(down)">
                                      <p:cBhvr>
                                        <p:cTn id="10" dur="500"/>
                                        <p:tgtEl>
                                          <p:spTgt spid="6">
                                            <p:txEl>
                                              <p:pRg st="7" end="7"/>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6">
                                            <p:txEl>
                                              <p:pRg st="8" end="8"/>
                                            </p:txEl>
                                          </p:spTgt>
                                        </p:tgtEl>
                                        <p:attrNameLst>
                                          <p:attrName>style.visibility</p:attrName>
                                        </p:attrNameLst>
                                      </p:cBhvr>
                                      <p:to>
                                        <p:strVal val="visible"/>
                                      </p:to>
                                    </p:set>
                                    <p:animEffect transition="in" filter="wipe(down)">
                                      <p:cBhvr>
                                        <p:cTn id="13" dur="500"/>
                                        <p:tgtEl>
                                          <p:spTgt spid="6">
                                            <p:txEl>
                                              <p:pRg st="8" end="8"/>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6">
                                            <p:txEl>
                                              <p:pRg st="9" end="9"/>
                                            </p:txEl>
                                          </p:spTgt>
                                        </p:tgtEl>
                                        <p:attrNameLst>
                                          <p:attrName>style.visibility</p:attrName>
                                        </p:attrNameLst>
                                      </p:cBhvr>
                                      <p:to>
                                        <p:strVal val="visible"/>
                                      </p:to>
                                    </p:set>
                                    <p:animEffect transition="in" filter="wipe(down)">
                                      <p:cBhvr>
                                        <p:cTn id="16" dur="500"/>
                                        <p:tgtEl>
                                          <p:spTgt spid="6">
                                            <p:txEl>
                                              <p:pRg st="9" end="9"/>
                                            </p:txEl>
                                          </p:spTgt>
                                        </p:tgtEl>
                                      </p:cBhvr>
                                    </p:animEffect>
                                  </p:childTnLst>
                                </p:cTn>
                              </p:par>
                              <p:par>
                                <p:cTn id="17" presetID="22" presetClass="entr" presetSubtype="4" fill="hold" nodeType="withEffect">
                                  <p:stCondLst>
                                    <p:cond delay="0"/>
                                  </p:stCondLst>
                                  <p:childTnLst>
                                    <p:set>
                                      <p:cBhvr>
                                        <p:cTn id="18" dur="1" fill="hold">
                                          <p:stCondLst>
                                            <p:cond delay="0"/>
                                          </p:stCondLst>
                                        </p:cTn>
                                        <p:tgtEl>
                                          <p:spTgt spid="6">
                                            <p:txEl>
                                              <p:pRg st="10" end="10"/>
                                            </p:txEl>
                                          </p:spTgt>
                                        </p:tgtEl>
                                        <p:attrNameLst>
                                          <p:attrName>style.visibility</p:attrName>
                                        </p:attrNameLst>
                                      </p:cBhvr>
                                      <p:to>
                                        <p:strVal val="visible"/>
                                      </p:to>
                                    </p:set>
                                    <p:animEffect transition="in" filter="wipe(down)">
                                      <p:cBhvr>
                                        <p:cTn id="19" dur="500"/>
                                        <p:tgtEl>
                                          <p:spTgt spid="6">
                                            <p:txEl>
                                              <p:pRg st="10" end="10"/>
                                            </p:txEl>
                                          </p:spTgt>
                                        </p:tgtEl>
                                      </p:cBhvr>
                                    </p:animEffect>
                                  </p:childTnLst>
                                </p:cTn>
                              </p:par>
                              <p:par>
                                <p:cTn id="20" presetID="22" presetClass="entr" presetSubtype="4" fill="hold" nodeType="withEffect">
                                  <p:stCondLst>
                                    <p:cond delay="0"/>
                                  </p:stCondLst>
                                  <p:childTnLst>
                                    <p:set>
                                      <p:cBhvr>
                                        <p:cTn id="21" dur="1" fill="hold">
                                          <p:stCondLst>
                                            <p:cond delay="0"/>
                                          </p:stCondLst>
                                        </p:cTn>
                                        <p:tgtEl>
                                          <p:spTgt spid="6">
                                            <p:txEl>
                                              <p:pRg st="11" end="11"/>
                                            </p:txEl>
                                          </p:spTgt>
                                        </p:tgtEl>
                                        <p:attrNameLst>
                                          <p:attrName>style.visibility</p:attrName>
                                        </p:attrNameLst>
                                      </p:cBhvr>
                                      <p:to>
                                        <p:strVal val="visible"/>
                                      </p:to>
                                    </p:set>
                                    <p:animEffect transition="in" filter="wipe(down)">
                                      <p:cBhvr>
                                        <p:cTn id="22" dur="500"/>
                                        <p:tgtEl>
                                          <p:spTgt spid="6">
                                            <p:txEl>
                                              <p:pRg st="11" end="1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6">
                                            <p:txEl>
                                              <p:pRg st="12" end="12"/>
                                            </p:txEl>
                                          </p:spTgt>
                                        </p:tgtEl>
                                        <p:attrNameLst>
                                          <p:attrName>style.visibility</p:attrName>
                                        </p:attrNameLst>
                                      </p:cBhvr>
                                      <p:to>
                                        <p:strVal val="visible"/>
                                      </p:to>
                                    </p:set>
                                    <p:animEffect transition="in" filter="wipe(down)">
                                      <p:cBhvr>
                                        <p:cTn id="27" dur="500"/>
                                        <p:tgtEl>
                                          <p:spTgt spid="6">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533786" y="764704"/>
            <a:ext cx="826673"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题型</a:t>
            </a:r>
            <a:r>
              <a:rPr lang="en-US" altLang="zh-CN" sz="1400" smtClean="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449943"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2</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2366100"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3</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听句子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选择适当的答语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听句子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选择适当的答语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是比较常见的听力题型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此类听力题型主要考查学生运用所学语言知识进行语言交际的能力。它通常设定一个句子或创设一个情景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要求根据所听到的句子或所提出的问题从所给备选项中选出正确的答语。做好此类题型要注意以下几个方面</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听前审题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逐一对比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标出不同。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听懂句意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把握所听句子的类型。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核查答案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确保无误。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5805496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533786" y="764704"/>
            <a:ext cx="826673"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题型</a:t>
            </a:r>
            <a:r>
              <a:rPr lang="en-US" altLang="zh-CN" sz="1400" smtClean="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449943"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2</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2366100"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3</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7" name="矩形 6"/>
          <p:cNvSpPr>
            <a:spLocks noChangeAspect="1"/>
          </p:cNvSpPr>
          <p:nvPr/>
        </p:nvSpPr>
        <p:spPr>
          <a:xfrm>
            <a:off x="508000" y="1302338"/>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听句子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选择恰当的答语。每小题读一遍。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.A.It doesn</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t matter.</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B.Well done.</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C.It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s my pleasure.</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.A.Yes,it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s sunny.</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B.It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s really hot.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C.It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s green and beautiful.</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.A.It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s kind of you.</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B.That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s right.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C.Of course not.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8767857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533786" y="764704"/>
            <a:ext cx="826673"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题型</a:t>
            </a:r>
            <a:r>
              <a:rPr lang="en-US" altLang="zh-CN" sz="1400" smtClean="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449943"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2</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2366100"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3</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508000" y="2318000"/>
            <a:ext cx="8128000" cy="247599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听力原文</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.I</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m sorry for keeping you waiting for so long.</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.How is the weather in Fuzhou in summer?</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.Excuse me,would you mind my using your ruler?</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1~3 ABC</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8506438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4" end="4"/>
                                            </p:txEl>
                                          </p:spTgt>
                                        </p:tgtEl>
                                        <p:attrNameLst>
                                          <p:attrName>style.visibility</p:attrName>
                                        </p:attrNameLst>
                                      </p:cBhvr>
                                      <p:to>
                                        <p:strVal val="visible"/>
                                      </p:to>
                                    </p:set>
                                    <p:animEffect transition="in" filter="wipe(down)">
                                      <p:cBhvr>
                                        <p:cTn id="7"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533786" y="764704"/>
            <a:ext cx="826673"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题型</a:t>
            </a:r>
            <a:r>
              <a:rPr lang="en-US" altLang="zh-CN" sz="1400" smtClean="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449943"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2</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2366100"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3</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听句子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选择与句子内容相匹配的图画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听句子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选择与句子内容相匹配的图画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是中考中常见的题型。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做好该类题型要分以下三步进行</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第一步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仔细对比每题所给的图画内容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找出每幅图画之间的不同之处。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第二步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认真听第一遍录音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纠正对图画内容的错误理解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使句子所描述的内容与图片完全吻合。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第三步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在第一遍初步确定答案后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再听时要进一步核对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逐个分析比较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逐个排除不符合所听录音内容的图画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选出最佳答案。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8375228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theme/theme1.xml><?xml version="1.0" encoding="utf-8"?>
<a:theme xmlns:a="http://schemas.openxmlformats.org/drawingml/2006/main" name="主题2">
  <a:themeElements>
    <a:clrScheme name="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自定义设计方案">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spAutoFit/>
      </a:bodyPr>
      <a:lstStyle>
        <a:defPPr marL="0" marR="0" indent="0" algn="l" defTabSz="914400" rtl="0" eaLnBrk="0" fontAlgn="base" latinLnBrk="0" hangingPunct="0">
          <a:lnSpc>
            <a:spcPct val="100000"/>
          </a:lnSpc>
          <a:spcBef>
            <a:spcPct val="0"/>
          </a:spcBef>
          <a:spcAft>
            <a:spcPct val="0"/>
          </a:spcAft>
          <a:buClrTx/>
          <a:buSzTx/>
          <a:buFontTx/>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spAutoFit/>
      </a:bodyPr>
      <a:lstStyle>
        <a:defPPr marL="0" marR="0" indent="0" algn="l" defTabSz="914400" rtl="0" eaLnBrk="0" fontAlgn="base" latinLnBrk="0" hangingPunct="0">
          <a:lnSpc>
            <a:spcPct val="100000"/>
          </a:lnSpc>
          <a:spcBef>
            <a:spcPct val="0"/>
          </a:spcBef>
          <a:spcAft>
            <a:spcPct val="0"/>
          </a:spcAft>
          <a:buClrTx/>
          <a:buSzTx/>
          <a:buFontTx/>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海阔天空">
  <a:themeElements>
    <a:clrScheme name="海阔天空 1">
      <a:dk1>
        <a:srgbClr val="000000"/>
      </a:dk1>
      <a:lt1>
        <a:srgbClr val="FFFFFF"/>
      </a:lt1>
      <a:dk2>
        <a:srgbClr val="000000"/>
      </a:dk2>
      <a:lt2>
        <a:srgbClr val="C0C0C0"/>
      </a:lt2>
      <a:accent1>
        <a:srgbClr val="B2B2B2"/>
      </a:accent1>
      <a:accent2>
        <a:srgbClr val="5F5F5F"/>
      </a:accent2>
      <a:accent3>
        <a:srgbClr val="FFFFFF"/>
      </a:accent3>
      <a:accent4>
        <a:srgbClr val="000000"/>
      </a:accent4>
      <a:accent5>
        <a:srgbClr val="D5D5D5"/>
      </a:accent5>
      <a:accent6>
        <a:srgbClr val="555555"/>
      </a:accent6>
      <a:hlink>
        <a:srgbClr val="1C1C1C"/>
      </a:hlink>
      <a:folHlink>
        <a:srgbClr val="DDDDDD"/>
      </a:folHlink>
    </a:clrScheme>
    <a:fontScheme name="海阔天空">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spAutoFit/>
      </a:bodyPr>
      <a:lstStyle>
        <a:defPPr marL="0" marR="0" indent="0" algn="l" defTabSz="914400" rtl="0" eaLnBrk="0" fontAlgn="base" latinLnBrk="0" hangingPunct="0">
          <a:lnSpc>
            <a:spcPct val="100000"/>
          </a:lnSpc>
          <a:spcBef>
            <a:spcPct val="0"/>
          </a:spcBef>
          <a:spcAft>
            <a:spcPct val="0"/>
          </a:spcAft>
          <a:buClrTx/>
          <a:buSzTx/>
          <a:buFontTx/>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spAutoFit/>
      </a:bodyPr>
      <a:lstStyle>
        <a:defPPr marL="0" marR="0" indent="0" algn="l" defTabSz="914400" rtl="0" eaLnBrk="0" fontAlgn="base" latinLnBrk="0" hangingPunct="0">
          <a:lnSpc>
            <a:spcPct val="100000"/>
          </a:lnSpc>
          <a:spcBef>
            <a:spcPct val="0"/>
          </a:spcBef>
          <a:spcAft>
            <a:spcPct val="0"/>
          </a:spcAft>
          <a:buClrTx/>
          <a:buSzTx/>
          <a:buFontTx/>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海阔天空 1">
        <a:dk1>
          <a:srgbClr val="000000"/>
        </a:dk1>
        <a:lt1>
          <a:srgbClr val="FFFFFF"/>
        </a:lt1>
        <a:dk2>
          <a:srgbClr val="000000"/>
        </a:dk2>
        <a:lt2>
          <a:srgbClr val="C0C0C0"/>
        </a:lt2>
        <a:accent1>
          <a:srgbClr val="B2B2B2"/>
        </a:accent1>
        <a:accent2>
          <a:srgbClr val="5F5F5F"/>
        </a:accent2>
        <a:accent3>
          <a:srgbClr val="FFFFFF"/>
        </a:accent3>
        <a:accent4>
          <a:srgbClr val="000000"/>
        </a:accent4>
        <a:accent5>
          <a:srgbClr val="D5D5D5"/>
        </a:accent5>
        <a:accent6>
          <a:srgbClr val="555555"/>
        </a:accent6>
        <a:hlink>
          <a:srgbClr val="1C1C1C"/>
        </a:hlink>
        <a:folHlink>
          <a:srgbClr val="DDDDD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主题2</Template>
  <TotalTime>47</TotalTime>
  <Words>2899</Words>
  <Application>Microsoft Office PowerPoint</Application>
  <PresentationFormat>全屏显示(4:3)</PresentationFormat>
  <Paragraphs>236</Paragraphs>
  <Slides>27</Slides>
  <Notes>0</Notes>
  <HiddenSlides>0</HiddenSlides>
  <MMClips>0</MMClips>
  <ScaleCrop>false</ScaleCrop>
  <HeadingPairs>
    <vt:vector size="6" baseType="variant">
      <vt:variant>
        <vt:lpstr>主题</vt:lpstr>
      </vt:variant>
      <vt:variant>
        <vt:i4>2</vt:i4>
      </vt:variant>
      <vt:variant>
        <vt:lpstr>嵌入 OLE 服务器</vt:lpstr>
      </vt:variant>
      <vt:variant>
        <vt:i4>1</vt:i4>
      </vt:variant>
      <vt:variant>
        <vt:lpstr>幻灯片标题</vt:lpstr>
      </vt:variant>
      <vt:variant>
        <vt:i4>27</vt:i4>
      </vt:variant>
    </vt:vector>
  </HeadingPairs>
  <TitlesOfParts>
    <vt:vector size="30" baseType="lpstr">
      <vt:lpstr>主题2</vt:lpstr>
      <vt:lpstr>海阔天空</vt:lpstr>
      <vt:lpstr>文档</vt:lpstr>
      <vt:lpstr>第三部分　题型专题探究</vt:lpstr>
      <vt:lpstr>专题一　听力理解</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2014-10-27T02:28:17Z</dcterms:created>
  <dcterms:modified xsi:type="dcterms:W3CDTF">2019-04-01T10:09:50Z</dcterms:modified>
</cp:coreProperties>
</file>