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3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37.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rels" ContentType="application/vnd.openxmlformats-package.relationships+xml"/>
  <Default Extension="xml" ContentType="application/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Layouts/slideLayout38.xml" ContentType="application/vnd.openxmlformats-officedocument.presentationml.slideLayout+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slideLayouts/slideLayout34.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684" r:id="rId2"/>
  </p:sldMasterIdLst>
  <p:sldIdLst>
    <p:sldId id="270" r:id="rId3"/>
    <p:sldId id="262" r:id="rId4"/>
    <p:sldId id="274" r:id="rId5"/>
    <p:sldId id="275" r:id="rId6"/>
    <p:sldId id="276" r:id="rId7"/>
    <p:sldId id="271" r:id="rId8"/>
    <p:sldId id="277" r:id="rId9"/>
    <p:sldId id="282" r:id="rId10"/>
    <p:sldId id="278" r:id="rId11"/>
    <p:sldId id="279" r:id="rId12"/>
    <p:sldId id="280" r:id="rId13"/>
    <p:sldId id="281" r:id="rId1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1791">
          <p15:clr>
            <a:srgbClr val="A4A3A4"/>
          </p15:clr>
        </p15:guide>
        <p15:guide id="3" pos="460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B95F"/>
    <a:srgbClr val="E8E8E8"/>
    <a:srgbClr val="F7F7F7"/>
    <a:srgbClr val="017DC7"/>
    <a:srgbClr val="F5F5F5"/>
    <a:srgbClr val="4F81B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83" d="100"/>
          <a:sy n="83" d="100"/>
        </p:scale>
        <p:origin x="-1182" y="-90"/>
      </p:cViewPr>
      <p:guideLst>
        <p:guide orient="horz" pos="2160"/>
        <p:guide pos="1791"/>
        <p:guide pos="4604"/>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8A2F894-110F-4DFC-94C1-F7F1E7D8E341}"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7962017-F2D6-47FD-9745-8192A05AFE9B}"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A31B65F-E42C-44A5-9DE1-5755360751A7}"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8A78C77-CD02-49D0-8228-14F63DA19817}"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1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982055" y="4509120"/>
            <a:ext cx="5179890" cy="956905"/>
          </a:xfrm>
          <a:prstGeom prst="rect">
            <a:avLst/>
          </a:prstGeom>
        </p:spPr>
        <p:txBody>
          <a:bodyPr>
            <a:normAutofit/>
          </a:bodyPr>
          <a:lstStyle>
            <a:lvl1pPr algn="ctr">
              <a:defRPr sz="3600" b="1">
                <a:solidFill>
                  <a:schemeClr val="tx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970133" y="661822"/>
            <a:ext cx="1997420" cy="571500"/>
          </a:xfrm>
          <a:prstGeom prst="rect">
            <a:avLst/>
          </a:prstGeom>
        </p:spPr>
      </p:pic>
      <p:pic>
        <p:nvPicPr>
          <p:cNvPr id="8" name="图片 7"/>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586455" y="1816861"/>
            <a:ext cx="3971090" cy="2254421"/>
          </a:xfrm>
          <a:prstGeom prst="rect">
            <a:avLst/>
          </a:prstGeom>
        </p:spPr>
      </p:pic>
    </p:spTree>
    <p:extLst>
      <p:ext uri="{BB962C8B-B14F-4D97-AF65-F5344CB8AC3E}">
        <p14:creationId xmlns:p14="http://schemas.microsoft.com/office/powerpoint/2010/main" xmlns="" val="2043794174"/>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 calcmode="lin" valueType="num">
                                      <p:cBhvr>
                                        <p:cTn id="13" dur="500" fill="hold"/>
                                        <p:tgtEl>
                                          <p:spTgt spid="2"/>
                                        </p:tgtEl>
                                        <p:attrNameLst>
                                          <p:attrName>style.rotation</p:attrName>
                                        </p:attrNameLst>
                                      </p:cBhvr>
                                      <p:tavLst>
                                        <p:tav tm="0">
                                          <p:val>
                                            <p:fltVal val="90"/>
                                          </p:val>
                                        </p:tav>
                                        <p:tav tm="100000">
                                          <p:val>
                                            <p:fltVal val="0"/>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目录">
    <p:bg>
      <p:bgPr>
        <a:solidFill>
          <a:srgbClr val="F5F5F5"/>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828092" y="510495"/>
            <a:ext cx="7487816" cy="990540"/>
          </a:xfrm>
          <a:prstGeom prst="rect">
            <a:avLst/>
          </a:prstGeom>
        </p:spPr>
      </p:pic>
      <p:sp>
        <p:nvSpPr>
          <p:cNvPr id="8" name="TextBox 7"/>
          <p:cNvSpPr txBox="1"/>
          <p:nvPr userDrawn="1"/>
        </p:nvSpPr>
        <p:spPr>
          <a:xfrm>
            <a:off x="2991453" y="741631"/>
            <a:ext cx="1351652" cy="769441"/>
          </a:xfrm>
          <a:prstGeom prst="rect">
            <a:avLst/>
          </a:prstGeom>
          <a:noFill/>
        </p:spPr>
        <p:txBody>
          <a:bodyPr wrap="none" rtlCol="0">
            <a:spAutoFit/>
          </a:bodyPr>
          <a:lstStyle/>
          <a:p>
            <a:r>
              <a:rPr lang="zh-CN" altLang="en-US" sz="4400" kern="1500" spc="200" baseline="0" dirty="0" smtClean="0">
                <a:solidFill>
                  <a:schemeClr val="bg1"/>
                </a:solidFill>
                <a:latin typeface="微软雅黑" panose="020B0503020204020204" pitchFamily="34" charset="-122"/>
                <a:ea typeface="微软雅黑" panose="020B0503020204020204" pitchFamily="34" charset="-122"/>
              </a:rPr>
              <a:t>目录</a:t>
            </a:r>
            <a:endParaRPr lang="zh-CN" altLang="en-US" sz="4400" kern="1500" spc="200" baseline="0"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4390590" y="987852"/>
            <a:ext cx="1761957" cy="523220"/>
          </a:xfrm>
          <a:prstGeom prst="rect">
            <a:avLst/>
          </a:prstGeom>
          <a:noFill/>
        </p:spPr>
        <p:txBody>
          <a:bodyPr wrap="none" rtlCol="0">
            <a:spAutoFit/>
          </a:bodyPr>
          <a:lstStyle/>
          <a:p>
            <a:r>
              <a:rPr lang="en-US" altLang="zh-CN" sz="2800" dirty="0" smtClean="0">
                <a:solidFill>
                  <a:schemeClr val="bg1"/>
                </a:solidFill>
              </a:rPr>
              <a:t>CONTENTS</a:t>
            </a:r>
            <a:endParaRPr lang="zh-CN" altLang="en-US" sz="2800" dirty="0">
              <a:solidFill>
                <a:schemeClr val="bg1"/>
              </a:solidFill>
            </a:endParaRPr>
          </a:p>
        </p:txBody>
      </p:sp>
      <p:sp>
        <p:nvSpPr>
          <p:cNvPr id="12" name="标题占位符 1"/>
          <p:cNvSpPr>
            <a:spLocks noGrp="1"/>
          </p:cNvSpPr>
          <p:nvPr userDrawn="1">
            <p:ph type="title"/>
          </p:nvPr>
        </p:nvSpPr>
        <p:spPr>
          <a:xfrm>
            <a:off x="467544" y="1642536"/>
            <a:ext cx="2624145" cy="3024336"/>
          </a:xfrm>
          <a:prstGeom prst="rect">
            <a:avLst/>
          </a:prstGeom>
        </p:spPr>
        <p:txBody>
          <a:bodyPr vert="horz" lIns="91440" tIns="45720" rIns="91440" bIns="45720" rtlCol="0" anchor="ctr">
            <a:noAutofit/>
          </a:bodyPr>
          <a:lstStyle>
            <a:lvl1pPr algn="ctr">
              <a:defRPr sz="2800">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cxnSp>
        <p:nvCxnSpPr>
          <p:cNvPr id="14" name="直接连接符 13"/>
          <p:cNvCxnSpPr/>
          <p:nvPr userDrawn="1"/>
        </p:nvCxnSpPr>
        <p:spPr>
          <a:xfrm>
            <a:off x="3131840" y="1628800"/>
            <a:ext cx="0" cy="4824536"/>
          </a:xfrm>
          <a:prstGeom prst="line">
            <a:avLst/>
          </a:prstGeom>
          <a:ln w="28575">
            <a:solidFill>
              <a:srgbClr val="00B0F0"/>
            </a:solidFill>
            <a:prstDash val="sysDot"/>
          </a:ln>
        </p:spPr>
        <p:style>
          <a:lnRef idx="1">
            <a:schemeClr val="accent1"/>
          </a:lnRef>
          <a:fillRef idx="0">
            <a:schemeClr val="accent1"/>
          </a:fillRef>
          <a:effectRef idx="0">
            <a:schemeClr val="accent1"/>
          </a:effectRef>
          <a:fontRef idx="minor">
            <a:schemeClr val="tx1"/>
          </a:fontRef>
        </p:style>
      </p:cxnSp>
      <p:sp>
        <p:nvSpPr>
          <p:cNvPr id="15" name="内容占位符 2"/>
          <p:cNvSpPr>
            <a:spLocks noGrp="1"/>
          </p:cNvSpPr>
          <p:nvPr userDrawn="1">
            <p:ph sz="half" idx="1"/>
          </p:nvPr>
        </p:nvSpPr>
        <p:spPr>
          <a:xfrm>
            <a:off x="3419872" y="1628801"/>
            <a:ext cx="5211004" cy="4824536"/>
          </a:xfrm>
          <a:prstGeom prst="rect">
            <a:avLst/>
          </a:prstGeom>
        </p:spPr>
        <p:txBody>
          <a:bodyPr>
            <a:normAutofit/>
          </a:bodyPr>
          <a:lstStyle>
            <a:lvl1pPr marL="0" indent="0">
              <a:lnSpc>
                <a:spcPct val="150000"/>
              </a:lnSpc>
              <a:buFontTx/>
              <a:buNone/>
              <a:defRPr sz="1800"/>
            </a:lvl1pPr>
            <a:lvl2pPr marL="457200" indent="0">
              <a:lnSpc>
                <a:spcPct val="150000"/>
              </a:lnSpc>
              <a:buFontTx/>
              <a:buNone/>
              <a:defRPr sz="1800"/>
            </a:lvl2pPr>
            <a:lvl3pPr marL="914400" indent="0">
              <a:lnSpc>
                <a:spcPct val="150000"/>
              </a:lnSpc>
              <a:buFontTx/>
              <a:buNone/>
              <a:defRPr sz="1800"/>
            </a:lvl3pPr>
            <a:lvl4pPr marL="1371600" indent="0">
              <a:lnSpc>
                <a:spcPct val="150000"/>
              </a:lnSpc>
              <a:buFontTx/>
              <a:buNone/>
              <a:defRPr sz="1800"/>
            </a:lvl4pPr>
            <a:lvl5pPr marL="1828800" indent="0">
              <a:lnSpc>
                <a:spcPct val="150000"/>
              </a:lnSpc>
              <a:buFontTx/>
              <a:buNone/>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906864510"/>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Effect transition="in" filter="fade">
                                      <p:cBhvr>
                                        <p:cTn id="15" dur="250"/>
                                        <p:tgtEl>
                                          <p:spTgt spid="15">
                                            <p:txEl>
                                              <p:pRg st="0" end="0"/>
                                            </p:txEl>
                                          </p:spTgt>
                                        </p:tgtEl>
                                      </p:cBhvr>
                                    </p:animEffect>
                                  </p:childTnLst>
                                </p:cTn>
                              </p:par>
                            </p:childTnLst>
                          </p:cTn>
                        </p:par>
                        <p:par>
                          <p:cTn id="16" fill="hold">
                            <p:stCondLst>
                              <p:cond delay="1250"/>
                            </p:stCondLst>
                            <p:childTnLst>
                              <p:par>
                                <p:cTn id="17" presetID="10" presetClass="entr" presetSubtype="0" fill="hold" grpId="0" nodeType="afterEffect">
                                  <p:stCondLst>
                                    <p:cond delay="0"/>
                                  </p:stCondLst>
                                  <p:childTnLst>
                                    <p:set>
                                      <p:cBhvr>
                                        <p:cTn id="18" dur="1" fill="hold">
                                          <p:stCondLst>
                                            <p:cond delay="0"/>
                                          </p:stCondLst>
                                        </p:cTn>
                                        <p:tgtEl>
                                          <p:spTgt spid="15">
                                            <p:txEl>
                                              <p:pRg st="1" end="1"/>
                                            </p:txEl>
                                          </p:spTgt>
                                        </p:tgtEl>
                                        <p:attrNameLst>
                                          <p:attrName>style.visibility</p:attrName>
                                        </p:attrNameLst>
                                      </p:cBhvr>
                                      <p:to>
                                        <p:strVal val="visible"/>
                                      </p:to>
                                    </p:set>
                                    <p:animEffect transition="in" filter="fade">
                                      <p:cBhvr>
                                        <p:cTn id="19" dur="250"/>
                                        <p:tgtEl>
                                          <p:spTgt spid="15">
                                            <p:txEl>
                                              <p:pRg st="1" end="1"/>
                                            </p:txEl>
                                          </p:spTgt>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5">
                                            <p:txEl>
                                              <p:pRg st="2" end="2"/>
                                            </p:txEl>
                                          </p:spTgt>
                                        </p:tgtEl>
                                        <p:attrNameLst>
                                          <p:attrName>style.visibility</p:attrName>
                                        </p:attrNameLst>
                                      </p:cBhvr>
                                      <p:to>
                                        <p:strVal val="visible"/>
                                      </p:to>
                                    </p:set>
                                    <p:animEffect transition="in" filter="fade">
                                      <p:cBhvr>
                                        <p:cTn id="23" dur="250"/>
                                        <p:tgtEl>
                                          <p:spTgt spid="15">
                                            <p:txEl>
                                              <p:pRg st="2" end="2"/>
                                            </p:txEl>
                                          </p:spTgt>
                                        </p:tgtEl>
                                      </p:cBhvr>
                                    </p:animEffect>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15">
                                            <p:txEl>
                                              <p:pRg st="3" end="3"/>
                                            </p:txEl>
                                          </p:spTgt>
                                        </p:tgtEl>
                                        <p:attrNameLst>
                                          <p:attrName>style.visibility</p:attrName>
                                        </p:attrNameLst>
                                      </p:cBhvr>
                                      <p:to>
                                        <p:strVal val="visible"/>
                                      </p:to>
                                    </p:set>
                                    <p:animEffect transition="in" filter="fade">
                                      <p:cBhvr>
                                        <p:cTn id="27" dur="250"/>
                                        <p:tgtEl>
                                          <p:spTgt spid="15">
                                            <p:txEl>
                                              <p:pRg st="3" end="3"/>
                                            </p:txEl>
                                          </p:spTgt>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5">
                                            <p:txEl>
                                              <p:pRg st="4" end="4"/>
                                            </p:txEl>
                                          </p:spTgt>
                                        </p:tgtEl>
                                        <p:attrNameLst>
                                          <p:attrName>style.visibility</p:attrName>
                                        </p:attrNameLst>
                                      </p:cBhvr>
                                      <p:to>
                                        <p:strVal val="visible"/>
                                      </p:to>
                                    </p:set>
                                    <p:animEffect transition="in" filter="fade">
                                      <p:cBhvr>
                                        <p:cTn id="31" dur="250"/>
                                        <p:tgtEl>
                                          <p:spTgt spid="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build="p">
        <p:tmplLst>
          <p:tmpl lvl="1">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Lst>
      </p:bldP>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3" name="同侧圆角矩形 2"/>
          <p:cNvSpPr/>
          <p:nvPr userDrawn="1"/>
        </p:nvSpPr>
        <p:spPr>
          <a:xfrm>
            <a:off x="4564207"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突破核心考点</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147834431"/>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
        <p:nvSpPr>
          <p:cNvPr id="2" name="同侧圆角矩形 1"/>
          <p:cNvSpPr/>
          <p:nvPr userDrawn="1"/>
        </p:nvSpPr>
        <p:spPr>
          <a:xfrm>
            <a:off x="5886639"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微软雅黑" panose="020B0503020204020204" pitchFamily="34" charset="-122"/>
                <a:ea typeface="微软雅黑" panose="020B0503020204020204" pitchFamily="34" charset="-122"/>
              </a:rPr>
              <a:t>考法探究突破</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51818088"/>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02449961"/>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482053434"/>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17317102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6EC0129-61CD-4D10-98E0-EBC820AD708A}" type="slidenum">
              <a:rPr lang="zh-CN" altLang="en-US"/>
              <a:pPr>
                <a:defRPr/>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646101203"/>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38030592"/>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bg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075" name="Rectangle 27"/>
          <p:cNvSpPr>
            <a:spLocks noGrp="1" noChangeArrowheads="1"/>
          </p:cNvSpPr>
          <p:nvPr>
            <p:ph type="ctrTitle"/>
          </p:nvPr>
        </p:nvSpPr>
        <p:spPr>
          <a:xfrm>
            <a:off x="468313" y="2997200"/>
            <a:ext cx="8207375" cy="960438"/>
          </a:xfrm>
        </p:spPr>
        <p:txBody>
          <a:bodyPr/>
          <a:lstStyle>
            <a:lvl1pPr algn="r">
              <a:defRPr sz="3400"/>
            </a:lvl1pPr>
          </a:lstStyle>
          <a:p>
            <a:pPr lvl="0"/>
            <a:r>
              <a:rPr lang="zh-CN" altLang="en-US" noProof="0" smtClean="0"/>
              <a:t>单击此处编辑母版标题样式</a:t>
            </a:r>
            <a:endParaRPr lang="zh-CN" noProof="0"/>
          </a:p>
        </p:txBody>
      </p:sp>
      <p:sp>
        <p:nvSpPr>
          <p:cNvPr id="3076" name="Rectangle 31"/>
          <p:cNvSpPr>
            <a:spLocks noGrp="1" noChangeArrowheads="1"/>
          </p:cNvSpPr>
          <p:nvPr>
            <p:ph type="subTitle" idx="1"/>
          </p:nvPr>
        </p:nvSpPr>
        <p:spPr>
          <a:xfrm>
            <a:off x="468313" y="3952875"/>
            <a:ext cx="8207375" cy="407988"/>
          </a:xfrm>
        </p:spPr>
        <p:txBody>
          <a:bodyPr anchor="ctr"/>
          <a:lstStyle>
            <a:lvl1pPr marL="0" indent="0" algn="r">
              <a:buFont typeface="Wingdings" panose="05000000000000000000" pitchFamily="2" charset="2"/>
              <a:buNone/>
              <a:defRPr sz="1800"/>
            </a:lvl1pPr>
          </a:lstStyle>
          <a:p>
            <a:pPr lvl="0"/>
            <a:r>
              <a:rPr lang="zh-CN" altLang="en-US" noProof="0" smtClean="0"/>
              <a:t>单击此处编辑母版副标题样式</a:t>
            </a:r>
            <a:endParaRPr lang="zh-CN" noProof="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68313" y="1125538"/>
            <a:ext cx="4027487"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125538"/>
            <a:ext cx="4027488"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49A413F-C423-4412-9AD8-8C6A1F5E5611}" type="slidenum">
              <a:rPr lang="zh-CN" altLang="en-US"/>
              <a:pPr>
                <a:defRPr/>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6225" y="190500"/>
            <a:ext cx="2051050" cy="61182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68313" y="190500"/>
            <a:ext cx="6005512" cy="61182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6BCD8BCF-9265-4392-A41D-BDDAA4985FDB}"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0E9E5125-5818-4987-B893-8EA79935EF27}"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fld id="{96BBF117-8A62-484E-B1A1-19B301F9787F}" type="datetimeFigureOut">
              <a:rPr lang="zh-CN" altLang="en-US" smtClean="0"/>
              <a:pPr/>
              <a:t>2019/4/1</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fld id="{C2D1088F-7570-48BA-BC40-D11F25FB6C22}"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9ADEA2D-36B8-421E-93A1-F3A75CD6DA9A}"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EEDA02E-4A6A-49F3-91DB-2CB70C83F6DD}"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image" Target="../media/image1.png"/><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theme" Target="../theme/theme2.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3">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4294967295"/>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eaLnBrk="0" hangingPunct="0">
              <a:buFontTx/>
              <a:buNone/>
              <a:defRPr sz="1200">
                <a:solidFill>
                  <a:srgbClr val="898989"/>
                </a:solidFill>
              </a:defRPr>
            </a:lvl1pPr>
          </a:lstStyle>
          <a:p>
            <a:pPr>
              <a:defRPr/>
            </a:pPr>
            <a:endParaRPr lang="zh-CN" altLang="en-US"/>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eaLnBrk="0" hangingPunct="0">
              <a:buFontTx/>
              <a:buNone/>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3EEA6F31-AAB8-4F12-AD2A-A28946D153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49" r:id="rId23"/>
    <p:sldLayoutId id="2147483650" r:id="rId24"/>
    <p:sldLayoutId id="2147483652" r:id="rId25"/>
    <p:sldLayoutId id="2147483653" r:id="rId26"/>
    <p:sldLayoutId id="2147483654" r:id="rId27"/>
    <p:sldLayoutId id="2147483656" r:id="rId28"/>
    <p:sldLayoutId id="2147483657" r:id="rId29"/>
    <p:sldLayoutId id="2147483658" r:id="rId30"/>
    <p:sldLayoutId id="2147483659" r:id="rId31"/>
  </p:sldLayoutIdLst>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1" fontAlgn="base" hangingPunct="1">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2050" name="Rectangle 31"/>
          <p:cNvSpPr>
            <a:spLocks noGrp="1" noChangeArrowheads="1"/>
          </p:cNvSpPr>
          <p:nvPr>
            <p:ph type="body" idx="4294967295"/>
          </p:nvPr>
        </p:nvSpPr>
        <p:spPr bwMode="auto">
          <a:xfrm>
            <a:off x="468313" y="1125538"/>
            <a:ext cx="8207375" cy="5183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p:txBody>
      </p:sp>
      <p:sp>
        <p:nvSpPr>
          <p:cNvPr id="2051" name="Rectangle 27"/>
          <p:cNvSpPr>
            <a:spLocks noGrp="1" noChangeArrowheads="1"/>
          </p:cNvSpPr>
          <p:nvPr>
            <p:ph type="title" idx="4294967295"/>
          </p:nvPr>
        </p:nvSpPr>
        <p:spPr bwMode="auto">
          <a:xfrm>
            <a:off x="469900" y="190500"/>
            <a:ext cx="8207375" cy="863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2" name="Rectangle 4"/>
          <p:cNvSpPr>
            <a:spLocks noChangeArrowheads="1"/>
          </p:cNvSpPr>
          <p:nvPr/>
        </p:nvSpPr>
        <p:spPr bwMode="auto">
          <a:xfrm>
            <a:off x="3851275" y="6524625"/>
            <a:ext cx="1439863" cy="196850"/>
          </a:xfrm>
          <a:prstGeom prst="rect">
            <a:avLst/>
          </a:prstGeom>
          <a:noFill/>
          <a:ln w="9525">
            <a:noFill/>
            <a:miter lim="800000"/>
            <a:headEnd/>
            <a:tailEnd/>
          </a:ln>
        </p:spPr>
        <p:txBody>
          <a:bodyPr/>
          <a:lstStyle/>
          <a:p>
            <a:pPr algn="ctr" eaLnBrk="0" hangingPunct="0"/>
            <a:r>
              <a:rPr lang="de-DE" altLang="en-US" sz="1000" b="1"/>
              <a:t>Page </a:t>
            </a:r>
            <a:r>
              <a:rPr lang="de-DE" altLang="en-US" sz="1000" b="1">
                <a:sym typeface="MS UI Gothic" pitchFamily="34" charset="-128"/>
              </a:rPr>
              <a:t></a:t>
            </a:r>
            <a:r>
              <a:rPr lang="de-DE" altLang="en-US" sz="1000" b="1"/>
              <a:t> </a:t>
            </a:r>
            <a:fld id="{6412D7AB-BF9B-4EAF-8810-2FE19B7B6F46}" type="slidenum">
              <a:rPr lang="zh-CN" altLang="en-US" sz="1000" b="1"/>
              <a:pPr algn="ctr" eaLnBrk="0" hangingPunct="0"/>
              <a:t>‹#›</a:t>
            </a:fld>
            <a:endParaRPr lang="zh-CN" altLang="en-US" sz="1000" b="1"/>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fontAlgn="base" hangingPunct="1">
        <a:spcBef>
          <a:spcPct val="0"/>
        </a:spcBef>
        <a:spcAft>
          <a:spcPct val="0"/>
        </a:spcAft>
        <a:defRPr sz="3000">
          <a:solidFill>
            <a:schemeClr val="tx1"/>
          </a:solidFill>
          <a:latin typeface="+mj-lt"/>
          <a:ea typeface="+mj-ea"/>
          <a:cs typeface="+mj-cs"/>
        </a:defRPr>
      </a:lvl1pPr>
      <a:lvl2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chemeClr val="accent1"/>
        </a:buClr>
        <a:buFont typeface="Wingdings" pitchFamily="2" charset="2"/>
        <a:buChar char="n"/>
        <a:defRPr sz="24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chemeClr val="accent1"/>
        </a:buClr>
        <a:buFont typeface="Wingdings" pitchFamily="2" charset="2"/>
        <a:buChar char="n"/>
        <a:defRPr sz="20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chemeClr val="accent2"/>
        </a:buClr>
        <a:buFont typeface="Wingdings" pitchFamily="2" charset="2"/>
        <a:buChar char="n"/>
        <a:defRPr sz="2000">
          <a:solidFill>
            <a:schemeClr val="tx1"/>
          </a:solidFill>
          <a:latin typeface="+mn-lt"/>
          <a:ea typeface="+mn-ea"/>
        </a:defRPr>
      </a:lvl3pPr>
      <a:lvl4pPr marL="1600200" indent="-228600" algn="l" rtl="0" eaLnBrk="1" fontAlgn="base" hangingPunct="1">
        <a:lnSpc>
          <a:spcPct val="120000"/>
        </a:lnSpc>
        <a:spcBef>
          <a:spcPct val="20000"/>
        </a:spcBef>
        <a:spcAft>
          <a:spcPct val="0"/>
        </a:spcAft>
        <a:buClr>
          <a:schemeClr val="hlink"/>
        </a:buClr>
        <a:buFont typeface="Wingdings" pitchFamily="2" charset="2"/>
        <a:buChar char="n"/>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华文细黑" pitchFamily="2" charset="-122"/>
        </a:defRPr>
      </a:lvl5pPr>
      <a:lvl6pPr marL="2514600" indent="-228600" algn="l" rtl="0" eaLnBrk="1" fontAlgn="base" hangingPunct="1">
        <a:spcBef>
          <a:spcPct val="20000"/>
        </a:spcBef>
        <a:spcAft>
          <a:spcPct val="0"/>
        </a:spcAft>
        <a:buChar char="»"/>
        <a:defRPr>
          <a:solidFill>
            <a:schemeClr val="tx1"/>
          </a:solidFill>
          <a:latin typeface="+mn-lt"/>
          <a:ea typeface="华文细黑" pitchFamily="2" charset="-122"/>
        </a:defRPr>
      </a:lvl6pPr>
      <a:lvl7pPr marL="2971800" indent="-228600" algn="l" rtl="0" eaLnBrk="1" fontAlgn="base" hangingPunct="1">
        <a:spcBef>
          <a:spcPct val="20000"/>
        </a:spcBef>
        <a:spcAft>
          <a:spcPct val="0"/>
        </a:spcAft>
        <a:buChar char="»"/>
        <a:defRPr>
          <a:solidFill>
            <a:schemeClr val="tx1"/>
          </a:solidFill>
          <a:latin typeface="+mn-lt"/>
          <a:ea typeface="华文细黑" pitchFamily="2" charset="-122"/>
        </a:defRPr>
      </a:lvl7pPr>
      <a:lvl8pPr marL="3429000" indent="-228600" algn="l" rtl="0" eaLnBrk="1" fontAlgn="base" hangingPunct="1">
        <a:spcBef>
          <a:spcPct val="20000"/>
        </a:spcBef>
        <a:spcAft>
          <a:spcPct val="0"/>
        </a:spcAft>
        <a:buChar char="»"/>
        <a:defRPr>
          <a:solidFill>
            <a:schemeClr val="tx1"/>
          </a:solidFill>
          <a:latin typeface="+mn-lt"/>
          <a:ea typeface="华文细黑" pitchFamily="2" charset="-122"/>
        </a:defRPr>
      </a:lvl8pPr>
      <a:lvl9pPr marL="3886200" indent="-228600" algn="l" rtl="0" eaLnBrk="1" fontAlgn="base" hangingPunct="1">
        <a:spcBef>
          <a:spcPct val="20000"/>
        </a:spcBef>
        <a:spcAft>
          <a:spcPct val="0"/>
        </a:spcAft>
        <a:buChar char="»"/>
        <a:defRPr>
          <a:solidFill>
            <a:schemeClr val="tx1"/>
          </a:solidFill>
          <a:latin typeface="+mn-lt"/>
          <a:ea typeface="华文细黑"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a:t>专题七</a:t>
            </a:r>
            <a:r>
              <a:rPr lang="zh-CN" altLang="zh-CN"/>
              <a:t>　</a:t>
            </a:r>
            <a:r>
              <a:rPr lang="zh-CN" altLang="zh-CN" b="1"/>
              <a:t>句子运用</a:t>
            </a:r>
            <a:endParaRPr lang="zh-CN" altLang="zh-CN"/>
          </a:p>
        </p:txBody>
      </p:sp>
    </p:spTree>
    <p:extLst>
      <p:ext uri="{BB962C8B-B14F-4D97-AF65-F5344CB8AC3E}">
        <p14:creationId xmlns:p14="http://schemas.microsoft.com/office/powerpoint/2010/main" xmlns="" val="3370478567"/>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.There are some flowers in the garden.(</a:t>
            </a:r>
            <a:r>
              <a:rPr lang="zh-CN" altLang="zh-CN" sz="2200">
                <a:solidFill>
                  <a:srgbClr val="000000"/>
                </a:solidFill>
                <a:latin typeface="Times New Roman" panose="02020603050405020304" pitchFamily="18" charset="0"/>
                <a:cs typeface="Times New Roman" panose="02020603050405020304" pitchFamily="18" charset="0"/>
              </a:rPr>
              <a:t>改为一般疑问句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any flowers in the garden?</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由句子是</a:t>
            </a:r>
            <a:r>
              <a:rPr lang="en-US" altLang="zh-CN" sz="2200">
                <a:solidFill>
                  <a:srgbClr val="000000"/>
                </a:solidFill>
                <a:latin typeface="Times New Roman" panose="02020603050405020304" pitchFamily="18" charset="0"/>
                <a:cs typeface="Times New Roman" panose="02020603050405020304" pitchFamily="18" charset="0"/>
              </a:rPr>
              <a:t>there</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be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结构可知变一般疑问句时要把</a:t>
            </a:r>
            <a:r>
              <a:rPr lang="en-US" altLang="zh-CN" sz="2200">
                <a:solidFill>
                  <a:srgbClr val="000000"/>
                </a:solidFill>
                <a:latin typeface="Times New Roman" panose="02020603050405020304" pitchFamily="18" charset="0"/>
                <a:cs typeface="Times New Roman" panose="02020603050405020304" pitchFamily="18" charset="0"/>
              </a:rPr>
              <a:t>be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动词提前。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Are there</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乌鲁木齐中考</a:t>
            </a:r>
            <a:r>
              <a:rPr lang="en-US" altLang="zh-CN" sz="2200">
                <a:solidFill>
                  <a:srgbClr val="000000"/>
                </a:solidFill>
                <a:latin typeface="Times New Roman" panose="02020603050405020304" pitchFamily="18" charset="0"/>
                <a:cs typeface="Times New Roman" panose="02020603050405020304" pitchFamily="18" charset="0"/>
              </a:rPr>
              <a:t>)Xinjiang is getting better and better,so we should take pride in our hometown.(</a:t>
            </a:r>
            <a:r>
              <a:rPr lang="zh-CN" altLang="zh-CN" sz="2200">
                <a:solidFill>
                  <a:srgbClr val="000000"/>
                </a:solidFill>
                <a:latin typeface="Times New Roman" panose="02020603050405020304" pitchFamily="18" charset="0"/>
                <a:cs typeface="Times New Roman" panose="02020603050405020304" pitchFamily="18" charset="0"/>
              </a:rPr>
              <a:t>改为同义句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Xinjiang is getting better and better,so we should be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our hometown.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take</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pride</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in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be</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proud</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of</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都意为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为骄傲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proud of</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887149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down)">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6" end="6"/>
                                            </p:txEl>
                                          </p:spTgt>
                                        </p:tgtEl>
                                        <p:attrNameLst>
                                          <p:attrName>style.visibility</p:attrName>
                                        </p:attrNameLst>
                                      </p:cBhvr>
                                      <p:to>
                                        <p:strVal val="visible"/>
                                      </p:to>
                                    </p:set>
                                    <p:animEffect transition="in" filter="wipe(down)">
                                      <p:cBhvr>
                                        <p:cTn id="17" dur="500"/>
                                        <p:tgtEl>
                                          <p:spTgt spid="4">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xEl>
                                              <p:pRg st="7" end="7"/>
                                            </p:txEl>
                                          </p:spTgt>
                                        </p:tgtEl>
                                        <p:attrNameLst>
                                          <p:attrName>style.visibility</p:attrName>
                                        </p:attrNameLst>
                                      </p:cBhvr>
                                      <p:to>
                                        <p:strVal val="visible"/>
                                      </p:to>
                                    </p:set>
                                    <p:animEffect transition="in" filter="wipe(down)">
                                      <p:cBhvr>
                                        <p:cTn id="22"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197790"/>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.You shouldn</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t arrive late for class.(</a:t>
            </a:r>
            <a:r>
              <a:rPr lang="zh-CN" altLang="zh-CN" sz="2200">
                <a:solidFill>
                  <a:srgbClr val="000000"/>
                </a:solidFill>
                <a:latin typeface="Times New Roman" panose="02020603050405020304" pitchFamily="18" charset="0"/>
                <a:cs typeface="Times New Roman" panose="02020603050405020304" pitchFamily="18" charset="0"/>
              </a:rPr>
              <a:t>改为祈使句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late for class.</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由句型转换的题目要求可知是要把句子改为祈使句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且句子是否定句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因此变否定句时要改为否定祈使句。否定祈使句的结构为</a:t>
            </a:r>
            <a:r>
              <a:rPr lang="en-US" altLang="zh-CN" sz="2200">
                <a:solidFill>
                  <a:srgbClr val="000000"/>
                </a:solidFill>
                <a:latin typeface="Times New Roman" panose="02020603050405020304" pitchFamily="18" charset="0"/>
                <a:cs typeface="Times New Roman" panose="02020603050405020304" pitchFamily="18" charset="0"/>
              </a:rPr>
              <a:t>“Don</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动词原形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Don</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t arrive</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.The boys were too tired to walk on.(</a:t>
            </a:r>
            <a:r>
              <a:rPr lang="zh-CN" altLang="zh-CN" sz="2200">
                <a:solidFill>
                  <a:srgbClr val="000000"/>
                </a:solidFill>
                <a:latin typeface="Times New Roman" panose="02020603050405020304" pitchFamily="18" charset="0"/>
                <a:cs typeface="Times New Roman" panose="02020603050405020304" pitchFamily="18" charset="0"/>
              </a:rPr>
              <a:t>改为同义句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The boys were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tired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they couldn</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t walk on.</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通过分析题干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我们可以发现此题是一个含有</a:t>
            </a:r>
            <a:r>
              <a:rPr lang="en-US" altLang="zh-CN" sz="2200">
                <a:solidFill>
                  <a:srgbClr val="000000"/>
                </a:solidFill>
                <a:latin typeface="Times New Roman" panose="02020603050405020304" pitchFamily="18" charset="0"/>
                <a:cs typeface="Times New Roman" panose="02020603050405020304" pitchFamily="18" charset="0"/>
              </a:rPr>
              <a:t>too</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...to</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结构的简单句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变为复合句时改用</a:t>
            </a:r>
            <a:r>
              <a:rPr lang="en-US" altLang="zh-CN" sz="2200">
                <a:solidFill>
                  <a:srgbClr val="000000"/>
                </a:solidFill>
                <a:latin typeface="Times New Roman" panose="02020603050405020304" pitchFamily="18" charset="0"/>
                <a:cs typeface="Times New Roman" panose="02020603050405020304" pitchFamily="18" charset="0"/>
              </a:rPr>
              <a:t>so</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...that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so;that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202578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wipe(down)">
                                      <p:cBhvr>
                                        <p:cTn id="7" dur="500"/>
                                        <p:tgtEl>
                                          <p:spTgt spid="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wipe(down)">
                                      <p:cBhvr>
                                        <p:cTn id="17" dur="500"/>
                                        <p:tgtEl>
                                          <p:spTgt spid="6">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
                                            <p:txEl>
                                              <p:pRg st="7" end="7"/>
                                            </p:txEl>
                                          </p:spTgt>
                                        </p:tgtEl>
                                        <p:attrNameLst>
                                          <p:attrName>style.visibility</p:attrName>
                                        </p:attrNameLst>
                                      </p:cBhvr>
                                      <p:to>
                                        <p:strVal val="visible"/>
                                      </p:to>
                                    </p:set>
                                    <p:animEffect transition="in" filter="wipe(down)">
                                      <p:cBhvr>
                                        <p:cTn id="22"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2318000"/>
            <a:ext cx="8128000" cy="21236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.There are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fifty </a:t>
            </a:r>
            <a:r>
              <a:rPr lang="en-US" altLang="zh-CN" sz="2200">
                <a:solidFill>
                  <a:srgbClr val="000000"/>
                </a:solidFill>
                <a:latin typeface="Times New Roman" panose="02020603050405020304" pitchFamily="18" charset="0"/>
                <a:cs typeface="Times New Roman" panose="02020603050405020304" pitchFamily="18" charset="0"/>
              </a:rPr>
              <a:t>students in our class.(</a:t>
            </a:r>
            <a:r>
              <a:rPr lang="zh-CN" altLang="zh-CN" sz="2200">
                <a:solidFill>
                  <a:srgbClr val="000000"/>
                </a:solidFill>
                <a:latin typeface="Times New Roman" panose="02020603050405020304" pitchFamily="18" charset="0"/>
                <a:cs typeface="Times New Roman" panose="02020603050405020304" pitchFamily="18" charset="0"/>
              </a:rPr>
              <a:t>对画线部分提问</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students are there in your class?</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画线部分是表示数量的数词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a:t>
            </a:r>
            <a:r>
              <a:rPr lang="en-US" altLang="zh-CN" sz="2200">
                <a:solidFill>
                  <a:srgbClr val="000000"/>
                </a:solidFill>
                <a:latin typeface="Times New Roman" panose="02020603050405020304" pitchFamily="18" charset="0"/>
                <a:cs typeface="Times New Roman" panose="02020603050405020304" pitchFamily="18" charset="0"/>
              </a:rPr>
              <a:t>students</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是可数名词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因此用</a:t>
            </a:r>
            <a:r>
              <a:rPr lang="en-US" altLang="zh-CN" sz="2200">
                <a:solidFill>
                  <a:srgbClr val="000000"/>
                </a:solidFill>
                <a:latin typeface="Times New Roman" panose="02020603050405020304" pitchFamily="18" charset="0"/>
                <a:cs typeface="Times New Roman" panose="02020603050405020304" pitchFamily="18" charset="0"/>
              </a:rPr>
              <a:t>how</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many</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提问可数名词的数量。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How </a:t>
            </a:r>
            <a:r>
              <a:rPr lang="en-US" altLang="zh-CN" sz="2200" smtClean="0">
                <a:solidFill>
                  <a:srgbClr val="000000"/>
                </a:solidFill>
                <a:latin typeface="Times New Roman" panose="02020603050405020304" pitchFamily="18" charset="0"/>
                <a:cs typeface="Times New Roman" panose="02020603050405020304" pitchFamily="18" charset="0"/>
              </a:rPr>
              <a:t>many</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82432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wipe(down)">
                                      <p:cBhvr>
                                        <p:cTn id="7" dur="500"/>
                                        <p:tgtEl>
                                          <p:spTgt spid="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wipe(down)">
                                      <p:cBhvr>
                                        <p:cTn id="12"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句子运用类试题主要分为完成句子和句型转换。完成句子主要考查一些基本句型的活用、动词短语的搭配以及动词形式的变化等。句型转换是通过要求学生变换句型等来考查学生运用多种语言表达形式的能力以及对英语句型结构的掌握情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题型</a:t>
            </a:r>
            <a:r>
              <a:rPr lang="en-US" altLang="zh-CN" sz="2200" b="1" u="heavy">
                <a:solidFill>
                  <a:srgbClr val="00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heavy">
                <a:solidFill>
                  <a:srgbClr val="00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完成句子</a:t>
            </a:r>
            <a:r>
              <a:rPr lang="zh-CN"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完成句子以考查习惯用语为主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也有的考查连词、介词、动词、代词等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在解题过程中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自然会涉及对语法的考查。解答完成句子的题目时可按照以下步骤进行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通读句子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明确意图。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结合句意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把握结构。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注意文化差异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灵活表达。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506580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赶快</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上课时间到了。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Hurry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It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for us to start our class.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hurry</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up</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赶快</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it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time</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for</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sb.to</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do</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sth.“</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到了某人该做某事的时候了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up; time</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甘肃武威、凉州中考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我国已和一百多个国家建立了外交关系。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Our country has established diplomatic relations with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100 countries.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由题目有两个空且表示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多于</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故应用</a:t>
            </a:r>
            <a:r>
              <a:rPr lang="en-US" altLang="zh-CN" sz="2200">
                <a:solidFill>
                  <a:srgbClr val="000000"/>
                </a:solidFill>
                <a:latin typeface="Times New Roman" panose="02020603050405020304" pitchFamily="18" charset="0"/>
                <a:cs typeface="Times New Roman" panose="02020603050405020304" pitchFamily="18" charset="0"/>
              </a:rPr>
              <a:t>more</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than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more than</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2043520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wipe(down)">
                                      <p:cBhvr>
                                        <p:cTn id="7" dur="500"/>
                                        <p:tgtEl>
                                          <p:spTgt spid="5">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wipe(down)">
                                      <p:cBhvr>
                                        <p:cTn id="12" dur="500"/>
                                        <p:tgtEl>
                                          <p:spTgt spid="5">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7" end="7"/>
                                            </p:txEl>
                                          </p:spTgt>
                                        </p:tgtEl>
                                        <p:attrNameLst>
                                          <p:attrName>style.visibility</p:attrName>
                                        </p:attrNameLst>
                                      </p:cBhvr>
                                      <p:to>
                                        <p:strVal val="visible"/>
                                      </p:to>
                                    </p:set>
                                    <p:animEffect transition="in" filter="wipe(down)">
                                      <p:cBhvr>
                                        <p:cTn id="17" dur="500"/>
                                        <p:tgtEl>
                                          <p:spTgt spid="5">
                                            <p:txEl>
                                              <p:pRg st="7" end="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xEl>
                                              <p:pRg st="8" end="8"/>
                                            </p:txEl>
                                          </p:spTgt>
                                        </p:tgtEl>
                                        <p:attrNameLst>
                                          <p:attrName>style.visibility</p:attrName>
                                        </p:attrNameLst>
                                      </p:cBhvr>
                                      <p:to>
                                        <p:strVal val="visible"/>
                                      </p:to>
                                    </p:set>
                                    <p:animEffect transition="in" filter="wipe(down)">
                                      <p:cBhvr>
                                        <p:cTn id="22"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091672"/>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青少年</a:t>
            </a:r>
            <a:r>
              <a:rPr lang="zh-CN" altLang="zh-CN" sz="2200">
                <a:solidFill>
                  <a:srgbClr val="000000"/>
                </a:solidFill>
                <a:latin typeface="Times New Roman" panose="02020603050405020304" pitchFamily="18" charset="0"/>
                <a:cs typeface="Times New Roman" panose="02020603050405020304" pitchFamily="18" charset="0"/>
              </a:rPr>
              <a:t>应该努力提升自我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不要让父母失望。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Teenagers should try to develop themselves and never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their parents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考查词组</a:t>
            </a:r>
            <a:r>
              <a:rPr lang="en-US" altLang="zh-CN" sz="2200">
                <a:solidFill>
                  <a:srgbClr val="000000"/>
                </a:solidFill>
                <a:latin typeface="Times New Roman" panose="02020603050405020304" pitchFamily="18" charset="0"/>
                <a:cs typeface="Times New Roman" panose="02020603050405020304" pitchFamily="18" charset="0"/>
              </a:rPr>
              <a:t>let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...down</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let;down</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西宁中考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青海正在变得越来越美丽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每年夏天有数以千计的游客来度假。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Qinghai is becoming more and more beautiful;</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tourists come to enjoy their holidays every summer.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数以千计的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thousands</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of</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thousands of</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399840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wipe(down)">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wipe(down)">
                                      <p:cBhvr>
                                        <p:cTn id="12" dur="500"/>
                                        <p:tgtEl>
                                          <p:spTgt spid="5">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animEffect transition="in" filter="wipe(down)">
                                      <p:cBhvr>
                                        <p:cTn id="17" dur="500"/>
                                        <p:tgtEl>
                                          <p:spTgt spid="5">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xEl>
                                              <p:pRg st="7" end="7"/>
                                            </p:txEl>
                                          </p:spTgt>
                                        </p:tgtEl>
                                        <p:attrNameLst>
                                          <p:attrName>style.visibility</p:attrName>
                                        </p:attrNameLst>
                                      </p:cBhvr>
                                      <p:to>
                                        <p:strVal val="visible"/>
                                      </p:to>
                                    </p:set>
                                    <p:animEffect transition="in" filter="wipe(down)">
                                      <p:cBhvr>
                                        <p:cTn id="22"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118414"/>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这种玩具汽车正在这个商店中出售。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This kind of toy car is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in the shop.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on</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sale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on sale</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交卷前你应仔细检查。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完成译句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You should check your answers carefully before you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your paper.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hand</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in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hand in</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我爷爷习惯早起。</a:t>
            </a:r>
            <a:r>
              <a:rPr lang="en-US" altLang="zh-CN" sz="2200">
                <a:solidFill>
                  <a:srgbClr val="000000"/>
                </a:solidFill>
                <a:latin typeface="Times New Roman" panose="02020603050405020304" pitchFamily="18" charset="0"/>
                <a:cs typeface="Times New Roman" panose="02020603050405020304" pitchFamily="18" charset="0"/>
              </a:rPr>
              <a:t>(be used to)</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分析句子可知本句的核心句式是</a:t>
            </a:r>
            <a:r>
              <a:rPr lang="en-US" altLang="zh-CN" sz="2200">
                <a:solidFill>
                  <a:srgbClr val="000000"/>
                </a:solidFill>
                <a:latin typeface="Times New Roman" panose="02020603050405020304" pitchFamily="18" charset="0"/>
                <a:cs typeface="Times New Roman" panose="02020603050405020304" pitchFamily="18" charset="0"/>
              </a:rPr>
              <a:t>be</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used</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to</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doing</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sth.“</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习惯做某事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My grandfather is used to getting up early.</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231323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down)">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6" end="6"/>
                                            </p:txEl>
                                          </p:spTgt>
                                        </p:tgtEl>
                                        <p:attrNameLst>
                                          <p:attrName>style.visibility</p:attrName>
                                        </p:attrNameLst>
                                      </p:cBhvr>
                                      <p:to>
                                        <p:strVal val="visible"/>
                                      </p:to>
                                    </p:set>
                                    <p:animEffect transition="in" filter="wipe(down)">
                                      <p:cBhvr>
                                        <p:cTn id="17" dur="500"/>
                                        <p:tgtEl>
                                          <p:spTgt spid="4">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xEl>
                                              <p:pRg st="7" end="7"/>
                                            </p:txEl>
                                          </p:spTgt>
                                        </p:tgtEl>
                                        <p:attrNameLst>
                                          <p:attrName>style.visibility</p:attrName>
                                        </p:attrNameLst>
                                      </p:cBhvr>
                                      <p:to>
                                        <p:strVal val="visible"/>
                                      </p:to>
                                    </p:set>
                                    <p:animEffect transition="in" filter="wipe(down)">
                                      <p:cBhvr>
                                        <p:cTn id="22" dur="500"/>
                                        <p:tgtEl>
                                          <p:spTgt spid="4">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animEffect transition="in" filter="wipe(down)">
                                      <p:cBhvr>
                                        <p:cTn id="27" dur="500"/>
                                        <p:tgtEl>
                                          <p:spTgt spid="4">
                                            <p:txEl>
                                              <p:pRg st="9" end="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4">
                                            <p:txEl>
                                              <p:pRg st="10" end="10"/>
                                            </p:txEl>
                                          </p:spTgt>
                                        </p:tgtEl>
                                        <p:attrNameLst>
                                          <p:attrName>style.visibility</p:attrName>
                                        </p:attrNameLst>
                                      </p:cBhvr>
                                      <p:to>
                                        <p:strVal val="visible"/>
                                      </p:to>
                                    </p:set>
                                    <p:animEffect transition="in" filter="wipe(down)">
                                      <p:cBhvr>
                                        <p:cTn id="32" dur="500"/>
                                        <p:tgtEl>
                                          <p:spTgt spid="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题型</a:t>
            </a:r>
            <a:r>
              <a:rPr lang="en-US" altLang="zh-CN" sz="2200" b="1" u="heavy">
                <a:solidFill>
                  <a:srgbClr val="00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heavy">
                <a:solidFill>
                  <a:srgbClr val="00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句型转换</a:t>
            </a:r>
            <a:r>
              <a:rPr lang="zh-CN"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句型转换主要指句子类别的转换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旨在全面考查学生对整个初中阶段所学的词汇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同义或反义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、短语、句型和语法等方面的知识的灵活运用能力。句型转换主要从时态、语态、人称、数的变化、特殊疑问词的用法等方面命题。解答句型转换时要注意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明确方向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活用结构。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同义改写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抓住核心。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442300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甘肃白银中考</a:t>
            </a:r>
            <a:r>
              <a:rPr lang="en-US" altLang="zh-CN" sz="2200">
                <a:solidFill>
                  <a:srgbClr val="000000"/>
                </a:solidFill>
                <a:latin typeface="Times New Roman" panose="02020603050405020304" pitchFamily="18" charset="0"/>
                <a:cs typeface="Times New Roman" panose="02020603050405020304" pitchFamily="18" charset="0"/>
              </a:rPr>
              <a:t>)At first, he didn</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t know what he could do in the new group. (</a:t>
            </a:r>
            <a:r>
              <a:rPr lang="zh-CN" altLang="zh-CN" sz="2200">
                <a:solidFill>
                  <a:srgbClr val="000000"/>
                </a:solidFill>
                <a:latin typeface="Times New Roman" panose="02020603050405020304" pitchFamily="18" charset="0"/>
                <a:cs typeface="Times New Roman" panose="02020603050405020304" pitchFamily="18" charset="0"/>
              </a:rPr>
              <a:t>改为简单句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first, he didn</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t know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do in the new group.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带特殊疑问词的宾语从句可转换成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特殊疑问词</a:t>
            </a:r>
            <a:r>
              <a:rPr lang="en-US" altLang="zh-CN" sz="2200">
                <a:solidFill>
                  <a:srgbClr val="000000"/>
                </a:solidFill>
                <a:latin typeface="Times New Roman" panose="02020603050405020304" pitchFamily="18" charset="0"/>
                <a:cs typeface="Times New Roman" panose="02020603050405020304" pitchFamily="18" charset="0"/>
              </a:rPr>
              <a:t>+to</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what to</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859986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wipe(down)">
                                      <p:cBhvr>
                                        <p:cTn id="7" dur="500"/>
                                        <p:tgtEl>
                                          <p:spTgt spid="4">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wipe(down)">
                                      <p:cBhvr>
                                        <p:cTn id="1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916832"/>
            <a:ext cx="8128000" cy="252992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2</a:t>
            </a:r>
            <a:r>
              <a:rPr lang="en-US" altLang="zh-CN" sz="2200" smtClean="0">
                <a:solidFill>
                  <a:srgbClr val="000000"/>
                </a:solidFill>
                <a:latin typeface="Times New Roman" panose="02020603050405020304" pitchFamily="18" charset="0"/>
                <a:cs typeface="Times New Roman" panose="02020603050405020304" pitchFamily="18" charset="0"/>
              </a:rPr>
              <a:t>. They </a:t>
            </a:r>
            <a:r>
              <a:rPr lang="en-US" altLang="zh-CN" sz="2200">
                <a:solidFill>
                  <a:srgbClr val="000000"/>
                </a:solidFill>
                <a:latin typeface="Times New Roman" panose="02020603050405020304" pitchFamily="18" charset="0"/>
                <a:cs typeface="Times New Roman" panose="02020603050405020304" pitchFamily="18" charset="0"/>
              </a:rPr>
              <a:t>often clean their classroom after school.(</a:t>
            </a:r>
            <a:r>
              <a:rPr lang="zh-CN" altLang="zh-CN" sz="2200">
                <a:solidFill>
                  <a:srgbClr val="000000"/>
                </a:solidFill>
                <a:latin typeface="Times New Roman" panose="02020603050405020304" pitchFamily="18" charset="0"/>
                <a:cs typeface="Times New Roman" panose="02020603050405020304" pitchFamily="18" charset="0"/>
              </a:rPr>
              <a:t>改为被动语态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Their classroom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often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by them after school.</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本题考查被动语态。原来主动句的宾语</a:t>
            </a:r>
            <a:r>
              <a:rPr lang="en-US" altLang="zh-CN" sz="2200">
                <a:solidFill>
                  <a:srgbClr val="000000"/>
                </a:solidFill>
                <a:latin typeface="Times New Roman" panose="02020603050405020304" pitchFamily="18" charset="0"/>
                <a:cs typeface="Times New Roman" panose="02020603050405020304" pitchFamily="18" charset="0"/>
              </a:rPr>
              <a:t>their</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classroom</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变为被动句的主语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且时态为一般现在时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谓语部分应用</a:t>
            </a:r>
            <a:r>
              <a:rPr lang="en-US" altLang="zh-CN" sz="2200">
                <a:solidFill>
                  <a:srgbClr val="000000"/>
                </a:solidFill>
                <a:latin typeface="Times New Roman" panose="02020603050405020304" pitchFamily="18" charset="0"/>
                <a:cs typeface="Times New Roman" panose="02020603050405020304" pitchFamily="18" charset="0"/>
              </a:rPr>
              <a:t>is</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cleaned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is;cleaned</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844571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wipe(down)">
                                      <p:cBhvr>
                                        <p:cTn id="7" dur="500"/>
                                        <p:tgtEl>
                                          <p:spTgt spid="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051181"/>
            <a:ext cx="8128000" cy="578004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乌鲁木齐中考</a:t>
            </a:r>
            <a:r>
              <a:rPr lang="en-US" altLang="zh-CN" sz="2200">
                <a:solidFill>
                  <a:srgbClr val="000000"/>
                </a:solidFill>
                <a:latin typeface="Times New Roman" panose="02020603050405020304" pitchFamily="18" charset="0"/>
                <a:cs typeface="Times New Roman" panose="02020603050405020304" pitchFamily="18" charset="0"/>
              </a:rPr>
              <a:t>)Both her father and her mother are very pleased with her Chinese.(</a:t>
            </a:r>
            <a:r>
              <a:rPr lang="zh-CN" altLang="zh-CN" sz="2200">
                <a:solidFill>
                  <a:srgbClr val="000000"/>
                </a:solidFill>
                <a:latin typeface="Times New Roman" panose="02020603050405020304" pitchFamily="18" charset="0"/>
                <a:cs typeface="Times New Roman" panose="02020603050405020304" pitchFamily="18" charset="0"/>
              </a:rPr>
              <a:t>改为否定句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her father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her mother is very pleased with her Chinese.</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both</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...and</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的反义词组是</a:t>
            </a:r>
            <a:r>
              <a:rPr lang="en-US" altLang="zh-CN" sz="2200">
                <a:solidFill>
                  <a:srgbClr val="000000"/>
                </a:solidFill>
                <a:latin typeface="Times New Roman" panose="02020603050405020304" pitchFamily="18" charset="0"/>
                <a:cs typeface="Times New Roman" panose="02020603050405020304" pitchFamily="18" charset="0"/>
              </a:rPr>
              <a:t>neither</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...nor</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Neither;nor</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乌鲁木齐中考</a:t>
            </a:r>
            <a:r>
              <a:rPr lang="en-US" altLang="zh-CN" sz="2200">
                <a:solidFill>
                  <a:srgbClr val="000000"/>
                </a:solidFill>
                <a:latin typeface="Times New Roman" panose="02020603050405020304" pitchFamily="18" charset="0"/>
                <a:cs typeface="Times New Roman" panose="02020603050405020304" pitchFamily="18" charset="0"/>
              </a:rPr>
              <a:t>)You should pay attention to your pronunciation in learning English.(</a:t>
            </a:r>
            <a:r>
              <a:rPr lang="zh-CN" altLang="zh-CN" sz="2200">
                <a:solidFill>
                  <a:srgbClr val="000000"/>
                </a:solidFill>
                <a:latin typeface="Times New Roman" panose="02020603050405020304" pitchFamily="18" charset="0"/>
                <a:cs typeface="Times New Roman" panose="02020603050405020304" pitchFamily="18" charset="0"/>
              </a:rPr>
              <a:t>改为被动语态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Attention should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to your pronunciation in learning English.</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主动语态变为被动语态时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主语和宾语互换位置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谓语动词含有情态动词时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变为被动语态时应用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情态动词</a:t>
            </a:r>
            <a:r>
              <a:rPr lang="en-US" altLang="zh-CN" sz="2200">
                <a:solidFill>
                  <a:srgbClr val="000000"/>
                </a:solidFill>
                <a:latin typeface="Times New Roman" panose="02020603050405020304" pitchFamily="18" charset="0"/>
                <a:cs typeface="Times New Roman" panose="02020603050405020304" pitchFamily="18" charset="0"/>
              </a:rPr>
              <a:t>+be+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动词的过去分词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be </a:t>
            </a:r>
            <a:r>
              <a:rPr lang="en-US" altLang="zh-CN" sz="2200" smtClean="0">
                <a:solidFill>
                  <a:srgbClr val="000000"/>
                </a:solidFill>
                <a:latin typeface="Times New Roman" panose="02020603050405020304" pitchFamily="18" charset="0"/>
                <a:cs typeface="Times New Roman" panose="02020603050405020304" pitchFamily="18" charset="0"/>
              </a:rPr>
              <a:t>paid</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555343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wipe(down)">
                                      <p:cBhvr>
                                        <p:cTn id="7" dur="500"/>
                                        <p:tgtEl>
                                          <p:spTgt spid="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wipe(down)">
                                      <p:cBhvr>
                                        <p:cTn id="17" dur="500"/>
                                        <p:tgtEl>
                                          <p:spTgt spid="6">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
                                            <p:txEl>
                                              <p:pRg st="7" end="7"/>
                                            </p:txEl>
                                          </p:spTgt>
                                        </p:tgtEl>
                                        <p:attrNameLst>
                                          <p:attrName>style.visibility</p:attrName>
                                        </p:attrNameLst>
                                      </p:cBhvr>
                                      <p:to>
                                        <p:strVal val="visible"/>
                                      </p:to>
                                    </p:set>
                                    <p:animEffect transition="in" filter="wipe(down)">
                                      <p:cBhvr>
                                        <p:cTn id="22"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主题2">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海阔天空">
  <a:themeElements>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fontScheme name="海阔天空">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主题2</Template>
  <TotalTime>48</TotalTime>
  <Words>398</Words>
  <Application>Microsoft Office PowerPoint</Application>
  <PresentationFormat>全屏显示(4:3)</PresentationFormat>
  <Paragraphs>98</Paragraphs>
  <Slides>12</Slides>
  <Notes>0</Notes>
  <HiddenSlides>0</HiddenSlides>
  <MMClips>0</MMClips>
  <ScaleCrop>false</ScaleCrop>
  <HeadingPairs>
    <vt:vector size="4" baseType="variant">
      <vt:variant>
        <vt:lpstr>主题</vt:lpstr>
      </vt:variant>
      <vt:variant>
        <vt:i4>2</vt:i4>
      </vt:variant>
      <vt:variant>
        <vt:lpstr>幻灯片标题</vt:lpstr>
      </vt:variant>
      <vt:variant>
        <vt:i4>12</vt:i4>
      </vt:variant>
    </vt:vector>
  </HeadingPairs>
  <TitlesOfParts>
    <vt:vector size="14" baseType="lpstr">
      <vt:lpstr>主题2</vt:lpstr>
      <vt:lpstr>海阔天空</vt:lpstr>
      <vt:lpstr>专题七　句子运用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2014-10-27T02:28:17Z</dcterms:created>
  <dcterms:modified xsi:type="dcterms:W3CDTF">2019-04-01T10:09:56Z</dcterms:modified>
</cp:coreProperties>
</file>