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4" r:id="rId1"/>
    <p:sldMasterId id="2147483676" r:id="rId2"/>
    <p:sldMasterId id="2147483688" r:id="rId3"/>
  </p:sldMasterIdLst>
  <p:sldIdLst>
    <p:sldId id="295" r:id="rId4"/>
    <p:sldId id="309" r:id="rId5"/>
    <p:sldId id="286" r:id="rId6"/>
    <p:sldId id="288" r:id="rId7"/>
    <p:sldId id="310" r:id="rId8"/>
    <p:sldId id="311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-1572" y="-384"/>
      </p:cViewPr>
      <p:guideLst>
        <p:guide orient="horz" pos="2152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3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8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8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3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5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9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3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859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213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4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2494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4867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30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2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9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9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9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8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1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858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211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72493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434866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30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2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8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../../../../&#30446;&#24405;.ppt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../../../../&#30446;&#24405;.ppt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6" y="392540"/>
            <a:ext cx="1049337" cy="369332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650" name="Rectangle 74">
            <a:hlinkClick r:id="" action="ppaction://hlinkshowjump?jump=firstslide" tooltip="返回首页"/>
          </p:cNvPr>
          <p:cNvSpPr>
            <a:spLocks noChangeArrowheads="1"/>
          </p:cNvSpPr>
          <p:nvPr/>
        </p:nvSpPr>
        <p:spPr bwMode="auto">
          <a:xfrm>
            <a:off x="2014541" y="415405"/>
            <a:ext cx="103028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536686" name="Picture 110" descr="图片1">
            <a:hlinkClick r:id="rId14" action="ppaction://hlinksldjump" tooltip="点击进入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30688" y="443989"/>
            <a:ext cx="811212" cy="329656"/>
          </a:xfrm>
          <a:prstGeom prst="rect">
            <a:avLst/>
          </a:prstGeom>
          <a:noFill/>
        </p:spPr>
      </p:pic>
      <p:pic>
        <p:nvPicPr>
          <p:cNvPr id="536687" name="Picture 111" descr="图片2">
            <a:hlinkClick r:id="" action="ppaction://noaction" tooltip="点击进入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883275" y="443989"/>
            <a:ext cx="1036638" cy="32965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82905" y="1751966"/>
            <a:ext cx="797306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第六章　圆</a:t>
            </a:r>
          </a:p>
          <a:p>
            <a:pPr algn="ctr"/>
            <a:endParaRPr lang="zh-CN" altLang="en-US" sz="4000" b="1">
              <a:solidFill>
                <a:srgbClr val="1111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　圆中的计算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-29845" y="169547"/>
            <a:ext cx="8604250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/>
              <a:t>如</a:t>
            </a:r>
            <a:r>
              <a:rPr lang="zh-CN" altLang="en-US" sz="2400"/>
              <a:t>图，若圆锥的底面半径为r，母线长为R，为圆锥的高．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(1)由勾股定理可得：R，h，r之间的关系为____________ .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(2)如图，圆锥的侧面展开后得一个________，圆锥的母线是扇形的________，而扇形的弧长恰好是圆锥底面的________；若扇形的圆心角为n°，则弧长l＝__________＝__________ .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(3)圆锥的侧面积就是圆锥的侧面展开后的扇形的________，则圆锥的侧面积S</a:t>
            </a:r>
            <a:r>
              <a:rPr lang="zh-CN" altLang="en-US" sz="2400" baseline="-25000"/>
              <a:t>1</a:t>
            </a:r>
            <a:r>
              <a:rPr lang="zh-CN" altLang="en-US" sz="2400"/>
              <a:t>＝____________＝__________，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圆锥的全面积(表面积)S</a:t>
            </a:r>
            <a:r>
              <a:rPr lang="zh-CN" altLang="en-US" sz="2400" baseline="-25000"/>
              <a:t>2</a:t>
            </a:r>
            <a:r>
              <a:rPr lang="zh-CN" altLang="en-US" sz="2400"/>
              <a:t>＝__________ ＋__________．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888992" y="814706"/>
            <a:ext cx="15513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sz="2400" b="0" baseline="30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=r</a:t>
            </a:r>
            <a:r>
              <a:rPr lang="en-US" sz="2400" b="0" baseline="30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+h</a:t>
            </a:r>
            <a:r>
              <a:rPr lang="en-US" sz="2400" b="0" baseline="30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en-US" altLang="en-US" sz="2400" b="0" baseline="300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2" y="1350647"/>
            <a:ext cx="15513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扇形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1392" y="1902462"/>
            <a:ext cx="15513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半径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87212" y="1902462"/>
            <a:ext cx="15513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周长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82412" y="3018156"/>
            <a:ext cx="15513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4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面积</a:t>
            </a:r>
          </a:p>
        </p:txBody>
      </p:sp>
      <p:graphicFrame>
        <p:nvGraphicFramePr>
          <p:cNvPr id="12" name="对象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4784090" y="2287272"/>
          <a:ext cx="571500" cy="657225"/>
        </p:xfrm>
        <a:graphic>
          <a:graphicData uri="http://schemas.openxmlformats.org/presentationml/2006/ole">
            <p:oleObj spid="_x0000_s1034" r:id="rId3" imgW="342720" imgH="393480" progId="">
              <p:embed/>
            </p:oleObj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35752" y="2402206"/>
          <a:ext cx="804545" cy="487680"/>
        </p:xfrm>
        <a:graphic>
          <a:graphicData uri="http://schemas.openxmlformats.org/presentationml/2006/ole">
            <p:oleObj spid="_x0000_s1025" r:id="rId4" imgW="291960" imgH="177480" progId="">
              <p:embed/>
            </p:oleObj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95322" y="3359151"/>
          <a:ext cx="653415" cy="720090"/>
        </p:xfrm>
        <a:graphic>
          <a:graphicData uri="http://schemas.openxmlformats.org/presentationml/2006/ole">
            <p:oleObj spid="_x0000_s1033" r:id="rId5" imgW="380880" imgH="419040" progId="">
              <p:embed/>
            </p:oleObj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37812" y="3474721"/>
          <a:ext cx="840105" cy="488950"/>
        </p:xfrm>
        <a:graphic>
          <a:graphicData uri="http://schemas.openxmlformats.org/presentationml/2006/ole">
            <p:oleObj spid="_x0000_s1032" r:id="rId6" imgW="304560" imgH="177480" progId="">
              <p:embed/>
            </p:oleObj>
          </a:graphicData>
        </a:graphic>
      </p:graphicFrame>
      <p:graphicFrame>
        <p:nvGraphicFramePr>
          <p:cNvPr id="19" name="对象 18">
            <a:hlinkClick r:id="" action="ppaction://ole?verb=0"/>
          </p:cNvPr>
          <p:cNvGraphicFramePr>
            <a:graphicFrameLocks/>
          </p:cNvGraphicFramePr>
          <p:nvPr/>
        </p:nvGraphicFramePr>
        <p:xfrm>
          <a:off x="4069082" y="4079241"/>
          <a:ext cx="840105" cy="488950"/>
        </p:xfrm>
        <a:graphic>
          <a:graphicData uri="http://schemas.openxmlformats.org/presentationml/2006/ole">
            <p:oleObj spid="_x0000_s1031" r:id="rId7" imgW="304560" imgH="177480" progId="">
              <p:embed/>
            </p:oleObj>
          </a:graphicData>
        </a:graphic>
      </p:graphicFrame>
      <p:graphicFrame>
        <p:nvGraphicFramePr>
          <p:cNvPr id="21" name="对象 20">
            <a:hlinkClick r:id="" action="ppaction://ole?verb=0"/>
          </p:cNvPr>
          <p:cNvGraphicFramePr>
            <a:graphicFrameLocks/>
          </p:cNvGraphicFramePr>
          <p:nvPr/>
        </p:nvGraphicFramePr>
        <p:xfrm>
          <a:off x="5847717" y="4007169"/>
          <a:ext cx="734695" cy="560705"/>
        </p:xfrm>
        <a:graphic>
          <a:graphicData uri="http://schemas.openxmlformats.org/presentationml/2006/ole">
            <p:oleObj spid="_x0000_s1030" r:id="rId8" imgW="266400" imgH="203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3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270" y="2132331"/>
            <a:ext cx="2848610" cy="1356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" name="TextBox 1"/>
          <p:cNvSpPr txBox="1">
            <a:spLocks noChangeArrowheads="1"/>
          </p:cNvSpPr>
          <p:nvPr/>
        </p:nvSpPr>
        <p:spPr bwMode="auto">
          <a:xfrm>
            <a:off x="2" y="979806"/>
            <a:ext cx="887920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sz="2400">
                <a:latin typeface="Times New Roman" pitchFamily="18" charset="0"/>
              </a:rPr>
              <a:t>【例1】一块等边三角形的木板，边长为1，现将木板沿水平</a:t>
            </a:r>
          </a:p>
          <a:p>
            <a:pPr eaLnBrk="1" latinLnBrk="0" hangingPunct="1">
              <a:lnSpc>
                <a:spcPct val="150000"/>
              </a:lnSpc>
            </a:pPr>
            <a:r>
              <a:rPr sz="2400">
                <a:latin typeface="Times New Roman" pitchFamily="18" charset="0"/>
              </a:rPr>
              <a:t>线翻滚，那么B点从开始至结束所走过的路径长度是多少？</a:t>
            </a:r>
          </a:p>
        </p:txBody>
      </p:sp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-228600" y="608013"/>
            <a:ext cx="5943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1】</a:t>
            </a:r>
            <a:r>
              <a:rPr lang="zh-CN" altLang="en-US" sz="2800" b="1">
                <a:solidFill>
                  <a:srgbClr val="6600CC"/>
                </a:solidFill>
              </a:rPr>
              <a:t>弧长的计算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0" y="1"/>
            <a:ext cx="33972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二、例题与变式</a:t>
            </a:r>
          </a:p>
        </p:txBody>
      </p:sp>
      <p:sp>
        <p:nvSpPr>
          <p:cNvPr id="6150" name="文本框 3"/>
          <p:cNvSpPr txBox="1">
            <a:spLocks noChangeArrowheads="1"/>
          </p:cNvSpPr>
          <p:nvPr/>
        </p:nvSpPr>
        <p:spPr bwMode="auto">
          <a:xfrm>
            <a:off x="1" y="1993583"/>
            <a:ext cx="564757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解：</a:t>
            </a:r>
            <a:r>
              <a:rPr lang="zh-CN" altLang="en-US" sz="2400">
                <a:solidFill>
                  <a:srgbClr val="FF0000"/>
                </a:solidFill>
              </a:rPr>
              <a:t>∵BC=AB=AC=1，∠BAB′=120°，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∴B点从开始至结束所走过的路径长度为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    2×弧BB′=2×            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2494282" y="3128012"/>
          <a:ext cx="1208405" cy="647065"/>
        </p:xfrm>
        <a:graphic>
          <a:graphicData uri="http://schemas.openxmlformats.org/presentationml/2006/ole">
            <p:oleObj spid="_x0000_s20482" r:id="rId4" imgW="736560" imgH="393480" progId="">
              <p:embed/>
            </p:oleObj>
          </a:graphicData>
        </a:graphic>
      </p:graphicFrame>
      <p:sp>
        <p:nvSpPr>
          <p:cNvPr id="7169" name="TextBox 2"/>
          <p:cNvSpPr txBox="1">
            <a:spLocks noChangeArrowheads="1"/>
          </p:cNvSpPr>
          <p:nvPr/>
        </p:nvSpPr>
        <p:spPr bwMode="auto">
          <a:xfrm>
            <a:off x="2" y="3875405"/>
            <a:ext cx="841851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【</a:t>
            </a:r>
            <a:r>
              <a:rPr lang="zh-CN" altLang="en-US" sz="2400" b="1">
                <a:latin typeface="Times New Roman" pitchFamily="18" charset="0"/>
              </a:rPr>
              <a:t>变式</a:t>
            </a:r>
            <a:r>
              <a:rPr lang="en-US" altLang="zh-CN" sz="2400" b="1">
                <a:latin typeface="Times New Roman" pitchFamily="18" charset="0"/>
              </a:rPr>
              <a:t>1】</a:t>
            </a:r>
            <a:r>
              <a:rPr lang="zh-CN" altLang="zh-CN" sz="2400">
                <a:latin typeface="Times New Roman" pitchFamily="18" charset="0"/>
              </a:rPr>
              <a:t>已知圆弧的半径为50厘米，圆心角为60°，求此圆弧的长度．</a:t>
            </a: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82551" y="5082858"/>
            <a:ext cx="9028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48715" y="5020946"/>
          <a:ext cx="520065" cy="647065"/>
        </p:xfrm>
        <a:graphic>
          <a:graphicData uri="http://schemas.openxmlformats.org/presentationml/2006/ole">
            <p:oleObj spid="_x0000_s20481" r:id="rId5" imgW="31716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7169" grpId="0"/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2"/>
          <p:cNvSpPr txBox="1">
            <a:spLocks noChangeArrowheads="1"/>
          </p:cNvSpPr>
          <p:nvPr/>
        </p:nvSpPr>
        <p:spPr bwMode="auto">
          <a:xfrm>
            <a:off x="0" y="0"/>
            <a:ext cx="8382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2】</a:t>
            </a:r>
            <a:r>
              <a:rPr lang="zh-CN" altLang="en-US" sz="2800" b="1">
                <a:solidFill>
                  <a:srgbClr val="6600CC"/>
                </a:solidFill>
              </a:rPr>
              <a:t>扇形的面积的计算</a:t>
            </a:r>
          </a:p>
        </p:txBody>
      </p:sp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0" y="608331"/>
            <a:ext cx="91440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例</a:t>
            </a: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en-US" altLang="zh-CN" sz="2800">
                <a:latin typeface="Times New Roman" pitchFamily="18" charset="0"/>
              </a:rPr>
              <a:t>】</a:t>
            </a:r>
            <a:r>
              <a:rPr lang="zh-CN" altLang="zh-CN" sz="2800">
                <a:latin typeface="Times New Roman" pitchFamily="18" charset="0"/>
              </a:rPr>
              <a:t>一个扇形的弧长为20π cm，面积为240π cm</a:t>
            </a:r>
            <a:r>
              <a:rPr lang="zh-CN" altLang="zh-CN" sz="2800" baseline="30000">
                <a:latin typeface="Times New Roman" pitchFamily="18" charset="0"/>
              </a:rPr>
              <a:t>2</a:t>
            </a:r>
            <a:r>
              <a:rPr lang="zh-CN" altLang="zh-CN" sz="2800">
                <a:latin typeface="Times New Roman" pitchFamily="18" charset="0"/>
              </a:rPr>
              <a:t>，</a:t>
            </a:r>
          </a:p>
          <a:p>
            <a:r>
              <a:rPr lang="zh-CN" altLang="zh-CN" sz="2800">
                <a:latin typeface="Times New Roman" pitchFamily="18" charset="0"/>
              </a:rPr>
              <a:t> 求这个扇形的圆心角的度数．</a:t>
            </a:r>
          </a:p>
        </p:txBody>
      </p:sp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161926" y="1652589"/>
            <a:ext cx="9066906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扇形的面积公式=              cm2，解得：r=24 cm，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又∵l=                  cm，∴n=150°.</a:t>
            </a:r>
          </a:p>
        </p:txBody>
      </p:sp>
      <p:sp>
        <p:nvSpPr>
          <p:cNvPr id="9217" name="TextBox 2"/>
          <p:cNvSpPr txBox="1">
            <a:spLocks noChangeArrowheads="1"/>
          </p:cNvSpPr>
          <p:nvPr/>
        </p:nvSpPr>
        <p:spPr bwMode="auto">
          <a:xfrm>
            <a:off x="0" y="3401696"/>
            <a:ext cx="8915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变式</a:t>
            </a:r>
            <a:r>
              <a:rPr lang="en-US" altLang="zh-CN" sz="2800" b="1">
                <a:latin typeface="Times New Roman" pitchFamily="18" charset="0"/>
              </a:rPr>
              <a:t>2】</a:t>
            </a:r>
            <a:r>
              <a:rPr lang="zh-CN" altLang="zh-CN" sz="2800">
                <a:latin typeface="Times New Roman" pitchFamily="18" charset="0"/>
              </a:rPr>
              <a:t>扇形的面积是它所在圆的面积的     ，这个扇形的圆心角的度数是__________°</a:t>
            </a:r>
            <a:r>
              <a:rPr lang="en-US" altLang="zh-CN" sz="2800">
                <a:latin typeface="Times New Roman" pitchFamily="18" charset="0"/>
              </a:rPr>
              <a:t>.</a:t>
            </a: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1" y="302260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238127" y="4674235"/>
            <a:ext cx="427392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提示：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360°×23=240°.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6763385" y="3173730"/>
          <a:ext cx="316230" cy="817245"/>
        </p:xfrm>
        <a:graphic>
          <a:graphicData uri="http://schemas.openxmlformats.org/presentationml/2006/ole">
            <p:oleObj spid="_x0000_s21507" r:id="rId3" imgW="152280" imgH="393480" progId="">
              <p:embed/>
            </p:oleObj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3769362" y="1728471"/>
          <a:ext cx="1414145" cy="741680"/>
        </p:xfrm>
        <a:graphic>
          <a:graphicData uri="http://schemas.openxmlformats.org/presentationml/2006/ole">
            <p:oleObj spid="_x0000_s21506" r:id="rId4" imgW="749160" imgH="393480" progId="">
              <p:embed/>
            </p:oleObj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77317" y="2313940"/>
          <a:ext cx="1842135" cy="783590"/>
        </p:xfrm>
        <a:graphic>
          <a:graphicData uri="http://schemas.openxmlformats.org/presentationml/2006/ole">
            <p:oleObj spid="_x0000_s21505" r:id="rId5" imgW="92700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217" grpId="0"/>
      <p:bldP spid="9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安装包\1242956124\FileRecv\积分兑换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7"/>
            <a:ext cx="621510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aredu\Desktop\QQ图片20190318152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0935"/>
            <a:ext cx="9144000" cy="501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默认设计模板">
  <a:themeElements>
    <a:clrScheme name="1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1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386</Words>
  <Application>Kingsoft Office WPP</Application>
  <PresentationFormat>全屏显示(4:3)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主题3</vt:lpstr>
      <vt:lpstr>1_主题3</vt:lpstr>
      <vt:lpstr>11_默认设计模板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/>
  <dc:description/>
  <dcterms:created xsi:type="dcterms:W3CDTF">2018-12-03T13:39:00Z</dcterms:created>
  <dcterms:modified xsi:type="dcterms:W3CDTF">2019-05-31T06:23:55Z</dcterms:modified>
  <cp:category/>
</cp:coreProperties>
</file>