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257" r:id="rId3"/>
    <p:sldId id="258" r:id="rId4"/>
    <p:sldId id="259" r:id="rId5"/>
    <p:sldId id="260" r:id="rId6"/>
    <p:sldId id="304" r:id="rId7"/>
    <p:sldId id="305" r:id="rId8"/>
    <p:sldId id="261" r:id="rId9"/>
    <p:sldId id="262" r:id="rId10"/>
    <p:sldId id="263" r:id="rId11"/>
    <p:sldId id="306" r:id="rId12"/>
    <p:sldId id="264" r:id="rId13"/>
    <p:sldId id="265" r:id="rId14"/>
    <p:sldId id="307" r:id="rId15"/>
    <p:sldId id="308" r:id="rId16"/>
    <p:sldId id="309" r:id="rId17"/>
    <p:sldId id="266" r:id="rId18"/>
    <p:sldId id="310" r:id="rId19"/>
    <p:sldId id="311" r:id="rId20"/>
    <p:sldId id="312" r:id="rId21"/>
    <p:sldId id="313" r:id="rId22"/>
    <p:sldId id="314"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267" r:id="rId45"/>
    <p:sldId id="337" r:id="rId46"/>
    <p:sldId id="338" r:id="rId47"/>
    <p:sldId id="339" r:id="rId48"/>
    <p:sldId id="340" r:id="rId49"/>
    <p:sldId id="341" r:id="rId50"/>
    <p:sldId id="342" r:id="rId51"/>
    <p:sldId id="343" r:id="rId52"/>
    <p:sldId id="344" r:id="rId53"/>
    <p:sldId id="345" r:id="rId54"/>
    <p:sldId id="346" r:id="rId55"/>
    <p:sldId id="347" r:id="rId56"/>
    <p:sldId id="348" r:id="rId5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06ED73-1FF7-4A32-B49C-1F2ECC2777F8}"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166F9F-97EF-458D-9B24-B26B0836C7C6}" type="slidenum">
              <a:rPr lang="zh-CN" altLang="en-US" smtClean="0"/>
              <a:t>‹#›</a:t>
            </a:fld>
            <a:endParaRPr lang="zh-CN" altLang="en-US"/>
          </a:p>
        </p:txBody>
      </p:sp>
    </p:spTree>
    <p:extLst>
      <p:ext uri="{BB962C8B-B14F-4D97-AF65-F5344CB8AC3E}">
        <p14:creationId xmlns:p14="http://schemas.microsoft.com/office/powerpoint/2010/main" val="3081825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6388"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solidFill>
                  <a:prstClr val="black"/>
                </a:solidFill>
              </a:rPr>
              <a:t>41</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6388"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solidFill>
                  <a:prstClr val="black"/>
                </a:solidFill>
              </a:rPr>
              <a:t>42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6388"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solidFill>
                  <a:prstClr val="black"/>
                </a:solidFill>
              </a:rPr>
              <a:t>43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6388"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solidFill>
                  <a:prstClr val="black"/>
                </a:solidFill>
              </a:rPr>
              <a:t>45</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6388"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solidFill>
                  <a:prstClr val="black"/>
                </a:solidFill>
              </a:rPr>
              <a:t>46</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联机图片占位符 1"/>
          <p:cNvSpPr>
            <a:spLocks noGrp="1" noRot="1" noChangeAspect="1"/>
          </p:cNvSpPr>
          <p:nvPr>
            <p:ph type="sldImg"/>
          </p:nvPr>
        </p:nvSpPr>
        <p:spPr>
          <a:xfrm>
            <a:off x="1373188" y="1143000"/>
            <a:ext cx="4114800" cy="3086100"/>
          </a:xfrm>
          <a:prstGeom prst="rect">
            <a:avLst/>
          </a:prstGeom>
          <a:noFill/>
          <a:ln w="12700" cap="flat" cmpd="sng">
            <a:solidFill>
              <a:srgbClr val="000000">
                <a:alpha val="100000"/>
              </a:srgbClr>
            </a:solidFill>
            <a:prstDash val="solid"/>
          </a:ln>
        </p:spPr>
        <p:txBody>
          <a:bodyPr vert="horz" wrap="square" lIns="0" tIns="0" rIns="0" bIns="0" anchor="t">
            <a:noAutofit/>
          </a:bodyPr>
          <a:lstStyle/>
          <a:p>
            <a:pPr marL="0" indent="0" algn="just" defTabSz="508000" fontAlgn="auto">
              <a:lnSpc>
                <a:spcPct val="100000"/>
              </a:lnSpc>
              <a:spcBef>
                <a:spcPts val="0"/>
              </a:spcBef>
              <a:spcAft>
                <a:spcPts val="0"/>
              </a:spcAft>
              <a:buFontTx/>
              <a:buNone/>
            </a:pPr>
            <a:endParaRPr/>
          </a:p>
        </p:txBody>
      </p:sp>
      <p:sp>
        <p:nvSpPr>
          <p:cNvPr id="3" name="文本占位符 2"/>
          <p:cNvSpPr txBox="1">
            <a:spLocks noGrp="1"/>
          </p:cNvSpPr>
          <p:nvPr>
            <p:ph type="body"/>
          </p:nvPr>
        </p:nvSpPr>
        <p:spPr>
          <a:xfrm>
            <a:off x="685800" y="4400550"/>
            <a:ext cx="5487035" cy="3601085"/>
          </a:xfrm>
          <a:prstGeom prst="rect">
            <a:avLst/>
          </a:prstGeom>
        </p:spPr>
        <p:txBody>
          <a:bodyPr vert="horz" wrap="square" lIns="91440" tIns="45720" rIns="91440" bIns="45720" anchor="t">
            <a:noAutofit/>
          </a:bodyPr>
          <a:lstStyle/>
          <a:p>
            <a:pPr marL="0" indent="0" algn="l" defTabSz="914400" fontAlgn="auto">
              <a:lnSpc>
                <a:spcPct val="100000"/>
              </a:lnSpc>
              <a:spcBef>
                <a:spcPts val="0"/>
              </a:spcBef>
              <a:spcAft>
                <a:spcPts val="0"/>
              </a:spcAft>
              <a:buFontTx/>
              <a:buNone/>
            </a:pPr>
            <a:endParaRPr/>
          </a:p>
        </p:txBody>
      </p:sp>
      <p:sp>
        <p:nvSpPr>
          <p:cNvPr id="4" name="幻灯片编号占位符 3"/>
          <p:cNvSpPr txBox="1">
            <a:spLocks noGrp="1"/>
          </p:cNvSpPr>
          <p:nvPr>
            <p:ph type="sldNum"/>
          </p:nvPr>
        </p:nvSpPr>
        <p:spPr>
          <a:xfrm>
            <a:off x="3884930" y="8685530"/>
            <a:ext cx="2972435" cy="459105"/>
          </a:xfrm>
          <a:prstGeom prst="rect">
            <a:avLst/>
          </a:prstGeom>
        </p:spPr>
        <p:txBody>
          <a:bodyPr vert="horz" wrap="square" lIns="91440" tIns="45720" rIns="91440" bIns="45720" anchor="b">
            <a:noAutofit/>
          </a:bodyPr>
          <a:lstStyle/>
          <a:p>
            <a:pPr marL="0" indent="0" algn="r" defTabSz="914400" fontAlgn="auto">
              <a:lnSpc>
                <a:spcPct val="100000"/>
              </a:lnSpc>
              <a:spcBef>
                <a:spcPts val="0"/>
              </a:spcBef>
              <a:spcAft>
                <a:spcPts val="0"/>
              </a:spcAft>
              <a:buFontTx/>
              <a:buNone/>
            </a:pPr>
            <a:fld id="{B9320F77-B9A0-41C5-862A-B4B631284C64}" type="slidenum">
              <a:t>52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953765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919387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2177563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pPr lvl="0"/>
            <a:endParaRPr lang="zh-CN" altLang="en-US" noProof="0"/>
          </a:p>
        </p:txBody>
      </p:sp>
    </p:spTree>
    <p:extLst>
      <p:ext uri="{BB962C8B-B14F-4D97-AF65-F5344CB8AC3E}">
        <p14:creationId xmlns:p14="http://schemas.microsoft.com/office/powerpoint/2010/main" val="1823123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171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2206329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3273945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1558441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312635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4246289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1861645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1334334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456574-2F17-4378-80A3-A4A991A80B42}"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137108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456574-2F17-4378-80A3-A4A991A80B42}" type="datetimeFigureOut">
              <a:rPr lang="zh-CN" altLang="en-US" smtClean="0"/>
              <a:t>2019/4/3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C858EF-6D8C-4723-B181-A47658F7AA9E}" type="slidenum">
              <a:rPr lang="zh-CN" altLang="en-US" smtClean="0"/>
              <a:t>‹#›</a:t>
            </a:fld>
            <a:endParaRPr lang="zh-CN" altLang="en-US"/>
          </a:p>
        </p:txBody>
      </p:sp>
    </p:spTree>
    <p:extLst>
      <p:ext uri="{BB962C8B-B14F-4D97-AF65-F5344CB8AC3E}">
        <p14:creationId xmlns:p14="http://schemas.microsoft.com/office/powerpoint/2010/main" val="2922940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file:///C:\Users\Administrator\Desktop\&#20061;&#19978;&#24605;&#21697;&#65288;&#20154;&#25945;&#65289;&#32451;&#38383;&#32771;&#25945;&#29992;%20&#65298;&#65296;&#65297;&#65304;&#24352;\A54.TIF"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11560" y="3645024"/>
            <a:ext cx="7560840" cy="1752600"/>
          </a:xfrm>
        </p:spPr>
        <p:txBody>
          <a:bodyPr>
            <a:noAutofit/>
          </a:bodyPr>
          <a:lstStyle/>
          <a:p>
            <a:pPr>
              <a:lnSpc>
                <a:spcPct val="150000"/>
              </a:lnSpc>
            </a:pPr>
            <a:r>
              <a:rPr lang="zh-CN" altLang="en-US" sz="4000" b="1" dirty="0" smtClean="0">
                <a:solidFill>
                  <a:schemeClr val="tx1"/>
                </a:solidFill>
              </a:rPr>
              <a:t>一</a:t>
            </a:r>
            <a:r>
              <a:rPr lang="en-US" altLang="zh-CN" sz="4000" b="1" dirty="0" smtClean="0">
                <a:solidFill>
                  <a:srgbClr val="FF0000"/>
                </a:solidFill>
                <a:latin typeface="黑体" pitchFamily="49" charset="-122"/>
                <a:ea typeface="黑体" pitchFamily="49" charset="-122"/>
              </a:rPr>
              <a:t>.</a:t>
            </a:r>
            <a:r>
              <a:rPr lang="zh-CN" altLang="en-US" sz="4000" b="1" dirty="0" smtClean="0">
                <a:solidFill>
                  <a:srgbClr val="FF0000"/>
                </a:solidFill>
                <a:latin typeface="黑体" pitchFamily="49" charset="-122"/>
                <a:ea typeface="黑体" pitchFamily="49" charset="-122"/>
              </a:rPr>
              <a:t>初中政治每课的结构</a:t>
            </a:r>
            <a:r>
              <a:rPr lang="en-US" altLang="zh-CN" sz="4000" b="1" dirty="0" smtClean="0">
                <a:solidFill>
                  <a:srgbClr val="FF0000"/>
                </a:solidFill>
                <a:latin typeface="黑体" pitchFamily="49" charset="-122"/>
                <a:ea typeface="黑体" pitchFamily="49" charset="-122"/>
              </a:rPr>
              <a:t>====</a:t>
            </a:r>
          </a:p>
          <a:p>
            <a:pPr>
              <a:lnSpc>
                <a:spcPct val="150000"/>
              </a:lnSpc>
            </a:pPr>
            <a:r>
              <a:rPr lang="zh-CN" altLang="en-US" sz="4000" b="1" dirty="0" smtClean="0">
                <a:solidFill>
                  <a:srgbClr val="FF0000"/>
                </a:solidFill>
                <a:latin typeface="黑体" pitchFamily="49" charset="-122"/>
                <a:ea typeface="黑体" pitchFamily="49" charset="-122"/>
              </a:rPr>
              <a:t>是</a:t>
            </a:r>
            <a:r>
              <a:rPr lang="zh-CN" altLang="en-US" sz="4000" b="1" dirty="0" smtClean="0">
                <a:solidFill>
                  <a:srgbClr val="FF0000"/>
                </a:solidFill>
                <a:latin typeface="黑体" pitchFamily="49" charset="-122"/>
                <a:ea typeface="黑体" pitchFamily="49" charset="-122"/>
              </a:rPr>
              <a:t>什么</a:t>
            </a:r>
            <a:r>
              <a:rPr lang="en-US" altLang="zh-CN" sz="4000" b="1" dirty="0" smtClean="0">
                <a:solidFill>
                  <a:srgbClr val="FF0000"/>
                </a:solidFill>
                <a:latin typeface="黑体" pitchFamily="49" charset="-122"/>
                <a:ea typeface="黑体" pitchFamily="49" charset="-122"/>
              </a:rPr>
              <a:t>+</a:t>
            </a:r>
            <a:r>
              <a:rPr lang="zh-CN" altLang="en-US" sz="4000" b="1" dirty="0" smtClean="0">
                <a:solidFill>
                  <a:srgbClr val="FF0000"/>
                </a:solidFill>
                <a:latin typeface="黑体" pitchFamily="49" charset="-122"/>
                <a:ea typeface="黑体" pitchFamily="49" charset="-122"/>
              </a:rPr>
              <a:t>为什么</a:t>
            </a:r>
            <a:r>
              <a:rPr lang="en-US" altLang="zh-CN" sz="4000" b="1" dirty="0" smtClean="0">
                <a:solidFill>
                  <a:srgbClr val="FF0000"/>
                </a:solidFill>
                <a:latin typeface="黑体" pitchFamily="49" charset="-122"/>
                <a:ea typeface="黑体" pitchFamily="49" charset="-122"/>
              </a:rPr>
              <a:t>+</a:t>
            </a:r>
            <a:r>
              <a:rPr lang="zh-CN" altLang="en-US" sz="4000" b="1" dirty="0" smtClean="0">
                <a:solidFill>
                  <a:srgbClr val="FF0000"/>
                </a:solidFill>
                <a:latin typeface="黑体" pitchFamily="49" charset="-122"/>
                <a:ea typeface="黑体" pitchFamily="49" charset="-122"/>
              </a:rPr>
              <a:t>怎么办</a:t>
            </a:r>
            <a:r>
              <a:rPr lang="zh-CN" altLang="en-US" b="1" dirty="0" smtClean="0">
                <a:solidFill>
                  <a:schemeClr val="tx1"/>
                </a:solidFill>
              </a:rPr>
              <a:t>        </a:t>
            </a:r>
          </a:p>
          <a:p>
            <a:pPr>
              <a:lnSpc>
                <a:spcPct val="150000"/>
              </a:lnSpc>
            </a:pPr>
            <a:r>
              <a:rPr lang="en-US" altLang="zh-CN" b="1" dirty="0" smtClean="0">
                <a:solidFill>
                  <a:schemeClr val="tx1"/>
                </a:solidFill>
                <a:latin typeface="微软雅黑" pitchFamily="34" charset="-122"/>
                <a:ea typeface="微软雅黑" pitchFamily="34" charset="-122"/>
              </a:rPr>
              <a:t>      (</a:t>
            </a:r>
            <a:r>
              <a:rPr lang="zh-CN" altLang="en-US" b="1" dirty="0" smtClean="0">
                <a:solidFill>
                  <a:schemeClr val="tx1"/>
                </a:solidFill>
                <a:latin typeface="微软雅黑" pitchFamily="34" charset="-122"/>
                <a:ea typeface="微软雅黑" pitchFamily="34" charset="-122"/>
              </a:rPr>
              <a:t>这也是做每个习题的最基本思路</a:t>
            </a:r>
            <a:r>
              <a:rPr lang="en-US" altLang="zh-CN" b="1" dirty="0" smtClean="0">
                <a:solidFill>
                  <a:schemeClr val="tx1"/>
                </a:solidFill>
                <a:latin typeface="微软雅黑" pitchFamily="34" charset="-122"/>
                <a:ea typeface="微软雅黑" pitchFamily="34" charset="-122"/>
              </a:rPr>
              <a:t>)</a:t>
            </a:r>
          </a:p>
          <a:p>
            <a:endParaRPr lang="zh-CN" altLang="en-US" b="1" dirty="0"/>
          </a:p>
        </p:txBody>
      </p:sp>
      <p:sp>
        <p:nvSpPr>
          <p:cNvPr id="4" name="WordArt 4"/>
          <p:cNvSpPr>
            <a:spLocks noChangeArrowheads="1" noChangeShapeType="1" noTextEdit="1"/>
          </p:cNvSpPr>
          <p:nvPr/>
        </p:nvSpPr>
        <p:spPr bwMode="auto">
          <a:xfrm>
            <a:off x="611560" y="805090"/>
            <a:ext cx="7912421" cy="1535112"/>
          </a:xfrm>
          <a:prstGeom prst="rect">
            <a:avLst/>
          </a:prstGeom>
        </p:spPr>
        <p:txBody>
          <a:bodyPr wrap="none" fromWordArt="1">
            <a:prstTxWarp prst="textPlain">
              <a:avLst>
                <a:gd name="adj" fmla="val 50000"/>
              </a:avLst>
            </a:prstTxWarp>
          </a:bodyPr>
          <a:lstStyle/>
          <a:p>
            <a:pPr algn="ctr">
              <a:defRPr/>
            </a:pPr>
            <a:r>
              <a:rPr lang="en-US" altLang="zh-CN" sz="44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微软雅黑"/>
                <a:ea typeface="微软雅黑"/>
              </a:rPr>
              <a:t>2019</a:t>
            </a:r>
            <a:r>
              <a:rPr lang="zh-CN" altLang="en-US" sz="44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微软雅黑"/>
                <a:ea typeface="微软雅黑"/>
              </a:rPr>
              <a:t>年道德与法治中考解题技巧突破</a:t>
            </a:r>
          </a:p>
        </p:txBody>
      </p:sp>
    </p:spTree>
    <p:extLst>
      <p:ext uri="{BB962C8B-B14F-4D97-AF65-F5344CB8AC3E}">
        <p14:creationId xmlns:p14="http://schemas.microsoft.com/office/powerpoint/2010/main" val="30478350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fontScale="92500" lnSpcReduction="10000"/>
          </a:bodyPr>
          <a:lstStyle/>
          <a:p>
            <a:pPr>
              <a:lnSpc>
                <a:spcPct val="120000"/>
              </a:lnSpc>
            </a:pPr>
            <a:r>
              <a:rPr lang="en-US" altLang="zh-CN" dirty="0" smtClean="0"/>
              <a:t>7.</a:t>
            </a:r>
            <a:r>
              <a:rPr lang="zh-CN" altLang="en-US" dirty="0" smtClean="0">
                <a:latin typeface="微软雅黑" pitchFamily="34" charset="-122"/>
                <a:ea typeface="微软雅黑" pitchFamily="34" charset="-122"/>
              </a:rPr>
              <a:t>材料一　</a:t>
            </a:r>
            <a:r>
              <a:rPr lang="en-US" altLang="zh-CN" dirty="0" smtClean="0">
                <a:latin typeface="微软雅黑" pitchFamily="34" charset="-122"/>
                <a:ea typeface="微软雅黑" pitchFamily="34" charset="-122"/>
              </a:rPr>
              <a:t>2017</a:t>
            </a:r>
            <a:r>
              <a:rPr lang="zh-CN" altLang="en-US" dirty="0" smtClean="0">
                <a:latin typeface="微软雅黑" pitchFamily="34" charset="-122"/>
                <a:ea typeface="微软雅黑" pitchFamily="34" charset="-122"/>
              </a:rPr>
              <a:t>年</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月</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日是银州区区乡人大换届选举投票日，银州区根据各选区选民分布状况，按照方便选民投票的原则，以召开选举大会进行投票选举为主、设立投票站为辅，严格按照法律规定使用流动票箱，保证每一位选民都能投出神圣的一票，选出自己信赖的代表。</a:t>
            </a:r>
          </a:p>
          <a:p>
            <a:pPr>
              <a:lnSpc>
                <a:spcPct val="12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公民行使民主权利的方式有哪些？从材料中可以看出公民参与民主选举应遵循的原则是什么？</a:t>
            </a: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分</a:t>
            </a:r>
            <a:r>
              <a:rPr lang="en-US" altLang="zh-CN" dirty="0" smtClean="0">
                <a:latin typeface="微软雅黑" pitchFamily="34" charset="-122"/>
                <a:ea typeface="微软雅黑" pitchFamily="34" charset="-122"/>
              </a:rPr>
              <a:t>)</a:t>
            </a:r>
          </a:p>
          <a:p>
            <a:pPr>
              <a:lnSpc>
                <a:spcPct val="120000"/>
              </a:lnSpc>
            </a:pPr>
            <a:r>
              <a:rPr lang="zh-CN" altLang="en-US" sz="3600" dirty="0" smtClean="0">
                <a:solidFill>
                  <a:srgbClr val="FF0000"/>
                </a:solidFill>
                <a:latin typeface="微软雅黑" pitchFamily="34" charset="-122"/>
                <a:ea typeface="微软雅黑" pitchFamily="34" charset="-122"/>
              </a:rPr>
              <a:t>答</a:t>
            </a:r>
            <a:r>
              <a:rPr lang="en-US" altLang="zh-CN" sz="3600" dirty="0" smtClean="0">
                <a:solidFill>
                  <a:srgbClr val="FF0000"/>
                </a:solidFill>
                <a:latin typeface="微软雅黑" pitchFamily="34" charset="-122"/>
                <a:ea typeface="微软雅黑" pitchFamily="34" charset="-122"/>
              </a:rPr>
              <a:t>;(1)</a:t>
            </a:r>
            <a:r>
              <a:rPr lang="zh-CN" altLang="en-US" sz="3600" dirty="0" smtClean="0">
                <a:solidFill>
                  <a:srgbClr val="FF0000"/>
                </a:solidFill>
                <a:latin typeface="微软雅黑" pitchFamily="34" charset="-122"/>
                <a:ea typeface="微软雅黑" pitchFamily="34" charset="-122"/>
              </a:rPr>
              <a:t>民主选举、民主决策、民主监督</a:t>
            </a:r>
          </a:p>
          <a:p>
            <a:pPr>
              <a:lnSpc>
                <a:spcPct val="120000"/>
              </a:lnSpc>
            </a:pPr>
            <a:r>
              <a:rPr lang="zh-CN" altLang="en-US" sz="3600" dirty="0" smtClean="0">
                <a:solidFill>
                  <a:srgbClr val="FF0000"/>
                </a:solidFill>
                <a:latin typeface="微软雅黑" pitchFamily="34" charset="-122"/>
                <a:ea typeface="微软雅黑" pitchFamily="34" charset="-122"/>
              </a:rPr>
              <a:t>       要遵循公开、公平和公正的原则；</a:t>
            </a:r>
          </a:p>
          <a:p>
            <a:endParaRPr lang="zh-CN" altLang="en-US" dirty="0"/>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1"/>
          <p:cNvSpPr txBox="1">
            <a:spLocks noChangeArrowheads="1"/>
          </p:cNvSpPr>
          <p:nvPr/>
        </p:nvSpPr>
        <p:spPr bwMode="auto">
          <a:xfrm>
            <a:off x="312782" y="644069"/>
            <a:ext cx="8533097" cy="4431983"/>
          </a:xfrm>
          <a:prstGeom prst="rect">
            <a:avLst/>
          </a:prstGeom>
          <a:noFill/>
          <a:ln w="9525">
            <a:noFill/>
            <a:miter lim="800000"/>
            <a:headEnd/>
            <a:tailEnd/>
          </a:ln>
        </p:spPr>
        <p:txBody>
          <a:bodyPr>
            <a:spAutoFit/>
          </a:bodyPr>
          <a:lstStyle/>
          <a:p>
            <a:pPr>
              <a:lnSpc>
                <a:spcPct val="150000"/>
              </a:lnSpc>
            </a:pPr>
            <a:r>
              <a:rPr lang="en-US" altLang="zh-CN" sz="2400" dirty="0" smtClean="0">
                <a:latin typeface="微软雅黑" pitchFamily="34" charset="-122"/>
                <a:ea typeface="微软雅黑" pitchFamily="34" charset="-122"/>
              </a:rPr>
              <a:t>8.2017</a:t>
            </a:r>
            <a:r>
              <a:rPr lang="zh-CN" altLang="en-US" sz="2400" dirty="0">
                <a:latin typeface="微软雅黑" pitchFamily="34" charset="-122"/>
                <a:ea typeface="微软雅黑" pitchFamily="34" charset="-122"/>
              </a:rPr>
              <a:t>材料：十二届全国人大五次会议通过了《民法总则》，下表是该法律的两条： </a:t>
            </a:r>
          </a:p>
          <a:p>
            <a:pPr>
              <a:lnSpc>
                <a:spcPct val="150000"/>
              </a:lnSpc>
            </a:pPr>
            <a:r>
              <a:rPr lang="zh-CN" altLang="en-US" sz="2400" dirty="0">
                <a:latin typeface="微软雅黑" pitchFamily="34" charset="-122"/>
                <a:ea typeface="微软雅黑" pitchFamily="34" charset="-122"/>
              </a:rPr>
              <a:t>第二十六条：父母对未成年子女负有抚养、教育和保护的义务。成年子女对父母负有赡养、扶助和保护的义务。 </a:t>
            </a:r>
          </a:p>
          <a:p>
            <a:pPr>
              <a:lnSpc>
                <a:spcPct val="150000"/>
              </a:lnSpc>
            </a:pPr>
            <a:r>
              <a:rPr lang="zh-CN" altLang="en-US" sz="2400" dirty="0">
                <a:latin typeface="微软雅黑" pitchFamily="34" charset="-122"/>
                <a:ea typeface="微软雅黑" pitchFamily="34" charset="-122"/>
              </a:rPr>
              <a:t>第一百八十三条：因保护他人民事权益使自己受到损害的，由侵权人承担民事责任，受益人可以给予适当补偿…… </a:t>
            </a:r>
          </a:p>
          <a:p>
            <a:pPr>
              <a:lnSpc>
                <a:spcPct val="150000"/>
              </a:lnSpc>
            </a:pPr>
            <a:r>
              <a:rPr lang="zh-CN" altLang="en-US" sz="2400" dirty="0">
                <a:latin typeface="微软雅黑" pitchFamily="34" charset="-122"/>
                <a:ea typeface="微软雅黑" pitchFamily="34" charset="-122"/>
              </a:rPr>
              <a:t>（1）以上法律条文分别维护了</a:t>
            </a:r>
            <a:r>
              <a:rPr lang="zh-CN" altLang="en-US" sz="2400" dirty="0">
                <a:solidFill>
                  <a:srgbClr val="FF0000"/>
                </a:solidFill>
                <a:latin typeface="微软雅黑" pitchFamily="34" charset="-122"/>
                <a:ea typeface="微软雅黑" pitchFamily="34" charset="-122"/>
              </a:rPr>
              <a:t>哪些</a:t>
            </a:r>
            <a:r>
              <a:rPr lang="zh-CN" altLang="en-US" sz="2400" dirty="0">
                <a:latin typeface="微软雅黑" pitchFamily="34" charset="-122"/>
                <a:ea typeface="微软雅黑" pitchFamily="34" charset="-122"/>
              </a:rPr>
              <a:t>中华传统美德？</a:t>
            </a:r>
            <a:r>
              <a:rPr lang="zh-CN" altLang="en-US" sz="2000" dirty="0">
                <a:latin typeface="微软雅黑" pitchFamily="34" charset="-122"/>
                <a:ea typeface="微软雅黑" pitchFamily="34" charset="-122"/>
              </a:rPr>
              <a:t> </a:t>
            </a:r>
          </a:p>
          <a:p>
            <a:pPr>
              <a:lnSpc>
                <a:spcPct val="150000"/>
              </a:lnSpc>
            </a:pPr>
            <a:endParaRPr lang="zh-CN" altLang="en-US" sz="2000" dirty="0">
              <a:latin typeface="微软雅黑" pitchFamily="34" charset="-122"/>
              <a:ea typeface="微软雅黑" pitchFamily="34" charset="-122"/>
            </a:endParaRPr>
          </a:p>
        </p:txBody>
      </p:sp>
      <p:pic>
        <p:nvPicPr>
          <p:cNvPr id="41986" name="文本框 2"/>
          <p:cNvPicPr>
            <a:picLocks noChangeArrowheads="1"/>
          </p:cNvPicPr>
          <p:nvPr/>
        </p:nvPicPr>
        <p:blipFill>
          <a:blip r:embed="rId2"/>
          <a:srcRect/>
          <a:stretch>
            <a:fillRect/>
          </a:stretch>
        </p:blipFill>
        <p:spPr bwMode="auto">
          <a:xfrm>
            <a:off x="555700" y="4941168"/>
            <a:ext cx="6361947" cy="1339588"/>
          </a:xfrm>
          <a:prstGeom prst="rect">
            <a:avLst/>
          </a:prstGeom>
          <a:noFill/>
          <a:ln w="9525">
            <a:solidFill>
              <a:srgbClr val="FF0000"/>
            </a:solidFill>
            <a:miter lim="800000"/>
            <a:headEnd/>
            <a:tailEnd/>
          </a:ln>
        </p:spPr>
      </p:pic>
    </p:spTree>
    <p:extLst>
      <p:ext uri="{BB962C8B-B14F-4D97-AF65-F5344CB8AC3E}">
        <p14:creationId xmlns:p14="http://schemas.microsoft.com/office/powerpoint/2010/main" val="260730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ppt_x"/>
                                          </p:val>
                                        </p:tav>
                                        <p:tav tm="100000">
                                          <p:val>
                                            <p:strVal val="#ppt_x"/>
                                          </p:val>
                                        </p:tav>
                                      </p:tavLst>
                                    </p:anim>
                                    <p:anim calcmode="lin" valueType="num">
                                      <p:cBhvr additive="base">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Autofit/>
          </a:bodyPr>
          <a:lstStyle/>
          <a:p>
            <a:pPr>
              <a:lnSpc>
                <a:spcPct val="130000"/>
              </a:lnSpc>
            </a:pPr>
            <a:r>
              <a:rPr lang="zh-CN" altLang="en-US" sz="2400" dirty="0" smtClean="0">
                <a:solidFill>
                  <a:schemeClr val="tx1"/>
                </a:solidFill>
                <a:latin typeface="微软雅黑" pitchFamily="34" charset="-122"/>
                <a:ea typeface="微软雅黑" pitchFamily="34" charset="-122"/>
              </a:rPr>
              <a:t>二、回答格式：</a:t>
            </a:r>
          </a:p>
          <a:p>
            <a:pPr>
              <a:lnSpc>
                <a:spcPct val="130000"/>
              </a:lnSpc>
              <a:spcBef>
                <a:spcPct val="5000"/>
              </a:spcBef>
              <a:spcAft>
                <a:spcPct val="5000"/>
              </a:spcAft>
            </a:pPr>
            <a:r>
              <a:rPr lang="en-US" altLang="zh-CN" sz="2400" dirty="0" smtClean="0">
                <a:solidFill>
                  <a:srgbClr val="000099"/>
                </a:solidFill>
                <a:latin typeface="微软雅黑" pitchFamily="34" charset="-122"/>
                <a:ea typeface="微软雅黑" pitchFamily="34" charset="-122"/>
              </a:rPr>
              <a:t>2</a:t>
            </a:r>
            <a:r>
              <a:rPr lang="zh-CN" altLang="en-US" sz="2400" dirty="0" smtClean="0">
                <a:solidFill>
                  <a:srgbClr val="000099"/>
                </a:solidFill>
                <a:latin typeface="微软雅黑" pitchFamily="34" charset="-122"/>
                <a:ea typeface="微软雅黑" pitchFamily="34" charset="-122"/>
              </a:rPr>
              <a:t>、材料说明了（在什么时候）谁做了什么事情（主 谓 宾）</a:t>
            </a:r>
            <a:r>
              <a:rPr lang="zh-CN" altLang="en-US" sz="1600" dirty="0" smtClean="0">
                <a:solidFill>
                  <a:srgbClr val="000099"/>
                </a:solidFill>
                <a:latin typeface="微软雅黑" pitchFamily="34" charset="-122"/>
                <a:ea typeface="微软雅黑" pitchFamily="34" charset="-122"/>
              </a:rPr>
              <a:t>。</a:t>
            </a:r>
          </a:p>
          <a:p>
            <a:pPr marL="457200" indent="-457200">
              <a:lnSpc>
                <a:spcPct val="120000"/>
              </a:lnSpc>
              <a:spcBef>
                <a:spcPct val="50000"/>
              </a:spcBef>
            </a:pPr>
            <a:r>
              <a:rPr lang="en-US" altLang="zh-CN" sz="2400" dirty="0" smtClean="0">
                <a:latin typeface="微软雅黑" pitchFamily="34" charset="-122"/>
                <a:ea typeface="微软雅黑" pitchFamily="34" charset="-122"/>
              </a:rPr>
              <a:t>9.</a:t>
            </a:r>
            <a:r>
              <a:rPr lang="zh-CN" altLang="en-US" sz="2400" dirty="0" smtClean="0">
                <a:latin typeface="微软雅黑" pitchFamily="34" charset="-122"/>
                <a:ea typeface="微软雅黑" pitchFamily="34" charset="-122"/>
              </a:rPr>
              <a:t>材料一  “墨子号”成功发射。我国在酒泉卫星发射中心用“长征二号丁”运载火箭成功将世界首颗量子科学实验卫星“墨子号”发射升空。这使我国在世界上首次实现卫星和地面之间的量子通信，构建天地一体化的量子保密通信与科学实验体系。“长征五号”运载火箭成功发射。</a:t>
            </a:r>
          </a:p>
          <a:p>
            <a:pPr marL="457200" indent="-457200">
              <a:lnSpc>
                <a:spcPct val="120000"/>
              </a:lnSpc>
              <a:spcBef>
                <a:spcPct val="50000"/>
              </a:spcBef>
            </a:pPr>
            <a:r>
              <a:rPr lang="zh-CN" altLang="en-US" sz="2400" dirty="0" smtClean="0">
                <a:latin typeface="微软雅黑" pitchFamily="34" charset="-122"/>
                <a:ea typeface="微软雅黑" pitchFamily="34" charset="-122"/>
              </a:rPr>
              <a:t>材料二  中国首枚大型运载火箭“长征五号”在海南文昌发射场发射成功</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标志着中国正式迈入拥有大型运载火箭国家的行列</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空间进入能力获得大幅提升。</a:t>
            </a:r>
            <a:br>
              <a:rPr lang="zh-CN" altLang="en-US" sz="2400" dirty="0" smtClean="0">
                <a:latin typeface="微软雅黑" pitchFamily="34" charset="-122"/>
                <a:ea typeface="微软雅黑" pitchFamily="34" charset="-122"/>
              </a:rPr>
            </a:br>
            <a:r>
              <a:rPr lang="en-US" altLang="zh-CN" sz="2400" dirty="0" smtClean="0">
                <a:latin typeface="微软雅黑" pitchFamily="34" charset="-122"/>
                <a:ea typeface="微软雅黑" pitchFamily="34" charset="-122"/>
              </a:rPr>
              <a:t>(1)</a:t>
            </a:r>
            <a:r>
              <a:rPr lang="zh-CN" altLang="en-US" sz="2400" dirty="0" smtClean="0">
                <a:latin typeface="微软雅黑" pitchFamily="34" charset="-122"/>
                <a:ea typeface="微软雅黑" pitchFamily="34" charset="-122"/>
              </a:rPr>
              <a:t>以上材料</a:t>
            </a:r>
            <a:r>
              <a:rPr lang="zh-CN" altLang="en-US" sz="2400" dirty="0" smtClean="0">
                <a:solidFill>
                  <a:srgbClr val="FF0000"/>
                </a:solidFill>
                <a:latin typeface="微软雅黑" pitchFamily="34" charset="-122"/>
                <a:ea typeface="微软雅黑" pitchFamily="34" charset="-122"/>
              </a:rPr>
              <a:t>共同</a:t>
            </a:r>
            <a:r>
              <a:rPr lang="zh-CN" altLang="en-US" sz="2400" dirty="0" smtClean="0">
                <a:latin typeface="微软雅黑" pitchFamily="34" charset="-122"/>
                <a:ea typeface="微软雅黑" pitchFamily="34" charset="-122"/>
              </a:rPr>
              <a:t>说明了什么</a:t>
            </a:r>
            <a:r>
              <a:rPr lang="en-US" altLang="zh-CN" sz="2400" dirty="0" smtClean="0">
                <a:latin typeface="微软雅黑" pitchFamily="34" charset="-122"/>
                <a:ea typeface="微软雅黑" pitchFamily="34" charset="-122"/>
              </a:rPr>
              <a:t>? (2</a:t>
            </a:r>
            <a:r>
              <a:rPr lang="zh-CN" altLang="en-US" sz="2400" dirty="0" smtClean="0">
                <a:latin typeface="微软雅黑" pitchFamily="34" charset="-122"/>
                <a:ea typeface="微软雅黑" pitchFamily="34" charset="-122"/>
              </a:rPr>
              <a:t>分</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感悟到什么？</a:t>
            </a:r>
            <a:r>
              <a:rPr lang="en-US" altLang="zh-CN" sz="2400" dirty="0" smtClean="0">
                <a:latin typeface="微软雅黑" pitchFamily="34" charset="-122"/>
                <a:ea typeface="微软雅黑" pitchFamily="34" charset="-122"/>
              </a:rPr>
              <a:t>)</a:t>
            </a:r>
            <a:br>
              <a:rPr lang="en-US" altLang="zh-CN" sz="2400" dirty="0" smtClean="0">
                <a:latin typeface="微软雅黑" pitchFamily="34" charset="-122"/>
                <a:ea typeface="微软雅黑" pitchFamily="34" charset="-122"/>
              </a:rPr>
            </a:br>
            <a:endParaRPr lang="zh-CN" altLang="en-US" sz="2400" dirty="0" smtClean="0"/>
          </a:p>
        </p:txBody>
      </p:sp>
      <p:sp>
        <p:nvSpPr>
          <p:cNvPr id="4" name="Text Box 3"/>
          <p:cNvSpPr txBox="1">
            <a:spLocks noChangeArrowheads="1"/>
          </p:cNvSpPr>
          <p:nvPr/>
        </p:nvSpPr>
        <p:spPr bwMode="auto">
          <a:xfrm>
            <a:off x="483617" y="5613047"/>
            <a:ext cx="8408863" cy="1200329"/>
          </a:xfrm>
          <a:prstGeom prst="rect">
            <a:avLst/>
          </a:prstGeom>
          <a:noFill/>
          <a:ln w="9525">
            <a:noFill/>
            <a:miter lim="800000"/>
            <a:headEnd/>
            <a:tailEnd/>
          </a:ln>
        </p:spPr>
        <p:txBody>
          <a:bodyPr wrap="square">
            <a:spAutoFit/>
          </a:bodyPr>
          <a:lstStyle/>
          <a:p>
            <a:pPr>
              <a:spcBef>
                <a:spcPct val="50000"/>
              </a:spcBef>
            </a:pPr>
            <a:r>
              <a:rPr lang="zh-CN" altLang="en-US" sz="3600" dirty="0">
                <a:solidFill>
                  <a:srgbClr val="FF0000"/>
                </a:solidFill>
                <a:latin typeface="微软雅黑" pitchFamily="34" charset="-122"/>
                <a:ea typeface="微软雅黑" pitchFamily="34" charset="-122"/>
              </a:rPr>
              <a:t>答</a:t>
            </a:r>
            <a:r>
              <a:rPr lang="zh-CN" altLang="en-US" sz="3600" dirty="0" smtClean="0">
                <a:solidFill>
                  <a:srgbClr val="FF0000"/>
                </a:solidFill>
                <a:latin typeface="微软雅黑" pitchFamily="34" charset="-122"/>
                <a:ea typeface="微软雅黑" pitchFamily="34" charset="-122"/>
              </a:rPr>
              <a:t>案</a:t>
            </a:r>
            <a:r>
              <a:rPr lang="en-US" altLang="zh-CN" sz="3600" dirty="0" smtClean="0">
                <a:solidFill>
                  <a:srgbClr val="FF0000"/>
                </a:solidFill>
                <a:latin typeface="微软雅黑" pitchFamily="34" charset="-122"/>
                <a:ea typeface="微软雅黑" pitchFamily="34" charset="-122"/>
              </a:rPr>
              <a:t>:(</a:t>
            </a:r>
            <a:r>
              <a:rPr lang="en-US" altLang="zh-CN" sz="3600" dirty="0">
                <a:solidFill>
                  <a:srgbClr val="FF0000"/>
                </a:solidFill>
                <a:latin typeface="微软雅黑" pitchFamily="34" charset="-122"/>
                <a:ea typeface="微软雅黑" pitchFamily="34" charset="-122"/>
              </a:rPr>
              <a:t>1)</a:t>
            </a:r>
            <a:r>
              <a:rPr lang="zh-CN" altLang="en-US" sz="3600" dirty="0">
                <a:solidFill>
                  <a:srgbClr val="FF0000"/>
                </a:solidFill>
                <a:latin typeface="微软雅黑" pitchFamily="34" charset="-122"/>
                <a:ea typeface="微软雅黑" pitchFamily="34" charset="-122"/>
              </a:rPr>
              <a:t>我国在航空航天科技领域取得了巨大成就。</a:t>
            </a:r>
            <a:r>
              <a:rPr lang="zh-CN" altLang="en-US" sz="3600" dirty="0">
                <a:solidFill>
                  <a:schemeClr val="accent2"/>
                </a:solidFill>
                <a:latin typeface="微软雅黑" pitchFamily="34" charset="-122"/>
                <a:ea typeface="微软雅黑" pitchFamily="34" charset="-122"/>
              </a:rPr>
              <a:t> </a:t>
            </a:r>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lstStyle/>
          <a:p>
            <a:r>
              <a:rPr lang="en-US" altLang="zh-CN" b="1" dirty="0" smtClean="0">
                <a:latin typeface="微软雅黑" pitchFamily="34" charset="-122"/>
                <a:ea typeface="微软雅黑" pitchFamily="34" charset="-122"/>
              </a:rPr>
              <a:t>10.</a:t>
            </a:r>
            <a:r>
              <a:rPr lang="zh-CN" altLang="en-US" b="1" dirty="0" smtClean="0">
                <a:latin typeface="微软雅黑" pitchFamily="34" charset="-122"/>
                <a:ea typeface="微软雅黑" pitchFamily="34" charset="-122"/>
              </a:rPr>
              <a:t>十九大报告提出，推动城乡义务教育一体化发展，高度重视农村义务教育，办好学前教育、特殊教育和网络教育，普及高中阶段教育，努力让每个孩子都能享有公平而有质量的教育。</a:t>
            </a:r>
          </a:p>
          <a:p>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）这让你体会到课本的哪些观点？</a:t>
            </a:r>
            <a:endParaRPr lang="zh-CN" altLang="en-US" dirty="0" smtClean="0">
              <a:latin typeface="微软雅黑" pitchFamily="34" charset="-122"/>
              <a:ea typeface="微软雅黑" pitchFamily="34" charset="-122"/>
            </a:endParaRPr>
          </a:p>
          <a:p>
            <a:r>
              <a:rPr lang="zh-CN" altLang="en-US" dirty="0" smtClean="0">
                <a:solidFill>
                  <a:srgbClr val="FF0000"/>
                </a:solidFill>
                <a:latin typeface="微软雅黑" pitchFamily="34" charset="-122"/>
                <a:ea typeface="微软雅黑" pitchFamily="34" charset="-122"/>
              </a:rPr>
              <a:t>①党和国家关心、重视教育。</a:t>
            </a:r>
          </a:p>
          <a:p>
            <a:r>
              <a:rPr lang="zh-CN" altLang="en-US" dirty="0" smtClean="0">
                <a:solidFill>
                  <a:srgbClr val="FF0000"/>
                </a:solidFill>
                <a:latin typeface="微软雅黑" pitchFamily="34" charset="-122"/>
                <a:ea typeface="微软雅黑" pitchFamily="34" charset="-122"/>
              </a:rPr>
              <a:t>②党和政府致力于维护教育的公平正义。</a:t>
            </a:r>
          </a:p>
          <a:p>
            <a:r>
              <a:rPr lang="zh-CN" altLang="en-US" dirty="0" smtClean="0">
                <a:solidFill>
                  <a:srgbClr val="FF0000"/>
                </a:solidFill>
                <a:latin typeface="微软雅黑" pitchFamily="34" charset="-122"/>
                <a:ea typeface="微软雅黑" pitchFamily="34" charset="-122"/>
              </a:rPr>
              <a:t>③社会主义制度具有无比的优越性。</a:t>
            </a:r>
          </a:p>
          <a:p>
            <a:r>
              <a:rPr lang="zh-CN" altLang="en-US" dirty="0" smtClean="0">
                <a:solidFill>
                  <a:srgbClr val="FF0000"/>
                </a:solidFill>
                <a:latin typeface="微软雅黑" pitchFamily="34" charset="-122"/>
                <a:ea typeface="微软雅黑" pitchFamily="34" charset="-122"/>
              </a:rPr>
              <a:t>④坚持“立党为公，执政为民”的执政理念。 </a:t>
            </a:r>
          </a:p>
          <a:p>
            <a:r>
              <a:rPr lang="zh-CN" altLang="en-US" dirty="0" smtClean="0">
                <a:solidFill>
                  <a:srgbClr val="FF0000"/>
                </a:solidFill>
                <a:latin typeface="微软雅黑" pitchFamily="34" charset="-122"/>
                <a:ea typeface="微软雅黑" pitchFamily="34" charset="-122"/>
              </a:rPr>
              <a:t>⑤坚持为人民服务的宗旨</a:t>
            </a:r>
            <a:r>
              <a:rPr lang="zh-CN" altLang="en-US" dirty="0" smtClean="0">
                <a:solidFill>
                  <a:srgbClr val="FF0000"/>
                </a:solidFill>
                <a:latin typeface="微软雅黑" pitchFamily="34" charset="-122"/>
                <a:ea typeface="微软雅黑" pitchFamily="34" charset="-122"/>
              </a:rPr>
              <a:t>。</a:t>
            </a:r>
            <a:endParaRPr lang="zh-CN" altLang="en-US" dirty="0" smtClean="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816129"/>
          <p:cNvSpPr>
            <a:spLocks noGrp="1"/>
          </p:cNvSpPr>
          <p:nvPr>
            <p:ph type="title"/>
          </p:nvPr>
        </p:nvSpPr>
        <p:spPr bwMode="auto">
          <a:xfrm>
            <a:off x="456956" y="274396"/>
            <a:ext cx="8230089" cy="1143317"/>
          </a:xfr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en-US" smtClean="0"/>
          </a:p>
        </p:txBody>
      </p:sp>
      <p:sp>
        <p:nvSpPr>
          <p:cNvPr id="50178" name="椭圆 816133"/>
          <p:cNvSpPr>
            <a:spLocks noChangeArrowheads="1"/>
          </p:cNvSpPr>
          <p:nvPr/>
        </p:nvSpPr>
        <p:spPr bwMode="auto">
          <a:xfrm>
            <a:off x="5798694" y="425988"/>
            <a:ext cx="1205923" cy="843945"/>
          </a:xfrm>
          <a:prstGeom prst="ellipse">
            <a:avLst/>
          </a:prstGeom>
          <a:noFill/>
          <a:ln w="9525">
            <a:noFill/>
            <a:round/>
            <a:headEnd/>
            <a:tailEnd/>
          </a:ln>
        </p:spPr>
        <p:txBody>
          <a:bodyPr anchor="ctr">
            <a:spAutoFit/>
          </a:bodyPr>
          <a:lstStyle/>
          <a:p>
            <a:pPr algn="ctr">
              <a:lnSpc>
                <a:spcPct val="150000"/>
              </a:lnSpc>
            </a:pPr>
            <a:endParaRPr lang="zh-CN" altLang="en-US" sz="2200">
              <a:solidFill>
                <a:srgbClr val="FF0000"/>
              </a:solidFill>
            </a:endParaRPr>
          </a:p>
        </p:txBody>
      </p:sp>
      <p:sp>
        <p:nvSpPr>
          <p:cNvPr id="50179" name="Text Box 4"/>
          <p:cNvSpPr txBox="1">
            <a:spLocks noChangeArrowheads="1"/>
          </p:cNvSpPr>
          <p:nvPr/>
        </p:nvSpPr>
        <p:spPr bwMode="auto">
          <a:xfrm>
            <a:off x="351880" y="1714977"/>
            <a:ext cx="7644844" cy="369332"/>
          </a:xfrm>
          <a:prstGeom prst="rect">
            <a:avLst/>
          </a:prstGeom>
          <a:noFill/>
          <a:ln w="9525">
            <a:noFill/>
            <a:miter lim="800000"/>
            <a:headEnd/>
            <a:tailEnd/>
          </a:ln>
        </p:spPr>
        <p:txBody>
          <a:bodyPr>
            <a:spAutoFit/>
          </a:bodyPr>
          <a:lstStyle/>
          <a:p>
            <a:pPr>
              <a:spcBef>
                <a:spcPct val="50000"/>
              </a:spcBef>
            </a:pPr>
            <a:endParaRPr lang="zh-CN" altLang="en-US"/>
          </a:p>
        </p:txBody>
      </p:sp>
      <p:sp>
        <p:nvSpPr>
          <p:cNvPr id="50180" name="Text Box 5"/>
          <p:cNvSpPr txBox="1">
            <a:spLocks noChangeArrowheads="1"/>
          </p:cNvSpPr>
          <p:nvPr/>
        </p:nvSpPr>
        <p:spPr bwMode="auto">
          <a:xfrm>
            <a:off x="0" y="411595"/>
            <a:ext cx="8722477" cy="2554545"/>
          </a:xfrm>
          <a:prstGeom prst="rect">
            <a:avLst/>
          </a:prstGeom>
          <a:noFill/>
          <a:ln w="9525">
            <a:noFill/>
            <a:miter lim="800000"/>
            <a:headEnd/>
            <a:tailEnd/>
          </a:ln>
        </p:spPr>
        <p:txBody>
          <a:bodyPr>
            <a:spAutoFit/>
          </a:bodyPr>
          <a:lstStyle/>
          <a:p>
            <a:r>
              <a:rPr lang="en-US" altLang="zh-CN" sz="3200" dirty="0" smtClean="0">
                <a:latin typeface="微软雅黑" pitchFamily="34" charset="-122"/>
                <a:ea typeface="微软雅黑" pitchFamily="34" charset="-122"/>
              </a:rPr>
              <a:t>11.</a:t>
            </a:r>
            <a:r>
              <a:rPr lang="zh-CN" altLang="en-US" sz="3200" dirty="0">
                <a:latin typeface="微软雅黑" pitchFamily="34" charset="-122"/>
                <a:ea typeface="微软雅黑" pitchFamily="34" charset="-122"/>
              </a:rPr>
              <a:t>材料一：还有</a:t>
            </a:r>
            <a:r>
              <a:rPr lang="en-US" altLang="zh-CN" sz="3200" dirty="0">
                <a:latin typeface="微软雅黑" pitchFamily="34" charset="-122"/>
                <a:ea typeface="微软雅黑" pitchFamily="34" charset="-122"/>
              </a:rPr>
              <a:t>8</a:t>
            </a:r>
            <a:r>
              <a:rPr lang="zh-CN" altLang="en-US" sz="3200" dirty="0">
                <a:latin typeface="微软雅黑" pitchFamily="34" charset="-122"/>
                <a:ea typeface="微软雅黑" pitchFamily="34" charset="-122"/>
              </a:rPr>
              <a:t>天才满</a:t>
            </a:r>
            <a:r>
              <a:rPr lang="en-US" altLang="zh-CN" sz="3200" dirty="0">
                <a:latin typeface="微软雅黑" pitchFamily="34" charset="-122"/>
                <a:ea typeface="微软雅黑" pitchFamily="34" charset="-122"/>
              </a:rPr>
              <a:t>18</a:t>
            </a:r>
            <a:r>
              <a:rPr lang="zh-CN" altLang="en-US" sz="3200" dirty="0">
                <a:latin typeface="微软雅黑" pitchFamily="34" charset="-122"/>
                <a:ea typeface="微软雅黑" pitchFamily="34" charset="-122"/>
              </a:rPr>
              <a:t>岁的中学生刘若曦，在自己的微博上发表了参选当地人大代表换届选举的宣言，成为当地通过微博平台宣布独立参选人大代表年龄最小的参选人。</a:t>
            </a:r>
          </a:p>
          <a:p>
            <a:r>
              <a:rPr lang="zh-CN" altLang="en-US" sz="3200" dirty="0">
                <a:latin typeface="微软雅黑" pitchFamily="34" charset="-122"/>
                <a:ea typeface="微软雅黑" pitchFamily="34" charset="-122"/>
              </a:rPr>
              <a:t>材料二：漫画</a:t>
            </a: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表决器</a:t>
            </a:r>
            <a:r>
              <a:rPr lang="en-US" altLang="zh-CN" sz="3200" dirty="0">
                <a:latin typeface="微软雅黑" pitchFamily="34" charset="-122"/>
                <a:ea typeface="微软雅黑" pitchFamily="34" charset="-122"/>
              </a:rPr>
              <a:t>》</a:t>
            </a:r>
            <a:r>
              <a:rPr lang="zh-CN" altLang="en-US" sz="1600" dirty="0"/>
              <a:t>　　　　</a:t>
            </a:r>
          </a:p>
        </p:txBody>
      </p:sp>
      <p:pic>
        <p:nvPicPr>
          <p:cNvPr id="50181" name="Picture 6" descr="C:\Users\Administrator\Desktop\九上思品（人教）练闯考教用 ２０１８张\A54.TIF"/>
          <p:cNvPicPr>
            <a:picLocks noChangeAspect="1" noChangeArrowheads="1"/>
          </p:cNvPicPr>
          <p:nvPr/>
        </p:nvPicPr>
        <p:blipFill>
          <a:blip r:embed="rId2" r:link="rId3"/>
          <a:srcRect/>
          <a:stretch>
            <a:fillRect/>
          </a:stretch>
        </p:blipFill>
        <p:spPr bwMode="auto">
          <a:xfrm>
            <a:off x="4707621" y="2134193"/>
            <a:ext cx="4309311" cy="4306496"/>
          </a:xfrm>
          <a:prstGeom prst="rect">
            <a:avLst/>
          </a:prstGeom>
          <a:noFill/>
          <a:ln w="9525">
            <a:noFill/>
            <a:miter lim="800000"/>
            <a:headEnd/>
            <a:tailEnd/>
          </a:ln>
        </p:spPr>
      </p:pic>
      <p:sp>
        <p:nvSpPr>
          <p:cNvPr id="50182" name="Text Box 7"/>
          <p:cNvSpPr txBox="1">
            <a:spLocks noChangeArrowheads="1"/>
          </p:cNvSpPr>
          <p:nvPr/>
        </p:nvSpPr>
        <p:spPr bwMode="auto">
          <a:xfrm>
            <a:off x="0" y="3540474"/>
            <a:ext cx="5165798" cy="3046988"/>
          </a:xfrm>
          <a:prstGeom prst="rect">
            <a:avLst/>
          </a:prstGeom>
          <a:noFill/>
          <a:ln w="9525">
            <a:noFill/>
            <a:miter lim="800000"/>
            <a:headEnd/>
            <a:tailEnd/>
          </a:ln>
        </p:spPr>
        <p:txBody>
          <a:bodyPr>
            <a:spAutoFit/>
          </a:bodyPr>
          <a:lstStyle/>
          <a:p>
            <a:r>
              <a:rPr lang="zh-CN" altLang="en-US" sz="3200">
                <a:latin typeface="微软雅黑" pitchFamily="34" charset="-122"/>
                <a:ea typeface="微软雅黑" pitchFamily="34" charset="-122"/>
              </a:rPr>
              <a:t>以上材料说明了什么？</a:t>
            </a:r>
            <a:r>
              <a:rPr lang="en-US" altLang="zh-CN" sz="3200">
                <a:latin typeface="微软雅黑" pitchFamily="34" charset="-122"/>
                <a:ea typeface="微软雅黑" pitchFamily="34" charset="-122"/>
              </a:rPr>
              <a:t>(4</a:t>
            </a:r>
            <a:r>
              <a:rPr lang="zh-CN" altLang="en-US" sz="3200">
                <a:latin typeface="微软雅黑" pitchFamily="34" charset="-122"/>
                <a:ea typeface="微软雅黑" pitchFamily="34" charset="-122"/>
              </a:rPr>
              <a:t>分</a:t>
            </a:r>
            <a:r>
              <a:rPr lang="en-US" altLang="zh-CN" sz="3200">
                <a:latin typeface="微软雅黑" pitchFamily="34" charset="-122"/>
                <a:ea typeface="微软雅黑" pitchFamily="34" charset="-122"/>
              </a:rPr>
              <a:t>)</a:t>
            </a:r>
          </a:p>
          <a:p>
            <a:r>
              <a:rPr lang="zh-CN" altLang="en-US" sz="3200">
                <a:solidFill>
                  <a:srgbClr val="FF0000"/>
                </a:solidFill>
                <a:latin typeface="微软雅黑" pitchFamily="34" charset="-122"/>
                <a:ea typeface="微软雅黑" pitchFamily="34" charset="-122"/>
              </a:rPr>
              <a:t>我国公民的民主参与意识不断增强，</a:t>
            </a:r>
          </a:p>
          <a:p>
            <a:r>
              <a:rPr lang="zh-CN" altLang="en-US" sz="3200">
                <a:solidFill>
                  <a:srgbClr val="FF0000"/>
                </a:solidFill>
                <a:latin typeface="微软雅黑" pitchFamily="34" charset="-122"/>
                <a:ea typeface="微软雅黑" pitchFamily="34" charset="-122"/>
              </a:rPr>
              <a:t>民主素养不断提高；</a:t>
            </a:r>
          </a:p>
          <a:p>
            <a:r>
              <a:rPr lang="zh-CN" altLang="en-US" sz="3200">
                <a:solidFill>
                  <a:srgbClr val="FF0000"/>
                </a:solidFill>
                <a:latin typeface="微软雅黑" pitchFamily="34" charset="-122"/>
                <a:ea typeface="微软雅黑" pitchFamily="34" charset="-122"/>
              </a:rPr>
              <a:t>我国公民享有广泛的政治权利。</a:t>
            </a:r>
          </a:p>
        </p:txBody>
      </p:sp>
    </p:spTree>
    <p:extLst>
      <p:ext uri="{BB962C8B-B14F-4D97-AF65-F5344CB8AC3E}">
        <p14:creationId xmlns:p14="http://schemas.microsoft.com/office/powerpoint/2010/main" val="389620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2">
                                            <p:txEl>
                                              <p:pRg st="1" end="1"/>
                                            </p:txEl>
                                          </p:spTgt>
                                        </p:tgtEl>
                                        <p:attrNameLst>
                                          <p:attrName>style.visibility</p:attrName>
                                        </p:attrNameLst>
                                      </p:cBhvr>
                                      <p:to>
                                        <p:strVal val="visible"/>
                                      </p:to>
                                    </p:set>
                                    <p:anim calcmode="lin" valueType="num">
                                      <p:cBhvr additive="base">
                                        <p:cTn id="7" dur="500" fill="hold"/>
                                        <p:tgtEl>
                                          <p:spTgt spid="5018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2">
                                            <p:txEl>
                                              <p:pRg st="2" end="2"/>
                                            </p:txEl>
                                          </p:spTgt>
                                        </p:tgtEl>
                                        <p:attrNameLst>
                                          <p:attrName>style.visibility</p:attrName>
                                        </p:attrNameLst>
                                      </p:cBhvr>
                                      <p:to>
                                        <p:strVal val="visible"/>
                                      </p:to>
                                    </p:set>
                                    <p:anim calcmode="lin" valueType="num">
                                      <p:cBhvr additive="base">
                                        <p:cTn id="13" dur="500" fill="hold"/>
                                        <p:tgtEl>
                                          <p:spTgt spid="5018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82">
                                            <p:txEl>
                                              <p:pRg st="3" end="3"/>
                                            </p:txEl>
                                          </p:spTgt>
                                        </p:tgtEl>
                                        <p:attrNameLst>
                                          <p:attrName>style.visibility</p:attrName>
                                        </p:attrNameLst>
                                      </p:cBhvr>
                                      <p:to>
                                        <p:strVal val="visible"/>
                                      </p:to>
                                    </p:set>
                                    <p:anim calcmode="lin" valueType="num">
                                      <p:cBhvr additive="base">
                                        <p:cTn id="19" dur="500" fill="hold"/>
                                        <p:tgtEl>
                                          <p:spTgt spid="5018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8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815105"/>
          <p:cNvSpPr>
            <a:spLocks noGrp="1"/>
          </p:cNvSpPr>
          <p:nvPr>
            <p:ph type="title"/>
          </p:nvPr>
        </p:nvSpPr>
        <p:spPr bwMode="auto">
          <a:xfrm>
            <a:off x="456956" y="274396"/>
            <a:ext cx="8230089" cy="1143317"/>
          </a:xfr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en-US" smtClean="0"/>
          </a:p>
        </p:txBody>
      </p:sp>
      <p:sp>
        <p:nvSpPr>
          <p:cNvPr id="51202" name="文本占位符 815106"/>
          <p:cNvSpPr>
            <a:spLocks noGrp="1"/>
          </p:cNvSpPr>
          <p:nvPr>
            <p:ph type="body" idx="1"/>
          </p:nvPr>
        </p:nvSpPr>
        <p:spPr bwMode="auto">
          <a:xfrm>
            <a:off x="0" y="1"/>
            <a:ext cx="9144000" cy="6858000"/>
          </a:xfrm>
          <a:solidFill>
            <a:schemeClr val="bg1"/>
          </a:solid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50000"/>
              </a:lnSpc>
              <a:spcBef>
                <a:spcPct val="0"/>
              </a:spcBef>
              <a:buFontTx/>
              <a:buNone/>
            </a:pPr>
            <a:r>
              <a:rPr lang="zh-CN" altLang="en-US" sz="6800" b="1" dirty="0" smtClean="0">
                <a:latin typeface="黑体" pitchFamily="49" charset="-122"/>
                <a:ea typeface="黑体" pitchFamily="49" charset="-122"/>
              </a:rPr>
              <a:t>二、回答格式：</a:t>
            </a:r>
          </a:p>
          <a:p>
            <a:pPr eaLnBrk="1" hangingPunct="1">
              <a:lnSpc>
                <a:spcPct val="120000"/>
              </a:lnSpc>
              <a:spcAft>
                <a:spcPct val="80000"/>
              </a:spcAft>
              <a:buFontTx/>
              <a:buNone/>
            </a:pPr>
            <a:r>
              <a:rPr lang="en-US" altLang="zh-CN" sz="4800" b="1" dirty="0" smtClean="0">
                <a:solidFill>
                  <a:srgbClr val="000099"/>
                </a:solidFill>
                <a:latin typeface="微软雅黑" pitchFamily="34" charset="-122"/>
                <a:ea typeface="微软雅黑" pitchFamily="34" charset="-122"/>
              </a:rPr>
              <a:t>3</a:t>
            </a:r>
            <a:r>
              <a:rPr lang="zh-CN" altLang="en-US" sz="4800" b="1" dirty="0" smtClean="0">
                <a:solidFill>
                  <a:srgbClr val="000099"/>
                </a:solidFill>
                <a:latin typeface="微软雅黑" pitchFamily="34" charset="-122"/>
                <a:ea typeface="微软雅黑" pitchFamily="34" charset="-122"/>
              </a:rPr>
              <a:t>、说明了（在什么时候）某个地方或政府取得什么成绩或存在什么问题（结果）</a:t>
            </a:r>
            <a:r>
              <a:rPr lang="zh-CN" altLang="en-US" sz="2500" b="1" dirty="0" smtClean="0">
                <a:solidFill>
                  <a:srgbClr val="FF0000"/>
                </a:solidFill>
                <a:latin typeface="黑体" pitchFamily="49" charset="-122"/>
              </a:rPr>
              <a:t>    </a:t>
            </a:r>
          </a:p>
          <a:p>
            <a:pPr eaLnBrk="1" hangingPunct="1">
              <a:lnSpc>
                <a:spcPct val="120000"/>
              </a:lnSpc>
              <a:spcAft>
                <a:spcPct val="50000"/>
              </a:spcAft>
              <a:buFontTx/>
              <a:buNone/>
            </a:pPr>
            <a:r>
              <a:rPr lang="zh-CN" altLang="en-US" sz="2500" b="1" dirty="0" smtClean="0">
                <a:latin typeface="黑体" pitchFamily="49" charset="-122"/>
              </a:rPr>
              <a:t>        </a:t>
            </a:r>
          </a:p>
        </p:txBody>
      </p:sp>
    </p:spTree>
    <p:extLst>
      <p:ext uri="{BB962C8B-B14F-4D97-AF65-F5344CB8AC3E}">
        <p14:creationId xmlns:p14="http://schemas.microsoft.com/office/powerpoint/2010/main" val="1934797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bwMode="auto">
          <a:xfrm>
            <a:off x="-185715" y="628825"/>
            <a:ext cx="9329715" cy="62291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zh-CN" sz="2400" dirty="0" smtClean="0">
                <a:latin typeface="微软雅黑" pitchFamily="34" charset="-122"/>
                <a:ea typeface="微软雅黑" pitchFamily="34" charset="-122"/>
              </a:rPr>
              <a:t>12.</a:t>
            </a:r>
            <a:r>
              <a:rPr lang="zh-CN" altLang="en-US" sz="2400" dirty="0" smtClean="0">
                <a:latin typeface="微软雅黑" pitchFamily="34" charset="-122"/>
                <a:ea typeface="微软雅黑" pitchFamily="34" charset="-122"/>
              </a:rPr>
              <a:t>材料一：据截至日照市十三届人大第四次会议规定的议农止时间，日照市人大代表共向大会提出议案</a:t>
            </a:r>
            <a:r>
              <a:rPr lang="en-US" altLang="zh-CN" sz="2400" dirty="0" smtClean="0">
                <a:latin typeface="微软雅黑" pitchFamily="34" charset="-122"/>
                <a:ea typeface="微软雅黑" pitchFamily="34" charset="-122"/>
              </a:rPr>
              <a:t>22</a:t>
            </a:r>
            <a:r>
              <a:rPr lang="zh-CN" altLang="en-US" sz="2400" dirty="0" smtClean="0">
                <a:latin typeface="微软雅黑" pitchFamily="34" charset="-122"/>
                <a:ea typeface="微软雅黑" pitchFamily="34" charset="-122"/>
              </a:rPr>
              <a:t>件，另外，代们向大会提出建议，、批评和意见</a:t>
            </a:r>
            <a:r>
              <a:rPr lang="en-US" altLang="zh-CN" sz="2400" dirty="0" smtClean="0">
                <a:latin typeface="微软雅黑" pitchFamily="34" charset="-122"/>
                <a:ea typeface="微软雅黑" pitchFamily="34" charset="-122"/>
              </a:rPr>
              <a:t>276</a:t>
            </a:r>
            <a:r>
              <a:rPr lang="zh-CN" altLang="en-US" sz="2400" dirty="0" smtClean="0">
                <a:latin typeface="微软雅黑" pitchFamily="34" charset="-122"/>
                <a:ea typeface="微软雅黑" pitchFamily="34" charset="-122"/>
              </a:rPr>
              <a:t>件，涉及城建、交通、农业和卫生个领域的热点问题。</a:t>
            </a:r>
          </a:p>
          <a:p>
            <a:r>
              <a:rPr lang="zh-CN" altLang="en-US" sz="2400" dirty="0" smtClean="0">
                <a:latin typeface="微软雅黑" pitchFamily="34" charset="-122"/>
                <a:ea typeface="微软雅黑" pitchFamily="34" charset="-122"/>
              </a:rPr>
              <a:t>材料二</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 伴着</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为了谁</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的旋律，亲切的话语在耳边响起。“听百姓声音，护人民权利。您好</a:t>
            </a:r>
            <a:r>
              <a:rPr lang="en-US" altLang="zh-CN" sz="2400" dirty="0" smtClean="0">
                <a:latin typeface="微软雅黑" pitchFamily="34" charset="-122"/>
                <a:ea typeface="微软雅黑" pitchFamily="34" charset="-122"/>
              </a:rPr>
              <a:t>!</a:t>
            </a:r>
            <a:r>
              <a:rPr lang="zh-CN" altLang="en-US" sz="2400" dirty="0" smtClean="0">
                <a:latin typeface="微软雅黑" pitchFamily="34" charset="-122"/>
                <a:ea typeface="微软雅黑" pitchFamily="34" charset="-122"/>
              </a:rPr>
              <a:t>我叫乔素娴，是本届的省人大代表，人民选我当代表，我当代表为人民，为了更好地履行代表的职务我公开了自己的电话，您想反映什么事情，请讲。”这是省人大代表铁岭市烟草专卖局党委副书记乔素娴的心声一“我当上人大代表是选民对我的信任，我手中的一切权力都是人民赋予的，我应该做的就是把自己的心交给信任我的选民和群众，真心实意地为老百姓办事</a:t>
            </a:r>
            <a:r>
              <a:rPr lang="en-US" altLang="zh-CN" sz="2400" dirty="0" smtClean="0">
                <a:latin typeface="微软雅黑" pitchFamily="34" charset="-122"/>
                <a:ea typeface="微软雅黑" pitchFamily="34" charset="-122"/>
              </a:rPr>
              <a:t>!”</a:t>
            </a:r>
          </a:p>
          <a:p>
            <a:pPr eaLnBrk="1" hangingPunct="1">
              <a:lnSpc>
                <a:spcPct val="85000"/>
              </a:lnSpc>
            </a:pPr>
            <a:r>
              <a:rPr lang="zh-CN" altLang="en-US" b="1" dirty="0" smtClean="0"/>
              <a:t>（</a:t>
            </a:r>
            <a:r>
              <a:rPr lang="en-US" altLang="zh-CN" b="1" dirty="0" smtClean="0"/>
              <a:t>2</a:t>
            </a:r>
            <a:r>
              <a:rPr lang="zh-CN" altLang="en-US" b="1" dirty="0" smtClean="0"/>
              <a:t>）材料一、材料二共同说明了什么</a:t>
            </a:r>
            <a:r>
              <a:rPr lang="en-US" altLang="zh-CN" b="1" dirty="0" smtClean="0"/>
              <a:t>?</a:t>
            </a:r>
            <a:endParaRPr lang="zh-CN" altLang="en-US" b="1" dirty="0" smtClean="0"/>
          </a:p>
        </p:txBody>
      </p:sp>
      <p:sp>
        <p:nvSpPr>
          <p:cNvPr id="52227" name="Text Box 4"/>
          <p:cNvSpPr txBox="1">
            <a:spLocks noChangeArrowheads="1"/>
          </p:cNvSpPr>
          <p:nvPr/>
        </p:nvSpPr>
        <p:spPr bwMode="auto">
          <a:xfrm>
            <a:off x="342200" y="5613047"/>
            <a:ext cx="8622288" cy="1200329"/>
          </a:xfrm>
          <a:prstGeom prst="rect">
            <a:avLst/>
          </a:prstGeom>
          <a:noFill/>
          <a:ln w="9525">
            <a:noFill/>
            <a:miter lim="800000"/>
            <a:headEnd/>
            <a:tailEnd/>
          </a:ln>
        </p:spPr>
        <p:txBody>
          <a:bodyPr>
            <a:spAutoFit/>
          </a:bodyPr>
          <a:lstStyle/>
          <a:p>
            <a:pPr>
              <a:spcBef>
                <a:spcPct val="50000"/>
              </a:spcBef>
            </a:pPr>
            <a:r>
              <a:rPr lang="zh-CN" altLang="en-US" sz="2400" dirty="0">
                <a:solidFill>
                  <a:srgbClr val="FF0000"/>
                </a:solidFill>
                <a:latin typeface="微软雅黑" pitchFamily="34" charset="-122"/>
                <a:ea typeface="微软雅黑" pitchFamily="34" charset="-122"/>
              </a:rPr>
              <a:t>答：材料二、材料三共同说明了在我国，人民是国家的主人</a:t>
            </a:r>
            <a:r>
              <a:rPr lang="zh-CN" altLang="en-US" sz="2400" dirty="0" smtClean="0">
                <a:solidFill>
                  <a:srgbClr val="FF0000"/>
                </a:solidFill>
                <a:latin typeface="微软雅黑" pitchFamily="34" charset="-122"/>
                <a:ea typeface="微软雅黑" pitchFamily="34" charset="-122"/>
              </a:rPr>
              <a:t>，国</a:t>
            </a:r>
            <a:r>
              <a:rPr lang="zh-CN" altLang="en-US" sz="2400" dirty="0">
                <a:solidFill>
                  <a:srgbClr val="FF0000"/>
                </a:solidFill>
                <a:latin typeface="微软雅黑" pitchFamily="34" charset="-122"/>
                <a:ea typeface="微软雅黑" pitchFamily="34" charset="-122"/>
              </a:rPr>
              <a:t>家的一切权力属于人民，人大代表密切联系群众，充分反映民意</a:t>
            </a:r>
            <a:r>
              <a:rPr lang="zh-CN" altLang="en-US" sz="2400" dirty="0" smtClean="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广泛</a:t>
            </a:r>
            <a:r>
              <a:rPr lang="zh-CN" altLang="en-US" sz="2400" dirty="0" smtClean="0">
                <a:solidFill>
                  <a:srgbClr val="FF0000"/>
                </a:solidFill>
                <a:latin typeface="微软雅黑" pitchFamily="34" charset="-122"/>
                <a:ea typeface="微软雅黑" pitchFamily="34" charset="-122"/>
              </a:rPr>
              <a:t>集</a:t>
            </a:r>
            <a:r>
              <a:rPr lang="zh-CN" altLang="en-US" sz="2400" dirty="0">
                <a:solidFill>
                  <a:srgbClr val="FF0000"/>
                </a:solidFill>
                <a:latin typeface="微软雅黑" pitchFamily="34" charset="-122"/>
                <a:ea typeface="微软雅黑" pitchFamily="34" charset="-122"/>
              </a:rPr>
              <a:t>中民智，按照人民的意愿办事</a:t>
            </a:r>
            <a:r>
              <a:rPr lang="en-US" altLang="zh-CN" sz="2400" dirty="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对人民负责。</a:t>
            </a:r>
          </a:p>
        </p:txBody>
      </p:sp>
    </p:spTree>
    <p:extLst>
      <p:ext uri="{BB962C8B-B14F-4D97-AF65-F5344CB8AC3E}">
        <p14:creationId xmlns:p14="http://schemas.microsoft.com/office/powerpoint/2010/main" val="39285164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ox(in)">
                                      <p:cBhvr>
                                        <p:cTn id="7"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lstStyle/>
          <a:p>
            <a:r>
              <a:rPr lang="en-US" altLang="zh-CN" b="1" dirty="0" smtClean="0">
                <a:latin typeface="微软雅黑" pitchFamily="34" charset="-122"/>
                <a:ea typeface="微软雅黑" pitchFamily="34" charset="-122"/>
              </a:rPr>
              <a:t>13.</a:t>
            </a:r>
            <a:r>
              <a:rPr lang="zh-CN" altLang="en-US" b="1" dirty="0" smtClean="0">
                <a:latin typeface="微软雅黑" pitchFamily="34" charset="-122"/>
                <a:ea typeface="微软雅黑" pitchFamily="34" charset="-122"/>
              </a:rPr>
              <a:t>材</a:t>
            </a:r>
            <a:r>
              <a:rPr lang="zh-CN" altLang="en-US" b="1" dirty="0" smtClean="0">
                <a:latin typeface="微软雅黑" pitchFamily="34" charset="-122"/>
                <a:ea typeface="微软雅黑" pitchFamily="34" charset="-122"/>
              </a:rPr>
              <a:t>料一　全面建成小康社会，实现中国梦，就是要实现人民幸福。但目前全国仍有</a:t>
            </a:r>
            <a:r>
              <a:rPr lang="en-US" altLang="zh-CN" b="1" dirty="0" smtClean="0">
                <a:latin typeface="微软雅黑" pitchFamily="34" charset="-122"/>
                <a:ea typeface="微软雅黑" pitchFamily="34" charset="-122"/>
              </a:rPr>
              <a:t>14</a:t>
            </a:r>
            <a:r>
              <a:rPr lang="zh-CN" altLang="en-US" b="1" dirty="0" smtClean="0">
                <a:latin typeface="微软雅黑" pitchFamily="34" charset="-122"/>
                <a:ea typeface="微软雅黑" pitchFamily="34" charset="-122"/>
              </a:rPr>
              <a:t>个特困地区，</a:t>
            </a:r>
            <a:r>
              <a:rPr lang="en-US" altLang="zh-CN" b="1" dirty="0" smtClean="0">
                <a:latin typeface="微软雅黑" pitchFamily="34" charset="-122"/>
                <a:ea typeface="微软雅黑" pitchFamily="34" charset="-122"/>
              </a:rPr>
              <a:t>12.8</a:t>
            </a:r>
            <a:r>
              <a:rPr lang="zh-CN" altLang="en-US" b="1" dirty="0" smtClean="0">
                <a:latin typeface="微软雅黑" pitchFamily="34" charset="-122"/>
                <a:ea typeface="微软雅黑" pitchFamily="34" charset="-122"/>
              </a:rPr>
              <a:t>万个贫困村，</a:t>
            </a:r>
            <a:r>
              <a:rPr lang="en-US" altLang="zh-CN" b="1" dirty="0" smtClean="0">
                <a:latin typeface="微软雅黑" pitchFamily="34" charset="-122"/>
                <a:ea typeface="微软雅黑" pitchFamily="34" charset="-122"/>
              </a:rPr>
              <a:t>7 000</a:t>
            </a:r>
            <a:r>
              <a:rPr lang="zh-CN" altLang="en-US" b="1" dirty="0" smtClean="0">
                <a:latin typeface="微软雅黑" pitchFamily="34" charset="-122"/>
                <a:ea typeface="微软雅黑" pitchFamily="34" charset="-122"/>
              </a:rPr>
              <a:t>多万农村贫困人口。相当数量的群众甚至用不上电，喝不上干净水。</a:t>
            </a:r>
            <a:br>
              <a:rPr lang="zh-CN" altLang="en-US" b="1" dirty="0" smtClean="0">
                <a:latin typeface="微软雅黑" pitchFamily="34" charset="-122"/>
                <a:ea typeface="微软雅黑" pitchFamily="34" charset="-122"/>
              </a:rPr>
            </a:b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）结合材料一，概括我国现阶段的发展特点。</a:t>
            </a:r>
            <a:r>
              <a:rPr lang="zh-CN" altLang="en-US" b="1" dirty="0" smtClean="0">
                <a:solidFill>
                  <a:srgbClr val="0000FF"/>
                </a:solidFill>
                <a:latin typeface="微软雅黑" pitchFamily="34" charset="-122"/>
                <a:ea typeface="微软雅黑" pitchFamily="34" charset="-122"/>
              </a:rPr>
              <a:t> </a:t>
            </a:r>
          </a:p>
          <a:p>
            <a:pPr>
              <a:buFontTx/>
              <a:buNone/>
            </a:pPr>
            <a:r>
              <a:rPr lang="zh-CN" altLang="en-US" b="1" dirty="0" smtClean="0">
                <a:solidFill>
                  <a:srgbClr val="0000FF"/>
                </a:solidFill>
                <a:latin typeface="微软雅黑" pitchFamily="34" charset="-122"/>
                <a:ea typeface="微软雅黑" pitchFamily="34" charset="-122"/>
              </a:rPr>
              <a:t>答：材料中我国贫困人口的存在，表明我国仍属于社会主义初级阶段，现阶段的小康是低水平的，不全面的，发展很不平衡的小</a:t>
            </a:r>
            <a:r>
              <a:rPr lang="zh-CN" altLang="en-US" b="1" dirty="0" smtClean="0">
                <a:solidFill>
                  <a:srgbClr val="0000FF"/>
                </a:solidFill>
                <a:latin typeface="微软雅黑" pitchFamily="34" charset="-122"/>
                <a:ea typeface="微软雅黑" pitchFamily="34" charset="-122"/>
              </a:rPr>
              <a:t>康</a:t>
            </a:r>
            <a:r>
              <a:rPr lang="zh-CN" altLang="en-US" b="1" dirty="0">
                <a:solidFill>
                  <a:srgbClr val="0000FF"/>
                </a:solidFill>
                <a:latin typeface="微软雅黑" pitchFamily="34" charset="-122"/>
                <a:ea typeface="微软雅黑" pitchFamily="34" charset="-122"/>
              </a:rPr>
              <a:t>。</a:t>
            </a:r>
            <a:r>
              <a:rPr lang="zh-CN" altLang="en-US" dirty="0" smtClean="0"/>
              <a:t> </a:t>
            </a:r>
            <a:endParaRPr lang="zh-CN" altLang="en-US" dirty="0" smtClean="0"/>
          </a:p>
          <a:p>
            <a:endParaRPr lang="zh-CN" altLang="en-US" dirty="0"/>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占位符 814082"/>
          <p:cNvSpPr>
            <a:spLocks noGrp="1"/>
          </p:cNvSpPr>
          <p:nvPr>
            <p:ph type="body" idx="1"/>
          </p:nvPr>
        </p:nvSpPr>
        <p:spPr bwMode="auto">
          <a:xfrm>
            <a:off x="240696" y="1"/>
            <a:ext cx="8230089" cy="452563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50000"/>
              </a:lnSpc>
              <a:buFontTx/>
              <a:buNone/>
            </a:pPr>
            <a:r>
              <a:rPr lang="zh-CN" altLang="en-US" sz="6800" b="1" dirty="0" smtClean="0">
                <a:latin typeface="微软雅黑" pitchFamily="34" charset="-122"/>
                <a:ea typeface="微软雅黑" pitchFamily="34" charset="-122"/>
              </a:rPr>
              <a:t>二、回答格式：</a:t>
            </a:r>
            <a:r>
              <a:rPr lang="zh-CN" altLang="en-US" sz="3300" b="1" dirty="0" smtClean="0">
                <a:solidFill>
                  <a:srgbClr val="000099"/>
                </a:solidFill>
                <a:latin typeface="微软雅黑" pitchFamily="34" charset="-122"/>
                <a:ea typeface="微软雅黑" pitchFamily="34" charset="-122"/>
              </a:rPr>
              <a:t> </a:t>
            </a:r>
          </a:p>
          <a:p>
            <a:pPr eaLnBrk="1" hangingPunct="1">
              <a:lnSpc>
                <a:spcPct val="150000"/>
              </a:lnSpc>
              <a:buFontTx/>
              <a:buNone/>
            </a:pPr>
            <a:r>
              <a:rPr lang="en-US" altLang="zh-CN" sz="5400" b="1" dirty="0" smtClean="0">
                <a:solidFill>
                  <a:srgbClr val="000099"/>
                </a:solidFill>
                <a:latin typeface="微软雅黑" pitchFamily="34" charset="-122"/>
                <a:ea typeface="微软雅黑" pitchFamily="34" charset="-122"/>
              </a:rPr>
              <a:t>4</a:t>
            </a:r>
            <a:r>
              <a:rPr lang="zh-CN" altLang="en-US" sz="5400" b="1" dirty="0" smtClean="0">
                <a:solidFill>
                  <a:srgbClr val="000099"/>
                </a:solidFill>
                <a:latin typeface="微软雅黑" pitchFamily="34" charset="-122"/>
                <a:ea typeface="微软雅黑" pitchFamily="34" charset="-122"/>
              </a:rPr>
              <a:t>、强调某个方面或做某件事情的重要性或必要性。</a:t>
            </a:r>
          </a:p>
          <a:p>
            <a:pPr eaLnBrk="1" hangingPunct="1">
              <a:lnSpc>
                <a:spcPct val="80000"/>
              </a:lnSpc>
            </a:pPr>
            <a:endParaRPr lang="zh-CN" altLang="en-US" sz="4000" dirty="0" smtClean="0"/>
          </a:p>
        </p:txBody>
      </p:sp>
    </p:spTree>
    <p:extLst>
      <p:ext uri="{BB962C8B-B14F-4D97-AF65-F5344CB8AC3E}">
        <p14:creationId xmlns:p14="http://schemas.microsoft.com/office/powerpoint/2010/main" val="3232518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1"/>
          </p:nvPr>
        </p:nvSpPr>
        <p:spPr bwMode="auto">
          <a:xfrm>
            <a:off x="97745" y="525926"/>
            <a:ext cx="8941180" cy="6172010"/>
          </a:xfrm>
          <a:noFill/>
          <a:ln>
            <a:miter lim="800000"/>
            <a:headEnd/>
            <a:tailEnd/>
          </a:ln>
        </p:spPr>
        <p:txBody>
          <a:bodyPr vert="horz" wrap="square" lIns="91440" tIns="45720" rIns="91440" bIns="45720" numCol="1" anchor="t" anchorCtr="0" compatLnSpc="1">
            <a:prstTxWarp prst="textNoShape">
              <a:avLst/>
            </a:prstTxWarp>
          </a:bodyPr>
          <a:lstStyle/>
          <a:p>
            <a:r>
              <a:rPr lang="en-US" altLang="zh-CN" b="1" dirty="0" smtClean="0">
                <a:latin typeface="微软雅黑" pitchFamily="34" charset="-122"/>
                <a:ea typeface="微软雅黑" pitchFamily="34" charset="-122"/>
              </a:rPr>
              <a:t>14</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全面实施乡村振兴战略、打赢脱贫攻坚战、加快推进农业农村现代化说明了什么？</a:t>
            </a:r>
            <a:endParaRPr lang="zh-CN" altLang="en-US" dirty="0" smtClean="0">
              <a:latin typeface="微软雅黑" pitchFamily="34" charset="-122"/>
              <a:ea typeface="微软雅黑" pitchFamily="34" charset="-122"/>
            </a:endParaRPr>
          </a:p>
          <a:p>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1</a:t>
            </a:r>
            <a:r>
              <a:rPr lang="zh-CN" altLang="en-US" b="1" dirty="0" smtClean="0">
                <a:solidFill>
                  <a:srgbClr val="FF0000"/>
                </a:solidFill>
                <a:latin typeface="微软雅黑" pitchFamily="34" charset="-122"/>
                <a:ea typeface="微软雅黑" pitchFamily="34" charset="-122"/>
              </a:rPr>
              <a:t>）党和政府坚持以人民为中心的发展思想，推动全面建成小康社会。</a:t>
            </a:r>
          </a:p>
          <a:p>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2</a:t>
            </a:r>
            <a:r>
              <a:rPr lang="zh-CN" altLang="en-US" b="1" dirty="0" smtClean="0">
                <a:solidFill>
                  <a:srgbClr val="FF0000"/>
                </a:solidFill>
                <a:latin typeface="微软雅黑" pitchFamily="34" charset="-122"/>
                <a:ea typeface="微软雅黑" pitchFamily="34" charset="-122"/>
              </a:rPr>
              <a:t>）我国坚持共同富裕的中国特色社会主义根本原则。</a:t>
            </a:r>
          </a:p>
          <a:p>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3</a:t>
            </a:r>
            <a:r>
              <a:rPr lang="zh-CN" altLang="en-US" b="1" dirty="0" smtClean="0">
                <a:solidFill>
                  <a:srgbClr val="FF0000"/>
                </a:solidFill>
                <a:latin typeface="微软雅黑" pitchFamily="34" charset="-122"/>
                <a:ea typeface="微软雅黑" pitchFamily="34" charset="-122"/>
              </a:rPr>
              <a:t>）我国还存在区域发展不平衡、城镇化水平不高、城乡发展不平衡不协调等问题。</a:t>
            </a:r>
          </a:p>
          <a:p>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4</a:t>
            </a:r>
            <a:r>
              <a:rPr lang="zh-CN" altLang="en-US" b="1" dirty="0" smtClean="0">
                <a:solidFill>
                  <a:srgbClr val="FF0000"/>
                </a:solidFill>
                <a:latin typeface="微软雅黑" pitchFamily="34" charset="-122"/>
                <a:ea typeface="微软雅黑" pitchFamily="34" charset="-122"/>
              </a:rPr>
              <a:t>）中国共产党是中国特色社会主义事业的领导核心。</a:t>
            </a:r>
          </a:p>
          <a:p>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5</a:t>
            </a:r>
            <a:r>
              <a:rPr lang="zh-CN" altLang="en-US" b="1" dirty="0" smtClean="0">
                <a:solidFill>
                  <a:srgbClr val="FF0000"/>
                </a:solidFill>
                <a:latin typeface="微软雅黑" pitchFamily="34" charset="-122"/>
                <a:ea typeface="微软雅黑" pitchFamily="34" charset="-122"/>
              </a:rPr>
              <a:t>）我国坚持改革发展成果由人民共享。</a:t>
            </a:r>
          </a:p>
        </p:txBody>
      </p:sp>
    </p:spTree>
    <p:extLst>
      <p:ext uri="{BB962C8B-B14F-4D97-AF65-F5344CB8AC3E}">
        <p14:creationId xmlns:p14="http://schemas.microsoft.com/office/powerpoint/2010/main" val="310443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8">
                                            <p:txEl>
                                              <p:pRg st="1" end="1"/>
                                            </p:txEl>
                                          </p:spTgt>
                                        </p:tgtEl>
                                        <p:attrNameLst>
                                          <p:attrName>style.visibility</p:attrName>
                                        </p:attrNameLst>
                                      </p:cBhvr>
                                      <p:to>
                                        <p:strVal val="visible"/>
                                      </p:to>
                                    </p:set>
                                    <p:anim calcmode="lin" valueType="num">
                                      <p:cBhvr additive="base">
                                        <p:cTn id="7" dur="500" fill="hold"/>
                                        <p:tgtEl>
                                          <p:spTgt spid="604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8">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0418">
                                            <p:txEl>
                                              <p:pRg st="2" end="2"/>
                                            </p:txEl>
                                          </p:spTgt>
                                        </p:tgtEl>
                                        <p:attrNameLst>
                                          <p:attrName>style.visibility</p:attrName>
                                        </p:attrNameLst>
                                      </p:cBhvr>
                                      <p:to>
                                        <p:strVal val="visible"/>
                                      </p:to>
                                    </p:set>
                                    <p:anim calcmode="lin" valueType="num">
                                      <p:cBhvr additive="base">
                                        <p:cTn id="11" dur="500" fill="hold"/>
                                        <p:tgtEl>
                                          <p:spTgt spid="60418">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0418">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418">
                                            <p:txEl>
                                              <p:pRg st="3" end="3"/>
                                            </p:txEl>
                                          </p:spTgt>
                                        </p:tgtEl>
                                        <p:attrNameLst>
                                          <p:attrName>style.visibility</p:attrName>
                                        </p:attrNameLst>
                                      </p:cBhvr>
                                      <p:to>
                                        <p:strVal val="visible"/>
                                      </p:to>
                                    </p:set>
                                    <p:anim calcmode="lin" valueType="num">
                                      <p:cBhvr additive="base">
                                        <p:cTn id="15" dur="500" fill="hold"/>
                                        <p:tgtEl>
                                          <p:spTgt spid="60418">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0418">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0418">
                                            <p:txEl>
                                              <p:pRg st="4" end="4"/>
                                            </p:txEl>
                                          </p:spTgt>
                                        </p:tgtEl>
                                        <p:attrNameLst>
                                          <p:attrName>style.visibility</p:attrName>
                                        </p:attrNameLst>
                                      </p:cBhvr>
                                      <p:to>
                                        <p:strVal val="visible"/>
                                      </p:to>
                                    </p:set>
                                    <p:anim calcmode="lin" valueType="num">
                                      <p:cBhvr additive="base">
                                        <p:cTn id="19" dur="500" fill="hold"/>
                                        <p:tgtEl>
                                          <p:spTgt spid="6041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18">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0418">
                                            <p:txEl>
                                              <p:pRg st="5" end="5"/>
                                            </p:txEl>
                                          </p:spTgt>
                                        </p:tgtEl>
                                        <p:attrNameLst>
                                          <p:attrName>style.visibility</p:attrName>
                                        </p:attrNameLst>
                                      </p:cBhvr>
                                      <p:to>
                                        <p:strVal val="visible"/>
                                      </p:to>
                                    </p:set>
                                    <p:anim calcmode="lin" valueType="num">
                                      <p:cBhvr additive="base">
                                        <p:cTn id="23" dur="500" fill="hold"/>
                                        <p:tgtEl>
                                          <p:spTgt spid="60418">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041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pPr marL="0" indent="0">
              <a:buNone/>
            </a:pPr>
            <a:r>
              <a:rPr lang="zh-CN" altLang="en-US" dirty="0" smtClean="0">
                <a:solidFill>
                  <a:schemeClr val="accent2"/>
                </a:solidFill>
                <a:latin typeface="微软雅黑" pitchFamily="34" charset="-122"/>
                <a:ea typeface="微软雅黑" pitchFamily="34" charset="-122"/>
              </a:rPr>
              <a:t>一</a:t>
            </a:r>
            <a:r>
              <a:rPr lang="zh-CN" altLang="en-US" sz="3600" dirty="0" smtClean="0">
                <a:solidFill>
                  <a:schemeClr val="accent2"/>
                </a:solidFill>
                <a:latin typeface="微软雅黑" pitchFamily="34" charset="-122"/>
                <a:ea typeface="微软雅黑" pitchFamily="34" charset="-122"/>
              </a:rPr>
              <a:t>、设问字眼</a:t>
            </a:r>
            <a:r>
              <a:rPr lang="zh-CN" altLang="en-US" sz="3600" dirty="0" smtClean="0">
                <a:solidFill>
                  <a:schemeClr val="tx1"/>
                </a:solidFill>
                <a:latin typeface="微软雅黑" pitchFamily="34" charset="-122"/>
                <a:ea typeface="微软雅黑" pitchFamily="34" charset="-122"/>
              </a:rPr>
              <a:t>：</a:t>
            </a:r>
          </a:p>
          <a:p>
            <a:pPr marL="0" indent="0">
              <a:buNone/>
            </a:pPr>
            <a:r>
              <a:rPr lang="zh-CN" altLang="en-US" dirty="0" smtClean="0">
                <a:solidFill>
                  <a:schemeClr val="tx1"/>
                </a:solidFill>
                <a:latin typeface="微软雅黑" pitchFamily="34" charset="-122"/>
                <a:ea typeface="微软雅黑" pitchFamily="34" charset="-122"/>
              </a:rPr>
              <a:t> </a:t>
            </a:r>
          </a:p>
          <a:p>
            <a:pPr marL="0" indent="0">
              <a:buNone/>
            </a:pPr>
            <a:r>
              <a:rPr lang="en-US" altLang="zh-CN" dirty="0" smtClean="0">
                <a:solidFill>
                  <a:schemeClr val="tx1"/>
                </a:solidFill>
                <a:latin typeface="微软雅黑" pitchFamily="34" charset="-122"/>
                <a:ea typeface="微软雅黑" pitchFamily="34" charset="-122"/>
              </a:rPr>
              <a:t>1.</a:t>
            </a:r>
            <a:r>
              <a:rPr lang="zh-CN" altLang="en-US" dirty="0" smtClean="0">
                <a:solidFill>
                  <a:schemeClr val="tx1"/>
                </a:solidFill>
                <a:latin typeface="微软雅黑" pitchFamily="34" charset="-122"/>
                <a:ea typeface="微软雅黑" pitchFamily="34" charset="-122"/>
              </a:rPr>
              <a:t>通常有“体现了什么理念？说明什么问题？具有什么品质？包含什么道理？”等字眼。</a:t>
            </a:r>
            <a:r>
              <a:rPr lang="zh-CN" altLang="en-US" sz="3600" dirty="0" smtClean="0">
                <a:solidFill>
                  <a:srgbClr val="FF0000"/>
                </a:solidFill>
                <a:latin typeface="微软雅黑" pitchFamily="34" charset="-122"/>
                <a:ea typeface="微软雅黑" pitchFamily="34" charset="-122"/>
              </a:rPr>
              <a:t>出现在</a:t>
            </a:r>
            <a:endParaRPr lang="zh-CN" altLang="en-US" dirty="0" smtClean="0">
              <a:solidFill>
                <a:schemeClr val="tx1"/>
              </a:solidFill>
              <a:latin typeface="微软雅黑" pitchFamily="34" charset="-122"/>
              <a:ea typeface="微软雅黑" pitchFamily="34" charset="-122"/>
            </a:endParaRPr>
          </a:p>
          <a:p>
            <a:endParaRPr lang="zh-CN" altLang="en-US" sz="3600" dirty="0" smtClean="0">
              <a:solidFill>
                <a:schemeClr val="tx1"/>
              </a:solidFill>
              <a:latin typeface="微软雅黑" pitchFamily="34" charset="-122"/>
              <a:ea typeface="微软雅黑" pitchFamily="34" charset="-122"/>
            </a:endParaRPr>
          </a:p>
          <a:p>
            <a:pPr>
              <a:lnSpc>
                <a:spcPct val="90000"/>
              </a:lnSpc>
            </a:pPr>
            <a:r>
              <a:rPr lang="zh-CN" altLang="en-US" sz="3600" dirty="0" smtClean="0">
                <a:solidFill>
                  <a:srgbClr val="FF0000"/>
                </a:solidFill>
                <a:latin typeface="微软雅黑" pitchFamily="34" charset="-122"/>
                <a:ea typeface="微软雅黑" pitchFamily="34" charset="-122"/>
              </a:rPr>
              <a:t>简答题</a:t>
            </a:r>
          </a:p>
          <a:p>
            <a:pPr>
              <a:lnSpc>
                <a:spcPct val="90000"/>
              </a:lnSpc>
            </a:pPr>
            <a:endParaRPr lang="zh-CN" altLang="en-US" sz="3600" dirty="0" smtClean="0">
              <a:solidFill>
                <a:srgbClr val="FF0000"/>
              </a:solidFill>
              <a:latin typeface="微软雅黑" pitchFamily="34" charset="-122"/>
              <a:ea typeface="微软雅黑" pitchFamily="34" charset="-122"/>
            </a:endParaRPr>
          </a:p>
          <a:p>
            <a:pPr>
              <a:lnSpc>
                <a:spcPct val="90000"/>
              </a:lnSpc>
            </a:pPr>
            <a:r>
              <a:rPr lang="zh-CN" altLang="en-US" sz="3600" dirty="0" smtClean="0">
                <a:solidFill>
                  <a:srgbClr val="FF0000"/>
                </a:solidFill>
                <a:latin typeface="微软雅黑" pitchFamily="34" charset="-122"/>
                <a:ea typeface="微软雅黑" pitchFamily="34" charset="-122"/>
              </a:rPr>
              <a:t>辨析题判断观点正误</a:t>
            </a:r>
          </a:p>
          <a:p>
            <a:pPr>
              <a:lnSpc>
                <a:spcPct val="90000"/>
              </a:lnSpc>
            </a:pPr>
            <a:endParaRPr lang="zh-CN" altLang="en-US" sz="3600" dirty="0" smtClean="0">
              <a:solidFill>
                <a:srgbClr val="FF0000"/>
              </a:solidFill>
              <a:latin typeface="微软雅黑" pitchFamily="34" charset="-122"/>
              <a:ea typeface="微软雅黑" pitchFamily="34" charset="-122"/>
            </a:endParaRPr>
          </a:p>
          <a:p>
            <a:pPr>
              <a:lnSpc>
                <a:spcPct val="90000"/>
              </a:lnSpc>
            </a:pPr>
            <a:r>
              <a:rPr lang="zh-CN" altLang="en-US" sz="3600" dirty="0" smtClean="0">
                <a:solidFill>
                  <a:srgbClr val="FF0000"/>
                </a:solidFill>
                <a:latin typeface="微软雅黑" pitchFamily="34" charset="-122"/>
                <a:ea typeface="微软雅黑" pitchFamily="34" charset="-122"/>
              </a:rPr>
              <a:t>分析说明题和综合探究题</a:t>
            </a:r>
          </a:p>
          <a:p>
            <a:endParaRPr lang="zh-CN" altLang="en-US" dirty="0"/>
          </a:p>
        </p:txBody>
      </p:sp>
      <p:sp>
        <p:nvSpPr>
          <p:cNvPr id="4" name="矩形 737283"/>
          <p:cNvSpPr>
            <a:spLocks noGrp="1" noChangeArrowheads="1"/>
          </p:cNvSpPr>
          <p:nvPr>
            <p:ph type="title"/>
          </p:nvPr>
        </p:nvSpPr>
        <p:spPr bwMode="auto">
          <a:prstGeom prst="rect">
            <a:avLst/>
          </a:prstGeom>
          <a:solidFill>
            <a:schemeClr val="bg1"/>
          </a:solidFill>
          <a:ln w="9525">
            <a:noFill/>
            <a:miter lim="800000"/>
            <a:headEnd/>
            <a:tailEnd/>
          </a:ln>
        </p:spPr>
        <p:txBody>
          <a:bodyPr anchor="ctr"/>
          <a:lstStyle/>
          <a:p>
            <a:pPr algn="ctr"/>
            <a:r>
              <a:rPr lang="zh-CN" altLang="en-US" sz="4000" dirty="0">
                <a:solidFill>
                  <a:srgbClr val="FF0000"/>
                </a:solidFill>
                <a:latin typeface="Arial" charset="0"/>
              </a:rPr>
              <a:t>是什么</a:t>
            </a:r>
          </a:p>
        </p:txBody>
      </p:sp>
      <p:sp>
        <p:nvSpPr>
          <p:cNvPr id="5" name="AutoShape 4"/>
          <p:cNvSpPr>
            <a:spLocks/>
          </p:cNvSpPr>
          <p:nvPr/>
        </p:nvSpPr>
        <p:spPr bwMode="auto">
          <a:xfrm>
            <a:off x="5554663" y="3322638"/>
            <a:ext cx="663575" cy="2147887"/>
          </a:xfrm>
          <a:prstGeom prst="rightBrace">
            <a:avLst>
              <a:gd name="adj1" fmla="val 26974"/>
              <a:gd name="adj2" fmla="val 50000"/>
            </a:avLst>
          </a:prstGeom>
          <a:noFill/>
          <a:ln w="76200">
            <a:solidFill>
              <a:schemeClr val="tx1"/>
            </a:solidFill>
            <a:round/>
            <a:headEnd/>
            <a:tailEnd/>
          </a:ln>
        </p:spPr>
        <p:txBody>
          <a:bodyPr wrap="none" anchor="ctr"/>
          <a:lstStyle/>
          <a:p>
            <a:endParaRPr lang="zh-CN" altLang="en-US"/>
          </a:p>
        </p:txBody>
      </p:sp>
      <p:sp>
        <p:nvSpPr>
          <p:cNvPr id="6" name="矩形 5"/>
          <p:cNvSpPr/>
          <p:nvPr/>
        </p:nvSpPr>
        <p:spPr>
          <a:xfrm>
            <a:off x="6444208" y="4211915"/>
            <a:ext cx="2646878" cy="584775"/>
          </a:xfrm>
          <a:prstGeom prst="rect">
            <a:avLst/>
          </a:prstGeom>
        </p:spPr>
        <p:txBody>
          <a:bodyPr wrap="none">
            <a:spAutoFit/>
          </a:bodyPr>
          <a:lstStyle/>
          <a:p>
            <a:pPr>
              <a:spcBef>
                <a:spcPct val="50000"/>
              </a:spcBef>
            </a:pPr>
            <a:r>
              <a:rPr lang="zh-CN" altLang="en-US" sz="3200" dirty="0" smtClean="0">
                <a:solidFill>
                  <a:srgbClr val="FF0000"/>
                </a:solidFill>
                <a:latin typeface="微软雅黑" pitchFamily="34" charset="-122"/>
                <a:ea typeface="微软雅黑" pitchFamily="34" charset="-122"/>
              </a:rPr>
              <a:t>第一问较多。</a:t>
            </a:r>
            <a:endParaRPr lang="zh-CN" altLang="en-US" sz="32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22203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body" idx="1"/>
          </p:nvPr>
        </p:nvSpPr>
        <p:spPr bwMode="auto">
          <a:xfrm>
            <a:off x="0" y="605958"/>
            <a:ext cx="9144000" cy="5631353"/>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a:lnSpc>
                <a:spcPct val="105000"/>
              </a:lnSpc>
            </a:pPr>
            <a:r>
              <a:rPr lang="en-US" altLang="zh-CN" sz="2400" b="1" dirty="0" smtClean="0">
                <a:latin typeface="微软雅黑" pitchFamily="34" charset="-122"/>
                <a:ea typeface="微软雅黑" pitchFamily="34" charset="-122"/>
              </a:rPr>
              <a:t>15</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材料：２０１８年９月７日至２１日，由文化和旅游部、陕 西省人民政府共同主办的第五届丝绸之路国际艺术节在西安 举办，共有１１８个国家和地区参与。在文艺演出、美术展 览、惠民巡演等板块的基础上，举办２０１８国际青年汉学 家研修班（西安班）、２０１８国际现代艺术周等五项专题活 动。丝绸之路国际艺术节自创立伊始，秉承丝路精神，积极 推动人文交流与文明互鉴，已成为与丝路沿线国家开展全方 位文化合作的重要平台，逐步成为“一带一路”共享文化资 源、共推文化建设的重要品牌，为“一带一路”人文交流做 出了积极贡献。</a:t>
            </a:r>
          </a:p>
          <a:p>
            <a:pPr>
              <a:lnSpc>
                <a:spcPct val="80000"/>
              </a:lnSpc>
            </a:pPr>
            <a:endParaRPr lang="en-US" altLang="zh-CN" sz="2800" b="1" dirty="0" smtClean="0">
              <a:latin typeface="微软雅黑" pitchFamily="34" charset="-122"/>
              <a:ea typeface="微软雅黑" pitchFamily="34" charset="-122"/>
            </a:endParaRPr>
          </a:p>
          <a:p>
            <a:pPr>
              <a:lnSpc>
                <a:spcPct val="80000"/>
              </a:lnSpc>
            </a:pPr>
            <a:r>
              <a:rPr lang="en-US" altLang="zh-CN" sz="2800" b="1" dirty="0" smtClean="0">
                <a:latin typeface="微软雅黑" pitchFamily="34" charset="-122"/>
                <a:ea typeface="微软雅黑" pitchFamily="34" charset="-122"/>
              </a:rPr>
              <a:t>1</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第五届丝绸之路国际艺术节共有１１８个国家和地区参与 </a:t>
            </a:r>
            <a:endParaRPr lang="en-US" altLang="zh-CN" sz="2800" b="1" dirty="0" smtClean="0">
              <a:latin typeface="微软雅黑" pitchFamily="34" charset="-122"/>
              <a:ea typeface="微软雅黑" pitchFamily="34" charset="-122"/>
            </a:endParaRPr>
          </a:p>
          <a:p>
            <a:pPr marL="0" indent="0">
              <a:lnSpc>
                <a:spcPct val="80000"/>
              </a:lnSpc>
              <a:buNone/>
            </a:pPr>
            <a:r>
              <a:rPr lang="en-US" altLang="zh-CN" sz="2800" b="1" dirty="0" smtClean="0">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说明了</a:t>
            </a:r>
            <a:r>
              <a:rPr lang="zh-CN" altLang="en-US" sz="2800" b="1" dirty="0" smtClean="0">
                <a:latin typeface="微软雅黑" pitchFamily="34" charset="-122"/>
                <a:ea typeface="微软雅黑" pitchFamily="34" charset="-122"/>
              </a:rPr>
              <a:t>什么？</a:t>
            </a:r>
          </a:p>
          <a:p>
            <a:pPr>
              <a:lnSpc>
                <a:spcPct val="80000"/>
              </a:lnSpc>
            </a:pPr>
            <a:endParaRPr lang="en-US" altLang="zh-CN" sz="2800" b="1" dirty="0" smtClean="0">
              <a:latin typeface="微软雅黑" pitchFamily="34" charset="-122"/>
              <a:ea typeface="微软雅黑" pitchFamily="34" charset="-122"/>
            </a:endParaRPr>
          </a:p>
          <a:p>
            <a:pPr>
              <a:lnSpc>
                <a:spcPct val="80000"/>
              </a:lnSpc>
            </a:pPr>
            <a:r>
              <a:rPr lang="zh-CN" altLang="en-US" sz="2800" b="1" dirty="0" smtClean="0">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1</a:t>
            </a:r>
            <a:r>
              <a:rPr lang="zh-CN" altLang="en-US" sz="2800" b="1" dirty="0" smtClean="0">
                <a:solidFill>
                  <a:srgbClr val="FF0000"/>
                </a:solidFill>
                <a:latin typeface="微软雅黑" pitchFamily="34" charset="-122"/>
                <a:ea typeface="微软雅黑" pitchFamily="34" charset="-122"/>
              </a:rPr>
              <a:t>）当今世界是开放互动、紧密联系的世界，全球各地</a:t>
            </a:r>
            <a:r>
              <a:rPr lang="zh-CN" altLang="en-US" sz="2800" b="1" dirty="0" smtClean="0">
                <a:solidFill>
                  <a:srgbClr val="FF0000"/>
                </a:solidFill>
                <a:latin typeface="微软雅黑" pitchFamily="34" charset="-122"/>
                <a:ea typeface="微软雅黑" pitchFamily="34" charset="-122"/>
              </a:rPr>
              <a:t>的</a:t>
            </a:r>
            <a:endParaRPr lang="en-US" altLang="zh-CN" sz="2800" b="1" dirty="0" smtClean="0">
              <a:solidFill>
                <a:srgbClr val="FF0000"/>
              </a:solidFill>
              <a:latin typeface="微软雅黑" pitchFamily="34" charset="-122"/>
              <a:ea typeface="微软雅黑" pitchFamily="34" charset="-122"/>
            </a:endParaRPr>
          </a:p>
          <a:p>
            <a:pPr>
              <a:lnSpc>
                <a:spcPct val="80000"/>
              </a:lnSpc>
            </a:pPr>
            <a:r>
              <a:rPr lang="zh-CN" altLang="en-US" sz="2800" b="1" dirty="0" smtClean="0">
                <a:solidFill>
                  <a:srgbClr val="FF0000"/>
                </a:solidFill>
                <a:latin typeface="微软雅黑" pitchFamily="34" charset="-122"/>
                <a:ea typeface="微软雅黑" pitchFamily="34" charset="-122"/>
              </a:rPr>
              <a:t>人</a:t>
            </a:r>
            <a:r>
              <a:rPr lang="zh-CN" altLang="en-US" sz="2800" b="1" dirty="0" smtClean="0">
                <a:solidFill>
                  <a:srgbClr val="FF0000"/>
                </a:solidFill>
                <a:latin typeface="微软雅黑" pitchFamily="34" charset="-122"/>
                <a:ea typeface="微软雅黑" pitchFamily="34" charset="-122"/>
              </a:rPr>
              <a:t>们彼此影响，休     戚相关。</a:t>
            </a:r>
          </a:p>
          <a:p>
            <a:pPr>
              <a:lnSpc>
                <a:spcPct val="80000"/>
              </a:lnSpc>
            </a:pPr>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）我国坚持对外开放的基本国策，是包括文化在内的各个 </a:t>
            </a:r>
            <a:r>
              <a:rPr lang="zh-CN" altLang="en-US" sz="2800" b="1" dirty="0" smtClean="0">
                <a:solidFill>
                  <a:srgbClr val="FF0000"/>
                </a:solidFill>
                <a:latin typeface="微软雅黑" pitchFamily="34" charset="-122"/>
                <a:ea typeface="微软雅黑" pitchFamily="34" charset="-122"/>
              </a:rPr>
              <a:t>方</a:t>
            </a:r>
            <a:endParaRPr lang="en-US" altLang="zh-CN" sz="2800" b="1" dirty="0" smtClean="0">
              <a:solidFill>
                <a:srgbClr val="FF0000"/>
              </a:solidFill>
              <a:latin typeface="微软雅黑" pitchFamily="34" charset="-122"/>
              <a:ea typeface="微软雅黑" pitchFamily="34" charset="-122"/>
            </a:endParaRPr>
          </a:p>
          <a:p>
            <a:pPr>
              <a:lnSpc>
                <a:spcPct val="80000"/>
              </a:lnSpc>
            </a:pPr>
            <a:r>
              <a:rPr lang="zh-CN" altLang="en-US" sz="2800" b="1" dirty="0" smtClean="0">
                <a:solidFill>
                  <a:srgbClr val="FF0000"/>
                </a:solidFill>
                <a:latin typeface="微软雅黑" pitchFamily="34" charset="-122"/>
                <a:ea typeface="微软雅黑" pitchFamily="34" charset="-122"/>
              </a:rPr>
              <a:t>面</a:t>
            </a:r>
            <a:r>
              <a:rPr lang="zh-CN" altLang="en-US" sz="2800" b="1" dirty="0" smtClean="0">
                <a:solidFill>
                  <a:srgbClr val="FF0000"/>
                </a:solidFill>
                <a:latin typeface="微软雅黑" pitchFamily="34" charset="-122"/>
                <a:ea typeface="微软雅黑" pitchFamily="34" charset="-122"/>
              </a:rPr>
              <a:t>开放</a:t>
            </a:r>
            <a:r>
              <a:rPr lang="zh-CN" altLang="en-US" sz="2800" b="1" dirty="0" smtClean="0">
                <a:solidFill>
                  <a:srgbClr val="FF0000"/>
                </a:solidFill>
                <a:latin typeface="微软雅黑" pitchFamily="34" charset="-122"/>
                <a:ea typeface="微软雅黑" pitchFamily="34" charset="-122"/>
              </a:rPr>
              <a:t>。</a:t>
            </a:r>
            <a:endParaRPr lang="en-US" altLang="zh-CN" sz="2800" b="1" dirty="0" smtClean="0">
              <a:solidFill>
                <a:srgbClr val="FF0000"/>
              </a:solidFill>
              <a:latin typeface="微软雅黑" pitchFamily="34" charset="-122"/>
              <a:ea typeface="微软雅黑" pitchFamily="34" charset="-122"/>
            </a:endParaRPr>
          </a:p>
          <a:p>
            <a:pPr>
              <a:lnSpc>
                <a:spcPct val="80000"/>
              </a:lnSpc>
            </a:pPr>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3</a:t>
            </a:r>
            <a:r>
              <a:rPr lang="zh-CN" altLang="en-US" sz="2800" b="1" dirty="0" smtClean="0">
                <a:solidFill>
                  <a:srgbClr val="FF0000"/>
                </a:solidFill>
                <a:latin typeface="微软雅黑" pitchFamily="34" charset="-122"/>
                <a:ea typeface="微软雅黑" pitchFamily="34" charset="-122"/>
              </a:rPr>
              <a:t>）我国国际影响力日益提高，在世界舞台上发挥着越来越 </a:t>
            </a:r>
            <a:r>
              <a:rPr lang="zh-CN" altLang="en-US" sz="2800" b="1" dirty="0" smtClean="0">
                <a:solidFill>
                  <a:srgbClr val="FF0000"/>
                </a:solidFill>
                <a:latin typeface="微软雅黑" pitchFamily="34" charset="-122"/>
                <a:ea typeface="微软雅黑" pitchFamily="34" charset="-122"/>
              </a:rPr>
              <a:t>重</a:t>
            </a:r>
            <a:endParaRPr lang="en-US" altLang="zh-CN" sz="2800" b="1" dirty="0" smtClean="0">
              <a:solidFill>
                <a:srgbClr val="FF0000"/>
              </a:solidFill>
              <a:latin typeface="微软雅黑" pitchFamily="34" charset="-122"/>
              <a:ea typeface="微软雅黑" pitchFamily="34" charset="-122"/>
            </a:endParaRPr>
          </a:p>
          <a:p>
            <a:pPr>
              <a:lnSpc>
                <a:spcPct val="80000"/>
              </a:lnSpc>
            </a:pPr>
            <a:r>
              <a:rPr lang="zh-CN" altLang="en-US" sz="2800" b="1" dirty="0" smtClean="0">
                <a:solidFill>
                  <a:srgbClr val="FF0000"/>
                </a:solidFill>
                <a:latin typeface="微软雅黑" pitchFamily="34" charset="-122"/>
                <a:ea typeface="微软雅黑" pitchFamily="34" charset="-122"/>
              </a:rPr>
              <a:t>要</a:t>
            </a:r>
            <a:r>
              <a:rPr lang="zh-CN" altLang="en-US" sz="2800" b="1" dirty="0" smtClean="0">
                <a:solidFill>
                  <a:srgbClr val="FF0000"/>
                </a:solidFill>
                <a:latin typeface="微软雅黑" pitchFamily="34" charset="-122"/>
                <a:ea typeface="微软雅黑" pitchFamily="34" charset="-122"/>
              </a:rPr>
              <a:t>的作用。</a:t>
            </a:r>
          </a:p>
        </p:txBody>
      </p:sp>
    </p:spTree>
    <p:extLst>
      <p:ext uri="{BB962C8B-B14F-4D97-AF65-F5344CB8AC3E}">
        <p14:creationId xmlns:p14="http://schemas.microsoft.com/office/powerpoint/2010/main" val="359887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42">
                                            <p:txEl>
                                              <p:pRg st="5" end="5"/>
                                            </p:txEl>
                                          </p:spTgt>
                                        </p:tgtEl>
                                        <p:attrNameLst>
                                          <p:attrName>style.visibility</p:attrName>
                                        </p:attrNameLst>
                                      </p:cBhvr>
                                      <p:to>
                                        <p:strVal val="visible"/>
                                      </p:to>
                                    </p:set>
                                    <p:anim calcmode="lin" valueType="num">
                                      <p:cBhvr additive="base">
                                        <p:cTn id="7" dur="500" fill="hold"/>
                                        <p:tgtEl>
                                          <p:spTgt spid="6144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42">
                                            <p:txEl>
                                              <p:pRg st="6" end="6"/>
                                            </p:txEl>
                                          </p:spTgt>
                                        </p:tgtEl>
                                        <p:attrNameLst>
                                          <p:attrName>style.visibility</p:attrName>
                                        </p:attrNameLst>
                                      </p:cBhvr>
                                      <p:to>
                                        <p:strVal val="visible"/>
                                      </p:to>
                                    </p:set>
                                    <p:anim calcmode="lin" valueType="num">
                                      <p:cBhvr additive="base">
                                        <p:cTn id="13" dur="500" fill="hold"/>
                                        <p:tgtEl>
                                          <p:spTgt spid="6144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2">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1442">
                                            <p:txEl>
                                              <p:pRg st="7" end="7"/>
                                            </p:txEl>
                                          </p:spTgt>
                                        </p:tgtEl>
                                        <p:attrNameLst>
                                          <p:attrName>style.visibility</p:attrName>
                                        </p:attrNameLst>
                                      </p:cBhvr>
                                      <p:to>
                                        <p:strVal val="visible"/>
                                      </p:to>
                                    </p:set>
                                    <p:anim calcmode="lin" valueType="num">
                                      <p:cBhvr additive="base">
                                        <p:cTn id="17" dur="500" fill="hold"/>
                                        <p:tgtEl>
                                          <p:spTgt spid="61442">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1442">
                                            <p:txEl>
                                              <p:pRg st="7" end="7"/>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1442">
                                            <p:txEl>
                                              <p:pRg st="8" end="8"/>
                                            </p:txEl>
                                          </p:spTgt>
                                        </p:tgtEl>
                                        <p:attrNameLst>
                                          <p:attrName>style.visibility</p:attrName>
                                        </p:attrNameLst>
                                      </p:cBhvr>
                                      <p:to>
                                        <p:strVal val="visible"/>
                                      </p:to>
                                    </p:set>
                                    <p:anim calcmode="lin" valueType="num">
                                      <p:cBhvr additive="base">
                                        <p:cTn id="21" dur="500" fill="hold"/>
                                        <p:tgtEl>
                                          <p:spTgt spid="61442">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1442">
                                            <p:txEl>
                                              <p:pRg st="8" end="8"/>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1442">
                                            <p:txEl>
                                              <p:pRg st="9" end="9"/>
                                            </p:txEl>
                                          </p:spTgt>
                                        </p:tgtEl>
                                        <p:attrNameLst>
                                          <p:attrName>style.visibility</p:attrName>
                                        </p:attrNameLst>
                                      </p:cBhvr>
                                      <p:to>
                                        <p:strVal val="visible"/>
                                      </p:to>
                                    </p:set>
                                    <p:anim calcmode="lin" valueType="num">
                                      <p:cBhvr additive="base">
                                        <p:cTn id="25" dur="500" fill="hold"/>
                                        <p:tgtEl>
                                          <p:spTgt spid="61442">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42">
                                            <p:txEl>
                                              <p:pRg st="9" end="9"/>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1442">
                                            <p:txEl>
                                              <p:pRg st="10" end="10"/>
                                            </p:txEl>
                                          </p:spTgt>
                                        </p:tgtEl>
                                        <p:attrNameLst>
                                          <p:attrName>style.visibility</p:attrName>
                                        </p:attrNameLst>
                                      </p:cBhvr>
                                      <p:to>
                                        <p:strVal val="visible"/>
                                      </p:to>
                                    </p:set>
                                    <p:anim calcmode="lin" valueType="num">
                                      <p:cBhvr additive="base">
                                        <p:cTn id="29" dur="500" fill="hold"/>
                                        <p:tgtEl>
                                          <p:spTgt spid="61442">
                                            <p:txEl>
                                              <p:pRg st="10" end="1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144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bwMode="auto">
          <a:xfrm>
            <a:off x="0" y="605958"/>
            <a:ext cx="9144000" cy="625204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a:lnSpc>
                <a:spcPct val="105000"/>
              </a:lnSpc>
            </a:pPr>
            <a:r>
              <a:rPr lang="en-US" altLang="zh-CN" sz="2800" dirty="0" smtClean="0">
                <a:ea typeface="微软雅黑" pitchFamily="34" charset="-122"/>
              </a:rPr>
              <a:t>16</a:t>
            </a:r>
            <a:r>
              <a:rPr lang="en-US" altLang="zh-CN" sz="2800" dirty="0" smtClean="0">
                <a:ea typeface="微软雅黑" pitchFamily="34" charset="-122"/>
              </a:rPr>
              <a:t>.</a:t>
            </a:r>
            <a:r>
              <a:rPr lang="zh-CN" altLang="en-US" sz="2800" dirty="0" smtClean="0">
                <a:ea typeface="微软雅黑" pitchFamily="34" charset="-122"/>
              </a:rPr>
              <a:t>习近平主席向第五届世界互联网大会致贺信指出，当今世界，正在经历一场更大范围、更深层次的科技革命和产业变革。互联网、大数据、人工智能等现代信息技术不断取得突破，数字经济蓬勃发展，各国利益更加紧密相连。为世界经济发展增添新动能，迫切需要我们加快数字经济发展，推动全球互联网治理体系向着更加公正合理的方向迈进，让互联网成果更好造福世界各国人民。</a:t>
            </a:r>
          </a:p>
          <a:p>
            <a:pPr>
              <a:buFontTx/>
              <a:buNone/>
            </a:pPr>
            <a:r>
              <a:rPr lang="zh-CN" altLang="en-US" sz="2800" b="1" dirty="0" smtClean="0">
                <a:latin typeface="微软雅黑" pitchFamily="34" charset="-122"/>
                <a:ea typeface="微软雅黑" pitchFamily="34" charset="-122"/>
              </a:rPr>
              <a:t>      习</a:t>
            </a:r>
            <a:r>
              <a:rPr lang="zh-CN" altLang="en-US" sz="2800" b="1" dirty="0" smtClean="0">
                <a:latin typeface="微软雅黑" pitchFamily="34" charset="-122"/>
                <a:ea typeface="微软雅黑" pitchFamily="34" charset="-122"/>
              </a:rPr>
              <a:t>近平指出，让互联网成果更好造福世界各国人民，体现了什么？</a:t>
            </a:r>
            <a:endParaRPr lang="zh-CN" altLang="en-US" sz="2800" dirty="0" smtClean="0">
              <a:latin typeface="微软雅黑" pitchFamily="34" charset="-122"/>
              <a:ea typeface="微软雅黑" pitchFamily="34" charset="-122"/>
            </a:endParaRPr>
          </a:p>
          <a:p>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1</a:t>
            </a:r>
            <a:r>
              <a:rPr lang="zh-CN" altLang="en-US" sz="2800" b="1" dirty="0" smtClean="0">
                <a:solidFill>
                  <a:srgbClr val="FF0000"/>
                </a:solidFill>
                <a:latin typeface="微软雅黑" pitchFamily="34" charset="-122"/>
                <a:ea typeface="微软雅黑" pitchFamily="34" charset="-122"/>
              </a:rPr>
              <a:t>）我国坚持合作共赢理念，主张发展成果更多更公平地惠及各个国家</a:t>
            </a:r>
          </a:p>
          <a:p>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）我国积极承担大国责任，促进人类共同发展。</a:t>
            </a:r>
          </a:p>
          <a:p>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3</a:t>
            </a:r>
            <a:r>
              <a:rPr lang="zh-CN" altLang="en-US" sz="2800" b="1" dirty="0" smtClean="0">
                <a:solidFill>
                  <a:srgbClr val="FF0000"/>
                </a:solidFill>
                <a:latin typeface="微软雅黑" pitchFamily="34" charset="-122"/>
                <a:ea typeface="微软雅黑" pitchFamily="34" charset="-122"/>
              </a:rPr>
              <a:t>）我国积极推动构建人类命运共同体。</a:t>
            </a:r>
          </a:p>
        </p:txBody>
      </p:sp>
    </p:spTree>
    <p:extLst>
      <p:ext uri="{BB962C8B-B14F-4D97-AF65-F5344CB8AC3E}">
        <p14:creationId xmlns:p14="http://schemas.microsoft.com/office/powerpoint/2010/main" val="48264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2466">
                                            <p:txEl>
                                              <p:pRg st="2" end="2"/>
                                            </p:txEl>
                                          </p:spTgt>
                                        </p:tgtEl>
                                        <p:attrNameLst>
                                          <p:attrName>style.visibility</p:attrName>
                                        </p:attrNameLst>
                                      </p:cBhvr>
                                      <p:to>
                                        <p:strVal val="visible"/>
                                      </p:to>
                                    </p:set>
                                    <p:anim calcmode="lin" valueType="num">
                                      <p:cBhvr additive="base">
                                        <p:cTn id="7" dur="500" fill="hold"/>
                                        <p:tgtEl>
                                          <p:spTgt spid="6246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6">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2466">
                                            <p:txEl>
                                              <p:pRg st="3" end="3"/>
                                            </p:txEl>
                                          </p:spTgt>
                                        </p:tgtEl>
                                        <p:attrNameLst>
                                          <p:attrName>style.visibility</p:attrName>
                                        </p:attrNameLst>
                                      </p:cBhvr>
                                      <p:to>
                                        <p:strVal val="visible"/>
                                      </p:to>
                                    </p:set>
                                    <p:anim calcmode="lin" valueType="num">
                                      <p:cBhvr additive="base">
                                        <p:cTn id="11" dur="500" fill="hold"/>
                                        <p:tgtEl>
                                          <p:spTgt spid="62466">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2466">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2466">
                                            <p:txEl>
                                              <p:pRg st="4" end="4"/>
                                            </p:txEl>
                                          </p:spTgt>
                                        </p:tgtEl>
                                        <p:attrNameLst>
                                          <p:attrName>style.visibility</p:attrName>
                                        </p:attrNameLst>
                                      </p:cBhvr>
                                      <p:to>
                                        <p:strVal val="visible"/>
                                      </p:to>
                                    </p:set>
                                    <p:anim calcmode="lin" valueType="num">
                                      <p:cBhvr additive="base">
                                        <p:cTn id="15" dur="500" fill="hold"/>
                                        <p:tgtEl>
                                          <p:spTgt spid="62466">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246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body" idx="1"/>
          </p:nvPr>
        </p:nvSpPr>
        <p:spPr bwMode="auto">
          <a:xfrm>
            <a:off x="0" y="548793"/>
            <a:ext cx="9144000" cy="6309208"/>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a:lnSpc>
                <a:spcPct val="90000"/>
              </a:lnSpc>
            </a:pPr>
            <a:r>
              <a:rPr lang="en-US" altLang="zh-CN" b="1" dirty="0" smtClean="0">
                <a:latin typeface="微软雅黑" pitchFamily="34" charset="-122"/>
                <a:ea typeface="微软雅黑" pitchFamily="34" charset="-122"/>
              </a:rPr>
              <a:t>17</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材料  </a:t>
            </a:r>
            <a:r>
              <a:rPr lang="en-US" altLang="zh-CN" b="1" dirty="0" smtClean="0">
                <a:latin typeface="微软雅黑" pitchFamily="34" charset="-122"/>
                <a:ea typeface="微软雅黑" pitchFamily="34" charset="-122"/>
              </a:rPr>
              <a:t>2018</a:t>
            </a:r>
            <a:r>
              <a:rPr lang="zh-CN" altLang="en-US" b="1" dirty="0" smtClean="0">
                <a:latin typeface="微软雅黑" pitchFamily="34" charset="-122"/>
                <a:ea typeface="微软雅黑" pitchFamily="34" charset="-122"/>
              </a:rPr>
              <a:t>年</a:t>
            </a:r>
            <a:r>
              <a:rPr lang="en-US" altLang="zh-CN" b="1" dirty="0" smtClean="0">
                <a:latin typeface="微软雅黑" pitchFamily="34" charset="-122"/>
                <a:ea typeface="微软雅黑" pitchFamily="34" charset="-122"/>
              </a:rPr>
              <a:t>10</a:t>
            </a:r>
            <a:r>
              <a:rPr lang="zh-CN" altLang="en-US" b="1" dirty="0" smtClean="0">
                <a:latin typeface="微软雅黑" pitchFamily="34" charset="-122"/>
                <a:ea typeface="微软雅黑" pitchFamily="34" charset="-122"/>
              </a:rPr>
              <a:t>月</a:t>
            </a:r>
            <a:r>
              <a:rPr lang="en-US" altLang="zh-CN" b="1" dirty="0" smtClean="0">
                <a:latin typeface="微软雅黑" pitchFamily="34" charset="-122"/>
                <a:ea typeface="微软雅黑" pitchFamily="34" charset="-122"/>
              </a:rPr>
              <a:t>19</a:t>
            </a:r>
            <a:r>
              <a:rPr lang="zh-CN" altLang="en-US" b="1" dirty="0" smtClean="0">
                <a:latin typeface="微软雅黑" pitchFamily="34" charset="-122"/>
                <a:ea typeface="微软雅黑" pitchFamily="34" charset="-122"/>
              </a:rPr>
              <a:t>日，第二十届中国上海国际艺术节拉开帷幕。</a:t>
            </a:r>
            <a:r>
              <a:rPr lang="en-US" altLang="zh-CN" b="1" dirty="0" smtClean="0">
                <a:latin typeface="微软雅黑" pitchFamily="34" charset="-122"/>
                <a:ea typeface="微软雅黑" pitchFamily="34" charset="-122"/>
              </a:rPr>
              <a:t>20</a:t>
            </a:r>
            <a:r>
              <a:rPr lang="zh-CN" altLang="en-US" b="1" dirty="0" smtClean="0">
                <a:latin typeface="微软雅黑" pitchFamily="34" charset="-122"/>
                <a:ea typeface="微软雅黑" pitchFamily="34" charset="-122"/>
              </a:rPr>
              <a:t>年来，艺术节坚持辐射全国、服务全国，以品牌集聚效应扩大文化交流。超越单纯艺术展演的传统，目前艺术节已形成论坛、交易会等一系列配套机制，</a:t>
            </a:r>
            <a:r>
              <a:rPr lang="en-US" altLang="zh-CN" b="1" dirty="0" smtClean="0">
                <a:latin typeface="微软雅黑" pitchFamily="34" charset="-122"/>
                <a:ea typeface="微软雅黑" pitchFamily="34" charset="-122"/>
              </a:rPr>
              <a:t>20</a:t>
            </a:r>
            <a:r>
              <a:rPr lang="zh-CN" altLang="en-US" b="1" dirty="0" smtClean="0">
                <a:latin typeface="微软雅黑" pitchFamily="34" charset="-122"/>
                <a:ea typeface="微软雅黑" pitchFamily="34" charset="-122"/>
              </a:rPr>
              <a:t>年来，每年有万余个节目通过艺术节展示和交流交易，成为世界多元文化互通交融的重要推力。</a:t>
            </a:r>
          </a:p>
          <a:p>
            <a:pPr>
              <a:lnSpc>
                <a:spcPct val="90000"/>
              </a:lnSpc>
            </a:pP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第二十届中国上海国际艺术节的举办说明了什么？</a:t>
            </a:r>
          </a:p>
          <a:p>
            <a:pPr>
              <a:lnSpc>
                <a:spcPct val="90000"/>
              </a:lnSpc>
            </a:pPr>
            <a:r>
              <a:rPr lang="zh-CN" altLang="en-US" b="1" dirty="0" smtClean="0">
                <a:solidFill>
                  <a:srgbClr val="CC3300"/>
                </a:solidFill>
                <a:latin typeface="微软雅黑" pitchFamily="34" charset="-122"/>
                <a:ea typeface="微软雅黑" pitchFamily="34" charset="-122"/>
              </a:rPr>
              <a:t>（</a:t>
            </a:r>
            <a:r>
              <a:rPr lang="en-US" altLang="zh-CN" b="1" dirty="0" smtClean="0">
                <a:solidFill>
                  <a:srgbClr val="CC3300"/>
                </a:solidFill>
                <a:latin typeface="微软雅黑" pitchFamily="34" charset="-122"/>
                <a:ea typeface="微软雅黑" pitchFamily="34" charset="-122"/>
              </a:rPr>
              <a:t>1</a:t>
            </a:r>
            <a:r>
              <a:rPr lang="zh-CN" altLang="en-US" b="1" dirty="0" smtClean="0">
                <a:solidFill>
                  <a:srgbClr val="CC3300"/>
                </a:solidFill>
                <a:latin typeface="微软雅黑" pitchFamily="34" charset="-122"/>
                <a:ea typeface="微软雅黑" pitchFamily="34" charset="-122"/>
              </a:rPr>
              <a:t>）当今世界是开放互动、紧密联系的世界，各国相互联系、相互信赖的程度不断加深。</a:t>
            </a:r>
          </a:p>
          <a:p>
            <a:pPr>
              <a:lnSpc>
                <a:spcPct val="90000"/>
              </a:lnSpc>
            </a:pPr>
            <a:r>
              <a:rPr lang="zh-CN" altLang="en-US" b="1" dirty="0" smtClean="0">
                <a:solidFill>
                  <a:srgbClr val="CC3300"/>
                </a:solidFill>
                <a:latin typeface="微软雅黑" pitchFamily="34" charset="-122"/>
                <a:ea typeface="微软雅黑" pitchFamily="34" charset="-122"/>
              </a:rPr>
              <a:t>（</a:t>
            </a:r>
            <a:r>
              <a:rPr lang="en-US" altLang="zh-CN" b="1" dirty="0" smtClean="0">
                <a:solidFill>
                  <a:srgbClr val="CC3300"/>
                </a:solidFill>
                <a:latin typeface="微软雅黑" pitchFamily="34" charset="-122"/>
                <a:ea typeface="微软雅黑" pitchFamily="34" charset="-122"/>
              </a:rPr>
              <a:t>2</a:t>
            </a:r>
            <a:r>
              <a:rPr lang="zh-CN" altLang="en-US" b="1" dirty="0" smtClean="0">
                <a:solidFill>
                  <a:srgbClr val="CC3300"/>
                </a:solidFill>
                <a:latin typeface="微软雅黑" pitchFamily="34" charset="-122"/>
                <a:ea typeface="微软雅黑" pitchFamily="34" charset="-122"/>
              </a:rPr>
              <a:t>）我国尊重文化的多样性，各民族文化都有其存在的价值。</a:t>
            </a:r>
          </a:p>
          <a:p>
            <a:pPr>
              <a:lnSpc>
                <a:spcPct val="90000"/>
              </a:lnSpc>
            </a:pPr>
            <a:r>
              <a:rPr lang="zh-CN" altLang="en-US" b="1" dirty="0" smtClean="0">
                <a:solidFill>
                  <a:srgbClr val="CC3300"/>
                </a:solidFill>
                <a:latin typeface="微软雅黑" pitchFamily="34" charset="-122"/>
                <a:ea typeface="微软雅黑" pitchFamily="34" charset="-122"/>
              </a:rPr>
              <a:t>（</a:t>
            </a:r>
            <a:r>
              <a:rPr lang="en-US" altLang="zh-CN" b="1" dirty="0" smtClean="0">
                <a:solidFill>
                  <a:srgbClr val="CC3300"/>
                </a:solidFill>
                <a:latin typeface="微软雅黑" pitchFamily="34" charset="-122"/>
                <a:ea typeface="微软雅黑" pitchFamily="34" charset="-122"/>
              </a:rPr>
              <a:t>3</a:t>
            </a:r>
            <a:r>
              <a:rPr lang="zh-CN" altLang="en-US" b="1" dirty="0" smtClean="0">
                <a:solidFill>
                  <a:srgbClr val="CC3300"/>
                </a:solidFill>
                <a:latin typeface="微软雅黑" pitchFamily="34" charset="-122"/>
                <a:ea typeface="微软雅黑" pitchFamily="34" charset="-122"/>
              </a:rPr>
              <a:t>）我国坚持对外开放的基本国策，文化、经济等方面都开放</a:t>
            </a:r>
          </a:p>
        </p:txBody>
      </p:sp>
    </p:spTree>
    <p:extLst>
      <p:ext uri="{BB962C8B-B14F-4D97-AF65-F5344CB8AC3E}">
        <p14:creationId xmlns:p14="http://schemas.microsoft.com/office/powerpoint/2010/main" val="77652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490">
                                            <p:txEl>
                                              <p:pRg st="2" end="2"/>
                                            </p:txEl>
                                          </p:spTgt>
                                        </p:tgtEl>
                                        <p:attrNameLst>
                                          <p:attrName>style.visibility</p:attrName>
                                        </p:attrNameLst>
                                      </p:cBhvr>
                                      <p:to>
                                        <p:strVal val="visible"/>
                                      </p:to>
                                    </p:set>
                                    <p:anim calcmode="lin" valueType="num">
                                      <p:cBhvr additive="base">
                                        <p:cTn id="7" dur="500" fill="hold"/>
                                        <p:tgtEl>
                                          <p:spTgt spid="6349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3490">
                                            <p:txEl>
                                              <p:pRg st="3" end="3"/>
                                            </p:txEl>
                                          </p:spTgt>
                                        </p:tgtEl>
                                        <p:attrNameLst>
                                          <p:attrName>style.visibility</p:attrName>
                                        </p:attrNameLst>
                                      </p:cBhvr>
                                      <p:to>
                                        <p:strVal val="visible"/>
                                      </p:to>
                                    </p:set>
                                    <p:anim calcmode="lin" valueType="num">
                                      <p:cBhvr additive="base">
                                        <p:cTn id="11" dur="500" fill="hold"/>
                                        <p:tgtEl>
                                          <p:spTgt spid="6349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3490">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490">
                                            <p:txEl>
                                              <p:pRg st="4" end="4"/>
                                            </p:txEl>
                                          </p:spTgt>
                                        </p:tgtEl>
                                        <p:attrNameLst>
                                          <p:attrName>style.visibility</p:attrName>
                                        </p:attrNameLst>
                                      </p:cBhvr>
                                      <p:to>
                                        <p:strVal val="visible"/>
                                      </p:to>
                                    </p:set>
                                    <p:anim calcmode="lin" valueType="num">
                                      <p:cBhvr additive="base">
                                        <p:cTn id="15" dur="500" fill="hold"/>
                                        <p:tgtEl>
                                          <p:spTgt spid="63490">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349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type="body" idx="1"/>
          </p:nvPr>
        </p:nvSpPr>
        <p:spPr bwMode="auto">
          <a:xfrm>
            <a:off x="0" y="537359"/>
            <a:ext cx="9048699" cy="6160576"/>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a:lnSpc>
                <a:spcPct val="105000"/>
              </a:lnSpc>
              <a:buFontTx/>
              <a:buNone/>
            </a:pPr>
            <a:r>
              <a:rPr lang="en-US" altLang="zh-CN" sz="2400" b="1" dirty="0" smtClean="0">
                <a:latin typeface="微软雅黑" pitchFamily="34" charset="-122"/>
                <a:ea typeface="微软雅黑" pitchFamily="34" charset="-122"/>
              </a:rPr>
              <a:t>   18.2018</a:t>
            </a:r>
            <a:r>
              <a:rPr lang="zh-CN" altLang="en-US" sz="2400" b="1" dirty="0" smtClean="0">
                <a:latin typeface="微软雅黑" pitchFamily="34" charset="-122"/>
                <a:ea typeface="微软雅黑" pitchFamily="34" charset="-122"/>
              </a:rPr>
              <a:t>年</a:t>
            </a:r>
            <a:r>
              <a:rPr lang="en-US" altLang="zh-CN" sz="2400" b="1" dirty="0" smtClean="0">
                <a:latin typeface="微软雅黑" pitchFamily="34" charset="-122"/>
                <a:ea typeface="微软雅黑" pitchFamily="34" charset="-122"/>
              </a:rPr>
              <a:t>1</a:t>
            </a:r>
            <a:r>
              <a:rPr lang="zh-CN" altLang="en-US" sz="2400" b="1" dirty="0" smtClean="0">
                <a:latin typeface="微软雅黑" pitchFamily="34" charset="-122"/>
                <a:ea typeface="微软雅黑" pitchFamily="34" charset="-122"/>
              </a:rPr>
              <a:t>月</a:t>
            </a:r>
            <a:r>
              <a:rPr lang="en-US" altLang="zh-CN" sz="2400" b="1" dirty="0" smtClean="0">
                <a:latin typeface="微软雅黑" pitchFamily="34" charset="-122"/>
                <a:ea typeface="微软雅黑" pitchFamily="34" charset="-122"/>
              </a:rPr>
              <a:t>8</a:t>
            </a:r>
            <a:r>
              <a:rPr lang="zh-CN" altLang="en-US" sz="2400" b="1" dirty="0" smtClean="0">
                <a:latin typeface="微软雅黑" pitchFamily="34" charset="-122"/>
                <a:ea typeface="微软雅黑" pitchFamily="34" charset="-122"/>
              </a:rPr>
              <a:t>日，中国工程院院士、南京理工大学教授王泽山在</a:t>
            </a:r>
            <a:r>
              <a:rPr lang="en-US" altLang="zh-CN" sz="2400" b="1" dirty="0" smtClean="0">
                <a:latin typeface="微软雅黑" pitchFamily="34" charset="-122"/>
                <a:ea typeface="微软雅黑" pitchFamily="34" charset="-122"/>
              </a:rPr>
              <a:t>2017</a:t>
            </a:r>
            <a:r>
              <a:rPr lang="zh-CN" altLang="en-US" sz="2400" b="1" dirty="0" smtClean="0">
                <a:latin typeface="微软雅黑" pitchFamily="34" charset="-122"/>
                <a:ea typeface="微软雅黑" pitchFamily="34" charset="-122"/>
              </a:rPr>
              <a:t>年度国家科学技术奖励大会上荣获国家最高科学技术奖。他在火炸药这个“不起眼”的国防领域，整整奋斗了</a:t>
            </a:r>
            <a:r>
              <a:rPr lang="en-US" altLang="zh-CN" sz="2400" b="1" dirty="0" smtClean="0">
                <a:latin typeface="微软雅黑" pitchFamily="34" charset="-122"/>
                <a:ea typeface="微软雅黑" pitchFamily="34" charset="-122"/>
              </a:rPr>
              <a:t>64</a:t>
            </a:r>
            <a:r>
              <a:rPr lang="zh-CN" altLang="en-US" sz="2400" b="1" dirty="0" smtClean="0">
                <a:latin typeface="微软雅黑" pitchFamily="34" charset="-122"/>
                <a:ea typeface="微软雅黑" pitchFamily="34" charset="-122"/>
              </a:rPr>
              <a:t>个年头，为我国火炸药事业从跟踪仿制到进入创新发展作出了重要贡献，书写了一段带领我国火炸药整体实力进入世界前列的传奇。</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在王泽山的生活里，从来没有节假日的概念。即使是现在</a:t>
            </a:r>
            <a:r>
              <a:rPr lang="en-US" altLang="zh-CN" sz="2400" b="1" dirty="0" smtClean="0">
                <a:latin typeface="微软雅黑" pitchFamily="34" charset="-122"/>
                <a:ea typeface="微软雅黑" pitchFamily="34" charset="-122"/>
              </a:rPr>
              <a:t>80</a:t>
            </a:r>
            <a:r>
              <a:rPr lang="zh-CN" altLang="en-US" sz="2400" b="1" dirty="0" smtClean="0">
                <a:latin typeface="微软雅黑" pitchFamily="34" charset="-122"/>
                <a:ea typeface="微软雅黑" pitchFamily="34" charset="-122"/>
              </a:rPr>
              <a:t>多岁了，他一年之中，依然还有二分之一的时间是工作在试验场地。由于火炸药的易燃易爆性，很多实验尤其是弹药性能的验证过程都必须在人烟稀少的野外进行，这就注定了实验环境条件都是艰苦的。尽管如此，王泽山从来不在办公室里坐等实验数据和结果出来，而是不顾年事已高，亲临一线参加相关实验。</a:t>
            </a:r>
            <a:br>
              <a:rPr lang="zh-CN" altLang="en-US" sz="2400" b="1" dirty="0" smtClean="0">
                <a:latin typeface="微软雅黑" pitchFamily="34" charset="-122"/>
                <a:ea typeface="微软雅黑" pitchFamily="34" charset="-122"/>
              </a:rPr>
            </a:br>
            <a:r>
              <a:rPr lang="zh-CN" altLang="en-US" sz="2800" b="1" dirty="0" smtClean="0">
                <a:latin typeface="微软雅黑" pitchFamily="34" charset="-122"/>
                <a:ea typeface="微软雅黑" pitchFamily="34" charset="-122"/>
              </a:rPr>
              <a:t>阅读上述材料、回答下列问题</a:t>
            </a:r>
            <a:br>
              <a:rPr lang="zh-CN" altLang="en-US" sz="2800" b="1" dirty="0" smtClean="0">
                <a:latin typeface="微软雅黑" pitchFamily="34" charset="-122"/>
                <a:ea typeface="微软雅黑" pitchFamily="34" charset="-122"/>
              </a:rPr>
            </a:br>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1</a:t>
            </a:r>
            <a:r>
              <a:rPr lang="zh-CN" altLang="en-US" sz="2800" b="1" dirty="0" smtClean="0">
                <a:solidFill>
                  <a:srgbClr val="FF0000"/>
                </a:solidFill>
                <a:latin typeface="微软雅黑" pitchFamily="34" charset="-122"/>
                <a:ea typeface="微软雅黑" pitchFamily="34" charset="-122"/>
              </a:rPr>
              <a:t>）我国举办国家科学技术奖励大会表明了什么？</a:t>
            </a:r>
            <a:r>
              <a:rPr lang="zh-CN" altLang="en-US" sz="2800" b="1" dirty="0" smtClean="0">
                <a:latin typeface="微软雅黑" pitchFamily="34" charset="-122"/>
                <a:ea typeface="微软雅黑" pitchFamily="34" charset="-122"/>
              </a:rPr>
              <a:t/>
            </a:r>
            <a:br>
              <a:rPr lang="zh-CN" altLang="en-US" sz="2800" b="1" dirty="0" smtClean="0">
                <a:latin typeface="微软雅黑" pitchFamily="34" charset="-122"/>
                <a:ea typeface="微软雅黑" pitchFamily="34" charset="-122"/>
              </a:rPr>
            </a:br>
            <a:r>
              <a:rPr lang="zh-CN" altLang="en-US" sz="2800" b="1" dirty="0" smtClean="0">
                <a:latin typeface="微软雅黑" pitchFamily="34" charset="-122"/>
                <a:ea typeface="微软雅黑" pitchFamily="34" charset="-122"/>
              </a:rPr>
              <a:t>（</a:t>
            </a:r>
            <a:r>
              <a:rPr lang="en-US" altLang="zh-CN" sz="2800" b="1" dirty="0" smtClean="0">
                <a:latin typeface="微软雅黑" pitchFamily="34" charset="-122"/>
                <a:ea typeface="微软雅黑" pitchFamily="34" charset="-122"/>
              </a:rPr>
              <a:t>2</a:t>
            </a:r>
            <a:r>
              <a:rPr lang="zh-CN" altLang="en-US" sz="2800" b="1" dirty="0" smtClean="0">
                <a:latin typeface="微软雅黑" pitchFamily="34" charset="-122"/>
                <a:ea typeface="微软雅黑" pitchFamily="34" charset="-122"/>
              </a:rPr>
              <a:t>）我们可以从王泽山教授身上感受到怎样的学习品质？</a:t>
            </a:r>
            <a:r>
              <a:rPr lang="zh-CN" altLang="en-US" sz="2800" dirty="0" smtClean="0"/>
              <a:t> </a:t>
            </a:r>
          </a:p>
        </p:txBody>
      </p:sp>
    </p:spTree>
    <p:extLst>
      <p:ext uri="{BB962C8B-B14F-4D97-AF65-F5344CB8AC3E}">
        <p14:creationId xmlns:p14="http://schemas.microsoft.com/office/powerpoint/2010/main" val="37090372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body" idx="1"/>
          </p:nvPr>
        </p:nvSpPr>
        <p:spPr bwMode="auto">
          <a:xfrm>
            <a:off x="323528" y="476672"/>
            <a:ext cx="8424936" cy="5904656"/>
          </a:xfrm>
          <a:noFill/>
          <a:ln>
            <a:miter lim="800000"/>
            <a:headEnd/>
            <a:tailEnd/>
          </a:ln>
        </p:spPr>
        <p:txBody>
          <a:bodyPr vert="horz" wrap="square" lIns="91440" tIns="45720" rIns="91440" bIns="45720" numCol="1" anchor="t" anchorCtr="0" compatLnSpc="1">
            <a:prstTxWarp prst="textNoShape">
              <a:avLst/>
            </a:prstTxWarp>
            <a:normAutofit/>
          </a:bodyPr>
          <a:lstStyle/>
          <a:p>
            <a:r>
              <a:rPr lang="zh-CN" altLang="en-US" sz="2800" b="1" dirty="0" smtClean="0">
                <a:latin typeface="微软雅黑" pitchFamily="34" charset="-122"/>
                <a:ea typeface="微软雅黑" pitchFamily="34" charset="-122"/>
              </a:rPr>
              <a:t>答：（</a:t>
            </a:r>
            <a:r>
              <a:rPr lang="en-US" altLang="zh-CN" sz="2800" b="1" dirty="0" smtClean="0">
                <a:latin typeface="微软雅黑" pitchFamily="34" charset="-122"/>
                <a:ea typeface="微软雅黑" pitchFamily="34" charset="-122"/>
              </a:rPr>
              <a:t>1</a:t>
            </a:r>
            <a:r>
              <a:rPr lang="zh-CN" altLang="en-US" sz="2800" b="1" dirty="0" smtClean="0">
                <a:latin typeface="微软雅黑" pitchFamily="34" charset="-122"/>
                <a:ea typeface="微软雅黑" pitchFamily="34" charset="-122"/>
              </a:rPr>
              <a:t>）我国举办国家科学技术奖励大会，体现了党和政府重视科技事业和科技人才，我国大力实施科教兴国战略和人才强国战略；国家鼓励科技创新；科学技术是第一生产力；尊重知识，尊重人才，尊重劳动，尊重创造。</a:t>
            </a:r>
          </a:p>
          <a:p>
            <a:endParaRPr lang="en-US" altLang="zh-CN" sz="2800" b="1" dirty="0" smtClean="0">
              <a:solidFill>
                <a:srgbClr val="FF0000"/>
              </a:solidFill>
              <a:latin typeface="微软雅黑" pitchFamily="34" charset="-122"/>
              <a:ea typeface="微软雅黑" pitchFamily="34" charset="-122"/>
            </a:endParaRPr>
          </a:p>
          <a:p>
            <a:r>
              <a:rPr lang="zh-CN" altLang="en-US" sz="2800" b="1" dirty="0" smtClean="0">
                <a:solidFill>
                  <a:srgbClr val="FF0000"/>
                </a:solidFill>
                <a:latin typeface="微软雅黑" pitchFamily="34" charset="-122"/>
                <a:ea typeface="微软雅黑" pitchFamily="34" charset="-122"/>
              </a:rPr>
              <a:t>（</a:t>
            </a: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）王泽山教授在火炸药这个“不起眼”的国防领域，整整奋斗了</a:t>
            </a:r>
            <a:r>
              <a:rPr lang="en-US" altLang="zh-CN" sz="2800" b="1" dirty="0" smtClean="0">
                <a:solidFill>
                  <a:srgbClr val="FF0000"/>
                </a:solidFill>
                <a:latin typeface="微软雅黑" pitchFamily="34" charset="-122"/>
                <a:ea typeface="微软雅黑" pitchFamily="34" charset="-122"/>
              </a:rPr>
              <a:t>64</a:t>
            </a:r>
            <a:r>
              <a:rPr lang="zh-CN" altLang="en-US" sz="2800" b="1" dirty="0" smtClean="0">
                <a:solidFill>
                  <a:srgbClr val="FF0000"/>
                </a:solidFill>
                <a:latin typeface="微软雅黑" pitchFamily="34" charset="-122"/>
                <a:ea typeface="微软雅黑" pitchFamily="34" charset="-122"/>
              </a:rPr>
              <a:t>个年头，为我国火炸药事业从跟踪仿制到进入创新发展作出了重要贡献，体现了他爱国、敬业、艰苦奋斗、勇于创新、坚持不懈、乐于奉献等优秀品质。 </a:t>
            </a:r>
          </a:p>
        </p:txBody>
      </p:sp>
    </p:spTree>
    <p:extLst>
      <p:ext uri="{BB962C8B-B14F-4D97-AF65-F5344CB8AC3E}">
        <p14:creationId xmlns:p14="http://schemas.microsoft.com/office/powerpoint/2010/main" val="6926334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835585"/>
          <p:cNvSpPr>
            <a:spLocks noGrp="1"/>
          </p:cNvSpPr>
          <p:nvPr>
            <p:ph type="title"/>
          </p:nvPr>
        </p:nvSpPr>
        <p:spPr bwMode="auto">
          <a:xfrm>
            <a:off x="457200" y="274396"/>
            <a:ext cx="8229600" cy="114331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6000" b="1" smtClean="0">
                <a:solidFill>
                  <a:srgbClr val="FF6600"/>
                </a:solidFill>
                <a:ea typeface="黑体" pitchFamily="49" charset="-122"/>
              </a:rPr>
              <a:t>为什么</a:t>
            </a:r>
          </a:p>
        </p:txBody>
      </p:sp>
      <p:sp>
        <p:nvSpPr>
          <p:cNvPr id="51202" name="文本占位符 835586"/>
          <p:cNvSpPr>
            <a:spLocks noGrp="1"/>
          </p:cNvSpPr>
          <p:nvPr>
            <p:ph type="body" idx="1"/>
          </p:nvPr>
        </p:nvSpPr>
        <p:spPr bwMode="auto">
          <a:xfrm>
            <a:off x="90488" y="1600645"/>
            <a:ext cx="9053512" cy="452563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pPr>
            <a:r>
              <a:rPr lang="zh-CN" altLang="en-US" sz="4000" b="1" smtClean="0">
                <a:latin typeface="微软雅黑" pitchFamily="34" charset="-122"/>
                <a:ea typeface="微软雅黑" pitchFamily="34" charset="-122"/>
              </a:rPr>
              <a:t>一、设问字眼：</a:t>
            </a:r>
          </a:p>
          <a:p>
            <a:pPr eaLnBrk="1" hangingPunct="1">
              <a:buFontTx/>
              <a:buNone/>
            </a:pPr>
            <a:r>
              <a:rPr lang="zh-CN" altLang="en-US" sz="4000" b="1" smtClean="0">
                <a:latin typeface="微软雅黑" pitchFamily="34" charset="-122"/>
                <a:ea typeface="微软雅黑" pitchFamily="34" charset="-122"/>
              </a:rPr>
              <a:t>通常有“</a:t>
            </a:r>
            <a:r>
              <a:rPr lang="zh-CN" altLang="en-US" sz="4000" b="1" smtClean="0">
                <a:solidFill>
                  <a:srgbClr val="FF0000"/>
                </a:solidFill>
                <a:latin typeface="微软雅黑" pitchFamily="34" charset="-122"/>
                <a:ea typeface="微软雅黑" pitchFamily="34" charset="-122"/>
              </a:rPr>
              <a:t>为什么</a:t>
            </a:r>
            <a:r>
              <a:rPr lang="en-US" altLang="zh-CN" sz="4000" b="1" smtClean="0">
                <a:solidFill>
                  <a:srgbClr val="FF0000"/>
                </a:solidFill>
                <a:latin typeface="微软雅黑" pitchFamily="34" charset="-122"/>
                <a:ea typeface="微软雅黑" pitchFamily="34" charset="-122"/>
              </a:rPr>
              <a:t>…</a:t>
            </a:r>
            <a:r>
              <a:rPr lang="zh-CN" altLang="en-US" sz="4000" b="1" smtClean="0">
                <a:solidFill>
                  <a:srgbClr val="FF0000"/>
                </a:solidFill>
                <a:latin typeface="微软雅黑" pitchFamily="34" charset="-122"/>
                <a:ea typeface="微软雅黑" pitchFamily="34" charset="-122"/>
              </a:rPr>
              <a:t>，有什么（何）意义、影响，如何理解，产生原因，辨析言行，说明理由，有什么危害，有什么关系</a:t>
            </a:r>
            <a:r>
              <a:rPr lang="zh-CN" altLang="en-US" sz="4000" b="1" smtClean="0">
                <a:latin typeface="微软雅黑" pitchFamily="34" charset="-122"/>
                <a:ea typeface="微软雅黑" pitchFamily="34" charset="-122"/>
              </a:rPr>
              <a:t>”等字眼。</a:t>
            </a:r>
          </a:p>
        </p:txBody>
      </p:sp>
    </p:spTree>
    <p:extLst>
      <p:ext uri="{BB962C8B-B14F-4D97-AF65-F5344CB8AC3E}">
        <p14:creationId xmlns:p14="http://schemas.microsoft.com/office/powerpoint/2010/main" val="4072966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ctrTitle" idx="4294967295"/>
          </p:nvPr>
        </p:nvSpPr>
        <p:spPr bwMode="auto">
          <a:xfrm>
            <a:off x="323850" y="621203"/>
            <a:ext cx="8134350" cy="1440580"/>
          </a:xfrm>
          <a:prstGeom prst="rect">
            <a:avLst/>
          </a:prstGeom>
          <a:solidFill>
            <a:srgbClr val="FFFFFF"/>
          </a:solidFill>
          <a:ln>
            <a:miter lim="800000"/>
            <a:headEnd/>
            <a:tailEnd/>
          </a:ln>
        </p:spPr>
        <p:txBody>
          <a:bodyPr lIns="76928" tIns="38464" rIns="76928" bIns="38464" anchor="ctr"/>
          <a:lstStyle/>
          <a:p>
            <a:pPr eaLnBrk="1" hangingPunct="1"/>
            <a:r>
              <a:rPr lang="zh-CN" altLang="en-US" sz="6000" b="1" smtClean="0">
                <a:latin typeface="微软雅黑" pitchFamily="34" charset="-122"/>
                <a:ea typeface="微软雅黑" pitchFamily="34" charset="-122"/>
              </a:rPr>
              <a:t>“</a:t>
            </a:r>
            <a:r>
              <a:rPr lang="zh-CN" altLang="en-US" sz="6000" b="1" smtClean="0">
                <a:ea typeface="微软雅黑" pitchFamily="34" charset="-122"/>
              </a:rPr>
              <a:t>为什么</a:t>
            </a:r>
            <a:r>
              <a:rPr lang="zh-CN" altLang="en-US" sz="6000" b="1" smtClean="0">
                <a:latin typeface="微软雅黑" pitchFamily="34" charset="-122"/>
                <a:ea typeface="微软雅黑" pitchFamily="34" charset="-122"/>
              </a:rPr>
              <a:t>”</a:t>
            </a:r>
            <a:r>
              <a:rPr lang="zh-CN" altLang="en-US" sz="6000" b="1" smtClean="0">
                <a:ea typeface="微软雅黑" pitchFamily="34" charset="-122"/>
              </a:rPr>
              <a:t>类解题方法</a:t>
            </a:r>
          </a:p>
        </p:txBody>
      </p:sp>
      <p:sp>
        <p:nvSpPr>
          <p:cNvPr id="52226" name="副标题 2"/>
          <p:cNvSpPr>
            <a:spLocks noGrp="1"/>
          </p:cNvSpPr>
          <p:nvPr>
            <p:ph type="subTitle" idx="4294967295"/>
          </p:nvPr>
        </p:nvSpPr>
        <p:spPr bwMode="auto">
          <a:xfrm>
            <a:off x="1220788" y="2578181"/>
            <a:ext cx="6400800" cy="1753087"/>
          </a:xfrm>
          <a:prstGeom prst="rect">
            <a:avLst/>
          </a:prstGeom>
          <a:solidFill>
            <a:srgbClr val="FFFFFF"/>
          </a:solidFill>
          <a:ln>
            <a:miter lim="800000"/>
            <a:headEnd/>
            <a:tailEnd/>
          </a:ln>
        </p:spPr>
        <p:txBody>
          <a:bodyPr lIns="76928" tIns="38464" rIns="76928" bIns="38464"/>
          <a:lstStyle/>
          <a:p>
            <a:pPr marL="0" indent="0" eaLnBrk="1" hangingPunct="1">
              <a:buFontTx/>
              <a:buNone/>
            </a:pPr>
            <a:r>
              <a:rPr lang="en-US" altLang="zh-CN" sz="4800" b="1" smtClean="0">
                <a:solidFill>
                  <a:srgbClr val="FF0000"/>
                </a:solidFill>
                <a:latin typeface="黑体" pitchFamily="49" charset="-122"/>
                <a:ea typeface="黑体" pitchFamily="49" charset="-122"/>
              </a:rPr>
              <a:t>1</a:t>
            </a:r>
            <a:r>
              <a:rPr lang="zh-CN" altLang="en-US" sz="4800" b="1" smtClean="0">
                <a:solidFill>
                  <a:srgbClr val="FF0000"/>
                </a:solidFill>
                <a:latin typeface="黑体" pitchFamily="49" charset="-122"/>
                <a:ea typeface="黑体" pitchFamily="49" charset="-122"/>
              </a:rPr>
              <a:t>、意义类</a:t>
            </a:r>
            <a:endParaRPr lang="en-US" altLang="zh-CN" sz="4800" b="1" smtClean="0">
              <a:solidFill>
                <a:srgbClr val="FF0000"/>
              </a:solidFill>
              <a:latin typeface="黑体" pitchFamily="49" charset="-122"/>
              <a:ea typeface="黑体" pitchFamily="49" charset="-122"/>
            </a:endParaRPr>
          </a:p>
          <a:p>
            <a:pPr marL="0" indent="0" eaLnBrk="1" hangingPunct="1">
              <a:buFontTx/>
              <a:buNone/>
            </a:pPr>
            <a:r>
              <a:rPr lang="en-US" altLang="zh-CN" sz="4800" b="1" smtClean="0">
                <a:solidFill>
                  <a:srgbClr val="FF0000"/>
                </a:solidFill>
                <a:latin typeface="黑体" pitchFamily="49" charset="-122"/>
                <a:ea typeface="黑体" pitchFamily="49" charset="-122"/>
              </a:rPr>
              <a:t>2</a:t>
            </a:r>
            <a:r>
              <a:rPr lang="zh-CN" altLang="en-US" sz="4800" b="1" smtClean="0">
                <a:solidFill>
                  <a:srgbClr val="FF0000"/>
                </a:solidFill>
                <a:latin typeface="黑体" pitchFamily="49" charset="-122"/>
                <a:ea typeface="黑体" pitchFamily="49" charset="-122"/>
              </a:rPr>
              <a:t>、原因类</a:t>
            </a:r>
          </a:p>
        </p:txBody>
      </p:sp>
    </p:spTree>
    <p:extLst>
      <p:ext uri="{BB962C8B-B14F-4D97-AF65-F5344CB8AC3E}">
        <p14:creationId xmlns:p14="http://schemas.microsoft.com/office/powerpoint/2010/main" val="3113273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bwMode="auto">
          <a:xfrm>
            <a:off x="0" y="274396"/>
            <a:ext cx="8229600" cy="1143317"/>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altLang="zh-CN" sz="6000" b="1" smtClean="0">
                <a:solidFill>
                  <a:srgbClr val="FF0000"/>
                </a:solidFill>
                <a:latin typeface="黑体" pitchFamily="49" charset="-122"/>
                <a:ea typeface="黑体" pitchFamily="49" charset="-122"/>
              </a:rPr>
              <a:t>1</a:t>
            </a:r>
            <a:r>
              <a:rPr lang="zh-CN" altLang="en-US" sz="6000" b="1" smtClean="0">
                <a:solidFill>
                  <a:srgbClr val="FF0000"/>
                </a:solidFill>
                <a:latin typeface="黑体" pitchFamily="49" charset="-122"/>
                <a:ea typeface="黑体" pitchFamily="49" charset="-122"/>
              </a:rPr>
              <a:t>、意义类</a:t>
            </a:r>
            <a:r>
              <a:rPr lang="en-US" altLang="zh-CN" sz="6000" b="1" smtClean="0">
                <a:solidFill>
                  <a:srgbClr val="FF0000"/>
                </a:solidFill>
                <a:latin typeface="黑体" pitchFamily="49" charset="-122"/>
                <a:ea typeface="黑体" pitchFamily="49" charset="-122"/>
              </a:rPr>
              <a:t/>
            </a:r>
            <a:br>
              <a:rPr lang="en-US" altLang="zh-CN" sz="6000" b="1" smtClean="0">
                <a:solidFill>
                  <a:srgbClr val="FF0000"/>
                </a:solidFill>
                <a:latin typeface="黑体" pitchFamily="49" charset="-122"/>
                <a:ea typeface="黑体" pitchFamily="49" charset="-122"/>
              </a:rPr>
            </a:br>
            <a:endParaRPr lang="zh-CN" altLang="en-US" sz="6000" b="1" smtClean="0">
              <a:solidFill>
                <a:srgbClr val="FF0000"/>
              </a:solidFill>
              <a:latin typeface="黑体" pitchFamily="49" charset="-122"/>
              <a:ea typeface="黑体" pitchFamily="49" charset="-122"/>
            </a:endParaRPr>
          </a:p>
        </p:txBody>
      </p:sp>
      <p:sp>
        <p:nvSpPr>
          <p:cNvPr id="114691" name="Rectangle 3"/>
          <p:cNvSpPr>
            <a:spLocks noGrp="1" noChangeArrowheads="1"/>
          </p:cNvSpPr>
          <p:nvPr>
            <p:ph type="body" idx="1"/>
          </p:nvPr>
        </p:nvSpPr>
        <p:spPr bwMode="auto">
          <a:xfrm>
            <a:off x="0" y="1417714"/>
            <a:ext cx="9431338" cy="5440286"/>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20000"/>
              </a:lnSpc>
            </a:pPr>
            <a:r>
              <a:rPr lang="zh-CN" altLang="en-US" sz="2400" b="1" dirty="0" smtClean="0">
                <a:solidFill>
                  <a:srgbClr val="000000"/>
                </a:solidFill>
                <a:latin typeface="微软雅黑" pitchFamily="34" charset="-122"/>
                <a:ea typeface="微软雅黑" pitchFamily="34" charset="-122"/>
              </a:rPr>
              <a:t>解题：</a:t>
            </a:r>
            <a:r>
              <a:rPr lang="en-US" altLang="zh-CN" sz="2400" b="1" dirty="0" smtClean="0">
                <a:solidFill>
                  <a:srgbClr val="000000"/>
                </a:solidFill>
                <a:latin typeface="微软雅黑" pitchFamily="34" charset="-122"/>
                <a:ea typeface="微软雅黑" pitchFamily="34" charset="-122"/>
              </a:rPr>
              <a:t>(</a:t>
            </a:r>
            <a:r>
              <a:rPr lang="zh-CN" altLang="en-US" sz="2400" b="1" dirty="0" smtClean="0">
                <a:solidFill>
                  <a:srgbClr val="FF0000"/>
                </a:solidFill>
                <a:latin typeface="微软雅黑" pitchFamily="34" charset="-122"/>
                <a:ea typeface="微软雅黑" pitchFamily="34" charset="-122"/>
              </a:rPr>
              <a:t>意义、好处或者危害）</a:t>
            </a:r>
            <a:r>
              <a:rPr lang="zh-CN" altLang="en-US" sz="2400" b="1" dirty="0" smtClean="0">
                <a:solidFill>
                  <a:srgbClr val="000000"/>
                </a:solidFill>
                <a:latin typeface="微软雅黑" pitchFamily="34" charset="-122"/>
                <a:ea typeface="微软雅黑" pitchFamily="34" charset="-122"/>
              </a:rPr>
              <a:t>。</a:t>
            </a:r>
          </a:p>
          <a:p>
            <a:pPr eaLnBrk="1" hangingPunct="1">
              <a:lnSpc>
                <a:spcPct val="120000"/>
              </a:lnSpc>
            </a:pPr>
            <a:r>
              <a:rPr lang="zh-CN" altLang="en-US" sz="2400" b="1" dirty="0" smtClean="0">
                <a:solidFill>
                  <a:srgbClr val="000000"/>
                </a:solidFill>
                <a:latin typeface="微软雅黑" pitchFamily="34" charset="-122"/>
                <a:ea typeface="微软雅黑" pitchFamily="34" charset="-122"/>
              </a:rPr>
              <a:t>通常用几个“有利于</a:t>
            </a:r>
            <a:r>
              <a:rPr lang="en-US" altLang="zh-CN" sz="2400" b="1" dirty="0" smtClean="0">
                <a:solidFill>
                  <a:srgbClr val="000000"/>
                </a:solidFill>
                <a:latin typeface="微软雅黑" pitchFamily="34" charset="-122"/>
                <a:ea typeface="微软雅黑" pitchFamily="34" charset="-122"/>
              </a:rPr>
              <a:t>……</a:t>
            </a:r>
            <a:r>
              <a:rPr lang="zh-CN" altLang="en-US" sz="2400" b="1" dirty="0" smtClean="0">
                <a:solidFill>
                  <a:srgbClr val="000000"/>
                </a:solidFill>
                <a:latin typeface="微软雅黑" pitchFamily="34" charset="-122"/>
                <a:ea typeface="微软雅黑" pitchFamily="34" charset="-122"/>
              </a:rPr>
              <a:t>；</a:t>
            </a:r>
            <a:r>
              <a:rPr lang="en-US" altLang="zh-CN" sz="2400" b="1" dirty="0" smtClean="0">
                <a:solidFill>
                  <a:srgbClr val="000000"/>
                </a:solidFill>
                <a:latin typeface="微软雅黑" pitchFamily="34" charset="-122"/>
                <a:ea typeface="微软雅黑" pitchFamily="34" charset="-122"/>
              </a:rPr>
              <a:t>……</a:t>
            </a:r>
            <a:r>
              <a:rPr lang="zh-CN" altLang="en-US" sz="2400" b="1" dirty="0" smtClean="0">
                <a:solidFill>
                  <a:srgbClr val="000000"/>
                </a:solidFill>
                <a:latin typeface="微软雅黑" pitchFamily="34" charset="-122"/>
                <a:ea typeface="微软雅黑" pitchFamily="34" charset="-122"/>
              </a:rPr>
              <a:t>，有利于</a:t>
            </a:r>
            <a:r>
              <a:rPr lang="en-US" altLang="zh-CN" sz="2400" b="1" dirty="0" smtClean="0">
                <a:solidFill>
                  <a:srgbClr val="000000"/>
                </a:solidFill>
                <a:latin typeface="微软雅黑" pitchFamily="34" charset="-122"/>
                <a:ea typeface="微软雅黑" pitchFamily="34" charset="-122"/>
              </a:rPr>
              <a:t>……</a:t>
            </a:r>
            <a:r>
              <a:rPr lang="zh-CN" altLang="en-US" sz="2400" b="1" dirty="0" smtClean="0">
                <a:solidFill>
                  <a:srgbClr val="000000"/>
                </a:solidFill>
                <a:latin typeface="微软雅黑" pitchFamily="34" charset="-122"/>
                <a:ea typeface="微软雅黑" pitchFamily="34" charset="-122"/>
              </a:rPr>
              <a:t>，</a:t>
            </a:r>
          </a:p>
          <a:p>
            <a:pPr eaLnBrk="1" hangingPunct="1">
              <a:lnSpc>
                <a:spcPct val="120000"/>
              </a:lnSpc>
            </a:pPr>
            <a:r>
              <a:rPr lang="zh-CN" altLang="en-US" sz="2400" b="1" dirty="0" smtClean="0">
                <a:solidFill>
                  <a:srgbClr val="000000"/>
                </a:solidFill>
                <a:latin typeface="微软雅黑" pitchFamily="34" charset="-122"/>
                <a:ea typeface="微软雅黑" pitchFamily="34" charset="-122"/>
              </a:rPr>
              <a:t>         某个</a:t>
            </a:r>
            <a:r>
              <a:rPr lang="zh-CN" altLang="en-US" sz="2400" b="1" dirty="0" smtClean="0">
                <a:solidFill>
                  <a:srgbClr val="0000FF"/>
                </a:solidFill>
                <a:latin typeface="微软雅黑" pitchFamily="34" charset="-122"/>
                <a:ea typeface="微软雅黑" pitchFamily="34" charset="-122"/>
              </a:rPr>
              <a:t>地区（省）与国家</a:t>
            </a:r>
            <a:r>
              <a:rPr lang="en-US" altLang="zh-CN" sz="2400" b="1" dirty="0" smtClean="0">
                <a:solidFill>
                  <a:srgbClr val="FF0000"/>
                </a:solidFill>
                <a:latin typeface="微软雅黑" pitchFamily="34" charset="-122"/>
                <a:ea typeface="微软雅黑" pitchFamily="34" charset="-122"/>
              </a:rPr>
              <a:t>          </a:t>
            </a:r>
          </a:p>
          <a:p>
            <a:pPr eaLnBrk="1" hangingPunct="1">
              <a:lnSpc>
                <a:spcPct val="140000"/>
              </a:lnSpc>
            </a:pPr>
            <a:r>
              <a:rPr lang="zh-CN" altLang="en-US" sz="2400" b="1" dirty="0" smtClean="0">
                <a:solidFill>
                  <a:srgbClr val="254061"/>
                </a:solidFill>
                <a:latin typeface="微软雅黑" pitchFamily="34" charset="-122"/>
                <a:ea typeface="微软雅黑" pitchFamily="34" charset="-122"/>
              </a:rPr>
              <a:t>         我国与其他国家</a:t>
            </a:r>
            <a:r>
              <a:rPr lang="zh-CN" altLang="en-US" sz="2400" b="1" dirty="0" smtClean="0">
                <a:solidFill>
                  <a:srgbClr val="FF0000"/>
                </a:solidFill>
                <a:latin typeface="微软雅黑" pitchFamily="34" charset="-122"/>
                <a:ea typeface="微软雅黑" pitchFamily="34" charset="-122"/>
              </a:rPr>
              <a:t>、国际、世界</a:t>
            </a:r>
          </a:p>
          <a:p>
            <a:pPr eaLnBrk="1" hangingPunct="1">
              <a:lnSpc>
                <a:spcPct val="140000"/>
              </a:lnSpc>
            </a:pPr>
            <a:r>
              <a:rPr lang="zh-CN" altLang="en-US" sz="2400" b="1" dirty="0" smtClean="0">
                <a:solidFill>
                  <a:srgbClr val="FF0000"/>
                </a:solidFill>
                <a:latin typeface="微软雅黑" pitchFamily="34" charset="-122"/>
                <a:ea typeface="微软雅黑" pitchFamily="34" charset="-122"/>
              </a:rPr>
              <a:t>         国家 、社会、家庭、学校 、个人</a:t>
            </a:r>
          </a:p>
          <a:p>
            <a:pPr eaLnBrk="1" hangingPunct="1">
              <a:lnSpc>
                <a:spcPct val="140000"/>
              </a:lnSpc>
            </a:pPr>
            <a:r>
              <a:rPr lang="zh-CN" altLang="en-US"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eaLnBrk="1" hangingPunct="1">
              <a:lnSpc>
                <a:spcPct val="140000"/>
              </a:lnSpc>
            </a:pPr>
            <a:r>
              <a:rPr lang="en-US" altLang="zh-CN" sz="2400" b="1" dirty="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zh-CN" altLang="en-US" sz="2400" b="1" dirty="0" smtClean="0">
                <a:solidFill>
                  <a:srgbClr val="FF0000"/>
                </a:solidFill>
                <a:latin typeface="微软雅黑" pitchFamily="34" charset="-122"/>
                <a:ea typeface="微软雅黑" pitchFamily="34" charset="-122"/>
              </a:rPr>
              <a:t> 社会、经济、政治、文化、生态、外交，</a:t>
            </a:r>
          </a:p>
          <a:p>
            <a:pPr eaLnBrk="1" hangingPunct="1">
              <a:lnSpc>
                <a:spcPct val="140000"/>
              </a:lnSpc>
              <a:buFontTx/>
              <a:buNone/>
            </a:pPr>
            <a:r>
              <a:rPr lang="zh-CN" altLang="en-US" sz="2400" b="1" dirty="0" smtClean="0">
                <a:solidFill>
                  <a:srgbClr val="000000"/>
                </a:solidFill>
                <a:latin typeface="微软雅黑" pitchFamily="34" charset="-122"/>
                <a:ea typeface="微软雅黑" pitchFamily="34" charset="-122"/>
              </a:rPr>
              <a:t>             个人</a:t>
            </a:r>
            <a:r>
              <a:rPr lang="zh-CN" altLang="en-US" sz="2400" b="1" dirty="0" smtClean="0">
                <a:solidFill>
                  <a:srgbClr val="FF0000"/>
                </a:solidFill>
                <a:latin typeface="微软雅黑" pitchFamily="34" charset="-122"/>
                <a:ea typeface="微软雅黑" pitchFamily="34" charset="-122"/>
              </a:rPr>
              <a:t>意识觉悟、品德习惯养成</a:t>
            </a:r>
          </a:p>
        </p:txBody>
      </p:sp>
      <p:sp>
        <p:nvSpPr>
          <p:cNvPr id="53251" name="AutoShape 4"/>
          <p:cNvSpPr>
            <a:spLocks/>
          </p:cNvSpPr>
          <p:nvPr/>
        </p:nvSpPr>
        <p:spPr bwMode="auto">
          <a:xfrm>
            <a:off x="925855" y="2545974"/>
            <a:ext cx="166687" cy="1505368"/>
          </a:xfrm>
          <a:prstGeom prst="leftBrace">
            <a:avLst>
              <a:gd name="adj1" fmla="val 62699"/>
              <a:gd name="adj2" fmla="val 50000"/>
            </a:avLst>
          </a:prstGeom>
          <a:noFill/>
          <a:ln w="38100">
            <a:solidFill>
              <a:srgbClr val="FF0000"/>
            </a:solidFill>
            <a:round/>
            <a:headEnd/>
            <a:tailEnd/>
          </a:ln>
        </p:spPr>
        <p:txBody>
          <a:bodyPr wrap="none" anchor="ctr"/>
          <a:lstStyle/>
          <a:p>
            <a:endParaRPr lang="zh-CN" altLang="en-US"/>
          </a:p>
        </p:txBody>
      </p:sp>
      <p:sp>
        <p:nvSpPr>
          <p:cNvPr id="53252" name="Text Box 5"/>
          <p:cNvSpPr txBox="1">
            <a:spLocks noChangeArrowheads="1"/>
          </p:cNvSpPr>
          <p:nvPr/>
        </p:nvSpPr>
        <p:spPr bwMode="auto">
          <a:xfrm>
            <a:off x="331789" y="3220345"/>
            <a:ext cx="454025" cy="830997"/>
          </a:xfrm>
          <a:prstGeom prst="rect">
            <a:avLst/>
          </a:prstGeom>
          <a:noFill/>
          <a:ln w="9525">
            <a:noFill/>
            <a:miter lim="800000"/>
            <a:headEnd/>
            <a:tailEnd/>
          </a:ln>
        </p:spPr>
        <p:txBody>
          <a:bodyPr>
            <a:spAutoFit/>
          </a:bodyPr>
          <a:lstStyle/>
          <a:p>
            <a:pPr>
              <a:spcBef>
                <a:spcPct val="50000"/>
              </a:spcBef>
            </a:pPr>
            <a:r>
              <a:rPr lang="zh-CN" altLang="en-US" sz="2400">
                <a:latin typeface="微软雅黑" pitchFamily="34" charset="-122"/>
                <a:ea typeface="微软雅黑" pitchFamily="34" charset="-122"/>
              </a:rPr>
              <a:t>对象</a:t>
            </a:r>
          </a:p>
        </p:txBody>
      </p:sp>
      <p:sp>
        <p:nvSpPr>
          <p:cNvPr id="53253" name="Text Box 6"/>
          <p:cNvSpPr txBox="1">
            <a:spLocks noChangeArrowheads="1"/>
          </p:cNvSpPr>
          <p:nvPr/>
        </p:nvSpPr>
        <p:spPr bwMode="auto">
          <a:xfrm>
            <a:off x="331789" y="5070614"/>
            <a:ext cx="530225" cy="830997"/>
          </a:xfrm>
          <a:prstGeom prst="rect">
            <a:avLst/>
          </a:prstGeom>
          <a:noFill/>
          <a:ln w="9525">
            <a:noFill/>
            <a:miter lim="800000"/>
            <a:headEnd/>
            <a:tailEnd/>
          </a:ln>
        </p:spPr>
        <p:txBody>
          <a:bodyPr>
            <a:spAutoFit/>
          </a:bodyPr>
          <a:lstStyle/>
          <a:p>
            <a:pPr>
              <a:spcBef>
                <a:spcPct val="50000"/>
              </a:spcBef>
            </a:pPr>
            <a:r>
              <a:rPr lang="zh-CN" altLang="en-US" sz="2400">
                <a:latin typeface="微软雅黑" pitchFamily="34" charset="-122"/>
                <a:ea typeface="微软雅黑" pitchFamily="34" charset="-122"/>
              </a:rPr>
              <a:t>内容</a:t>
            </a:r>
          </a:p>
        </p:txBody>
      </p:sp>
      <p:sp>
        <p:nvSpPr>
          <p:cNvPr id="53254" name="AutoShape 7"/>
          <p:cNvSpPr>
            <a:spLocks/>
          </p:cNvSpPr>
          <p:nvPr/>
        </p:nvSpPr>
        <p:spPr bwMode="auto">
          <a:xfrm>
            <a:off x="938214" y="5070614"/>
            <a:ext cx="255587" cy="788889"/>
          </a:xfrm>
          <a:prstGeom prst="leftBrace">
            <a:avLst>
              <a:gd name="adj1" fmla="val 21429"/>
              <a:gd name="adj2" fmla="val 50000"/>
            </a:avLst>
          </a:prstGeom>
          <a:noFill/>
          <a:ln w="57150">
            <a:solidFill>
              <a:srgbClr val="0000FF"/>
            </a:solidFill>
            <a:round/>
            <a:headEnd/>
            <a:tailEnd/>
          </a:ln>
        </p:spPr>
        <p:txBody>
          <a:bodyPr wrap="none" anchor="ctr"/>
          <a:lstStyle/>
          <a:p>
            <a:endParaRPr lang="zh-CN" altLang="en-US"/>
          </a:p>
        </p:txBody>
      </p:sp>
    </p:spTree>
    <p:extLst>
      <p:ext uri="{BB962C8B-B14F-4D97-AF65-F5344CB8AC3E}">
        <p14:creationId xmlns:p14="http://schemas.microsoft.com/office/powerpoint/2010/main" val="2422895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1">
                                            <p:txEl>
                                              <p:pRg st="2" end="2"/>
                                            </p:txEl>
                                          </p:spTgt>
                                        </p:tgtEl>
                                        <p:attrNameLst>
                                          <p:attrName>style.visibility</p:attrName>
                                        </p:attrNameLst>
                                      </p:cBhvr>
                                      <p:to>
                                        <p:strVal val="visible"/>
                                      </p:to>
                                    </p:set>
                                    <p:anim calcmode="lin" valueType="num">
                                      <p:cBhvr additive="base">
                                        <p:cTn id="7"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4691">
                                            <p:txEl>
                                              <p:pRg st="3" end="3"/>
                                            </p:txEl>
                                          </p:spTgt>
                                        </p:tgtEl>
                                        <p:attrNameLst>
                                          <p:attrName>style.visibility</p:attrName>
                                        </p:attrNameLst>
                                      </p:cBhvr>
                                      <p:to>
                                        <p:strVal val="visible"/>
                                      </p:to>
                                    </p:set>
                                    <p:anim calcmode="lin" valueType="num">
                                      <p:cBhvr additive="base">
                                        <p:cTn id="13"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4691">
                                            <p:txEl>
                                              <p:pRg st="4" end="4"/>
                                            </p:txEl>
                                          </p:spTgt>
                                        </p:tgtEl>
                                        <p:attrNameLst>
                                          <p:attrName>style.visibility</p:attrName>
                                        </p:attrNameLst>
                                      </p:cBhvr>
                                      <p:to>
                                        <p:strVal val="visible"/>
                                      </p:to>
                                    </p:set>
                                    <p:anim calcmode="lin" valueType="num">
                                      <p:cBhvr additive="base">
                                        <p:cTn id="19" dur="500" fill="hold"/>
                                        <p:tgtEl>
                                          <p:spTgt spid="11469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4691">
                                            <p:txEl>
                                              <p:pRg st="5" end="5"/>
                                            </p:txEl>
                                          </p:spTgt>
                                        </p:tgtEl>
                                        <p:attrNameLst>
                                          <p:attrName>style.visibility</p:attrName>
                                        </p:attrNameLst>
                                      </p:cBhvr>
                                      <p:to>
                                        <p:strVal val="visible"/>
                                      </p:to>
                                    </p:set>
                                    <p:anim calcmode="lin" valueType="num">
                                      <p:cBhvr additive="base">
                                        <p:cTn id="25" dur="500" fill="hold"/>
                                        <p:tgtEl>
                                          <p:spTgt spid="11469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4691">
                                            <p:txEl>
                                              <p:pRg st="6" end="6"/>
                                            </p:txEl>
                                          </p:spTgt>
                                        </p:tgtEl>
                                        <p:attrNameLst>
                                          <p:attrName>style.visibility</p:attrName>
                                        </p:attrNameLst>
                                      </p:cBhvr>
                                      <p:to>
                                        <p:strVal val="visible"/>
                                      </p:to>
                                    </p:set>
                                    <p:anim calcmode="lin" valueType="num">
                                      <p:cBhvr additive="base">
                                        <p:cTn id="31" dur="500" fill="hold"/>
                                        <p:tgtEl>
                                          <p:spTgt spid="11469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46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4691">
                                            <p:txEl>
                                              <p:pRg st="7" end="7"/>
                                            </p:txEl>
                                          </p:spTgt>
                                        </p:tgtEl>
                                        <p:attrNameLst>
                                          <p:attrName>style.visibility</p:attrName>
                                        </p:attrNameLst>
                                      </p:cBhvr>
                                      <p:to>
                                        <p:strVal val="visible"/>
                                      </p:to>
                                    </p:set>
                                    <p:anim calcmode="lin" valueType="num">
                                      <p:cBhvr additive="base">
                                        <p:cTn id="37" dur="500" fill="hold"/>
                                        <p:tgtEl>
                                          <p:spTgt spid="11469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469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p:cNvSpPr>
          <p:nvPr>
            <p:ph type="title" idx="4294967295"/>
          </p:nvPr>
        </p:nvSpPr>
        <p:spPr bwMode="auto">
          <a:xfrm>
            <a:off x="250825" y="188648"/>
            <a:ext cx="8713788" cy="1152845"/>
          </a:xfrm>
          <a:prstGeom prst="rect">
            <a:avLst/>
          </a:prstGeom>
          <a:solidFill>
            <a:srgbClr val="FFFFFF"/>
          </a:solidFill>
          <a:ln>
            <a:miter lim="800000"/>
            <a:headEnd/>
            <a:tailEnd/>
          </a:ln>
        </p:spPr>
        <p:txBody>
          <a:bodyPr lIns="76928" tIns="38464" rIns="76928" bIns="38464" anchor="ctr"/>
          <a:lstStyle/>
          <a:p>
            <a:pPr algn="l" eaLnBrk="1" hangingPunct="1"/>
            <a:r>
              <a:rPr lang="zh-CN" altLang="en-US" sz="3600" b="1" smtClean="0"/>
              <a:t>  </a:t>
            </a:r>
            <a:r>
              <a:rPr lang="en-US" altLang="zh-CN" sz="3600" b="1" smtClean="0"/>
              <a:t>1.</a:t>
            </a:r>
            <a:r>
              <a:rPr lang="zh-CN" altLang="en-US" sz="3200" b="1" smtClean="0">
                <a:ea typeface="微软雅黑" pitchFamily="34" charset="-122"/>
              </a:rPr>
              <a:t>例题：综合上述材料，请你谈谈：</a:t>
            </a:r>
            <a:r>
              <a:rPr lang="zh-CN" altLang="en-US" sz="3200" b="1" smtClean="0">
                <a:latin typeface="微软雅黑" pitchFamily="34" charset="-122"/>
                <a:ea typeface="微软雅黑" pitchFamily="34" charset="-122"/>
              </a:rPr>
              <a:t>“</a:t>
            </a:r>
            <a:r>
              <a:rPr lang="zh-CN" altLang="en-US" sz="3200" b="1" smtClean="0">
                <a:ea typeface="微软雅黑" pitchFamily="34" charset="-122"/>
              </a:rPr>
              <a:t>对口支援</a:t>
            </a:r>
            <a:r>
              <a:rPr lang="zh-CN" altLang="en-US" sz="3200" b="1" smtClean="0">
                <a:latin typeface="微软雅黑" pitchFamily="34" charset="-122"/>
                <a:ea typeface="微软雅黑" pitchFamily="34" charset="-122"/>
              </a:rPr>
              <a:t>”</a:t>
            </a:r>
            <a:r>
              <a:rPr lang="zh-CN" altLang="en-US" sz="3200" b="1" smtClean="0">
                <a:ea typeface="微软雅黑" pitchFamily="34" charset="-122"/>
              </a:rPr>
              <a:t>新疆有何重要意义？</a:t>
            </a:r>
          </a:p>
        </p:txBody>
      </p:sp>
      <p:sp>
        <p:nvSpPr>
          <p:cNvPr id="111619" name="内容占位符 2"/>
          <p:cNvSpPr>
            <a:spLocks noGrp="1"/>
          </p:cNvSpPr>
          <p:nvPr>
            <p:ph idx="4294967295"/>
          </p:nvPr>
        </p:nvSpPr>
        <p:spPr bwMode="auto">
          <a:xfrm>
            <a:off x="250826" y="1411998"/>
            <a:ext cx="8569325" cy="4969620"/>
          </a:xfrm>
          <a:prstGeom prst="rect">
            <a:avLst/>
          </a:prstGeom>
          <a:solidFill>
            <a:srgbClr val="FFFFFF"/>
          </a:solidFill>
          <a:ln>
            <a:miter lim="800000"/>
            <a:headEnd/>
            <a:tailEnd/>
          </a:ln>
        </p:spPr>
        <p:txBody>
          <a:bodyPr lIns="76928" tIns="38464" rIns="76928" bIns="38464"/>
          <a:lstStyle/>
          <a:p>
            <a:pPr eaLnBrk="1" hangingPunct="1"/>
            <a:r>
              <a:rPr lang="zh-CN" altLang="en-US" sz="2800" dirty="0" smtClean="0">
                <a:latin typeface="微软雅黑" pitchFamily="34" charset="-122"/>
                <a:ea typeface="微软雅黑" pitchFamily="34" charset="-122"/>
              </a:rPr>
              <a:t>对少数民族地区意义</a:t>
            </a:r>
            <a:endParaRPr lang="en-US" altLang="zh-CN" sz="2800" dirty="0" smtClean="0">
              <a:latin typeface="微软雅黑" pitchFamily="34" charset="-122"/>
              <a:ea typeface="微软雅黑" pitchFamily="34" charset="-122"/>
            </a:endParaRPr>
          </a:p>
          <a:p>
            <a:pPr eaLnBrk="1" hangingPunct="1">
              <a:buFontTx/>
              <a:buNone/>
            </a:pPr>
            <a:r>
              <a:rPr lang="en-US" altLang="zh-CN" sz="2800" dirty="0" smtClean="0">
                <a:latin typeface="微软雅黑" pitchFamily="34" charset="-122"/>
                <a:ea typeface="微软雅黑" pitchFamily="34" charset="-122"/>
              </a:rPr>
              <a:t>          </a:t>
            </a:r>
            <a:r>
              <a:rPr lang="zh-CN" altLang="en-US" sz="2800" b="1" dirty="0" smtClean="0">
                <a:solidFill>
                  <a:srgbClr val="FF0000"/>
                </a:solidFill>
                <a:latin typeface="微软雅黑" pitchFamily="34" charset="-122"/>
                <a:ea typeface="微软雅黑" pitchFamily="34" charset="-122"/>
              </a:rPr>
              <a:t>有利于促进少数民族地区经济社会的发展，提高少数民族</a:t>
            </a:r>
            <a:r>
              <a:rPr lang="zh-CN" altLang="en-US" sz="2800" b="1" dirty="0">
                <a:solidFill>
                  <a:srgbClr val="FF0000"/>
                </a:solidFill>
                <a:latin typeface="微软雅黑" pitchFamily="34" charset="-122"/>
                <a:ea typeface="微软雅黑" pitchFamily="34" charset="-122"/>
              </a:rPr>
              <a:t>人民</a:t>
            </a:r>
            <a:r>
              <a:rPr lang="zh-CN" altLang="en-US" sz="2800" b="1" dirty="0" smtClean="0">
                <a:solidFill>
                  <a:srgbClr val="FF0000"/>
                </a:solidFill>
                <a:latin typeface="微软雅黑" pitchFamily="34" charset="-122"/>
                <a:ea typeface="微软雅黑" pitchFamily="34" charset="-122"/>
              </a:rPr>
              <a:t>的生活水平。</a:t>
            </a:r>
            <a:endParaRPr lang="en-US" altLang="zh-CN" sz="2800" b="1" dirty="0" smtClean="0">
              <a:solidFill>
                <a:srgbClr val="FF0000"/>
              </a:solidFill>
              <a:latin typeface="微软雅黑" pitchFamily="34" charset="-122"/>
              <a:ea typeface="微软雅黑" pitchFamily="34" charset="-122"/>
            </a:endParaRPr>
          </a:p>
          <a:p>
            <a:pPr eaLnBrk="1" hangingPunct="1"/>
            <a:r>
              <a:rPr lang="zh-CN" altLang="en-US" sz="2800" dirty="0" smtClean="0">
                <a:latin typeface="微软雅黑" pitchFamily="34" charset="-122"/>
                <a:ea typeface="微软雅黑" pitchFamily="34" charset="-122"/>
              </a:rPr>
              <a:t>对整个国家的意义</a:t>
            </a:r>
            <a:endParaRPr lang="en-US" altLang="zh-CN" sz="2800" dirty="0" smtClean="0">
              <a:latin typeface="微软雅黑" pitchFamily="34" charset="-122"/>
              <a:ea typeface="微软雅黑" pitchFamily="34" charset="-122"/>
            </a:endParaRPr>
          </a:p>
          <a:p>
            <a:pPr eaLnBrk="1" hangingPunct="1">
              <a:buFontTx/>
              <a:buNone/>
            </a:pPr>
            <a:r>
              <a:rPr lang="en-US" altLang="zh-CN" sz="2800" dirty="0" smtClean="0">
                <a:latin typeface="微软雅黑" pitchFamily="34" charset="-122"/>
                <a:ea typeface="微软雅黑" pitchFamily="34" charset="-122"/>
              </a:rPr>
              <a:t>          </a:t>
            </a:r>
            <a:r>
              <a:rPr lang="zh-CN" altLang="en-US" sz="2800" b="1" dirty="0" smtClean="0">
                <a:solidFill>
                  <a:srgbClr val="FF0000"/>
                </a:solidFill>
                <a:latin typeface="微软雅黑" pitchFamily="34" charset="-122"/>
                <a:ea typeface="微软雅黑" pitchFamily="34" charset="-122"/>
              </a:rPr>
              <a:t>有利于维护和促进民族团结，有利于维护平等团结互助和谐的新型民族关系。促进各民族共同繁荣是发展社会主义民族关系的必由之路。有利于缩小地区差距，实现共同富裕。有利于边</a:t>
            </a:r>
            <a:r>
              <a:rPr lang="zh-CN" altLang="en-US" sz="2800" b="1" dirty="0">
                <a:solidFill>
                  <a:srgbClr val="FF0000"/>
                </a:solidFill>
                <a:latin typeface="微软雅黑" pitchFamily="34" charset="-122"/>
                <a:ea typeface="微软雅黑" pitchFamily="34" charset="-122"/>
              </a:rPr>
              <a:t>疆的</a:t>
            </a:r>
            <a:r>
              <a:rPr lang="zh-CN" altLang="en-US" sz="2800" b="1" dirty="0" smtClean="0">
                <a:solidFill>
                  <a:srgbClr val="FF0000"/>
                </a:solidFill>
                <a:latin typeface="微软雅黑" pitchFamily="34" charset="-122"/>
                <a:ea typeface="微软雅黑" pitchFamily="34" charset="-122"/>
              </a:rPr>
              <a:t>和谐稳</a:t>
            </a:r>
            <a:r>
              <a:rPr lang="zh-CN" altLang="en-US" sz="2800" b="1" dirty="0">
                <a:solidFill>
                  <a:srgbClr val="FF0000"/>
                </a:solidFill>
                <a:latin typeface="微软雅黑" pitchFamily="34" charset="-122"/>
                <a:ea typeface="微软雅黑" pitchFamily="34" charset="-122"/>
              </a:rPr>
              <a:t>定</a:t>
            </a:r>
            <a:r>
              <a:rPr lang="zh-CN" altLang="en-US" sz="2800" b="1" dirty="0" smtClean="0">
                <a:solidFill>
                  <a:srgbClr val="FF0000"/>
                </a:solidFill>
                <a:latin typeface="微软雅黑" pitchFamily="34" charset="-122"/>
                <a:ea typeface="微软雅黑" pitchFamily="34" charset="-122"/>
              </a:rPr>
              <a:t>。</a:t>
            </a:r>
            <a:endParaRPr lang="en-US" altLang="zh-CN" sz="2800" b="1" dirty="0" smtClean="0">
              <a:solidFill>
                <a:srgbClr val="FF0000"/>
              </a:solidFill>
              <a:latin typeface="微软雅黑" pitchFamily="34" charset="-122"/>
              <a:ea typeface="微软雅黑" pitchFamily="34" charset="-122"/>
            </a:endParaRPr>
          </a:p>
          <a:p>
            <a:pPr eaLnBrk="1" hangingPunct="1">
              <a:buFontTx/>
              <a:buNone/>
            </a:pPr>
            <a:r>
              <a:rPr lang="en-US" altLang="zh-CN" sz="2800" dirty="0" smtClean="0">
                <a:latin typeface="微软雅黑" pitchFamily="34" charset="-122"/>
                <a:ea typeface="微软雅黑" pitchFamily="34" charset="-122"/>
              </a:rPr>
              <a:t>         </a:t>
            </a:r>
            <a:endParaRPr lang="zh-CN" altLang="en-US" sz="28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85329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lin" valueType="num">
                                      <p:cBhvr additive="base">
                                        <p:cTn id="7" dur="5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16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1619">
                                            <p:txEl>
                                              <p:pRg st="3" end="3"/>
                                            </p:txEl>
                                          </p:spTgt>
                                        </p:tgtEl>
                                        <p:attrNameLst>
                                          <p:attrName>style.visibility</p:attrName>
                                        </p:attrNameLst>
                                      </p:cBhvr>
                                      <p:to>
                                        <p:strVal val="visible"/>
                                      </p:to>
                                    </p:set>
                                    <p:anim calcmode="lin" valueType="num">
                                      <p:cBhvr additive="base">
                                        <p:cTn id="13" dur="500" fill="hold"/>
                                        <p:tgtEl>
                                          <p:spTgt spid="11161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16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idx="4294967295"/>
          </p:nvPr>
        </p:nvSpPr>
        <p:spPr bwMode="auto">
          <a:xfrm>
            <a:off x="0" y="261059"/>
            <a:ext cx="9396413" cy="720290"/>
          </a:xfrm>
          <a:prstGeom prst="rect">
            <a:avLst/>
          </a:prstGeom>
          <a:solidFill>
            <a:srgbClr val="FFFFFF"/>
          </a:solidFill>
          <a:ln>
            <a:miter lim="800000"/>
            <a:headEnd/>
            <a:tailEnd/>
          </a:ln>
        </p:spPr>
        <p:txBody>
          <a:bodyPr lIns="76928" tIns="38464" rIns="76928" bIns="38464" anchor="ctr"/>
          <a:lstStyle/>
          <a:p>
            <a:pPr algn="l" eaLnBrk="1" hangingPunct="1"/>
            <a:r>
              <a:rPr lang="en-US" altLang="zh-CN" sz="3200" b="1" smtClean="0">
                <a:latin typeface="黑体" pitchFamily="49" charset="-122"/>
                <a:ea typeface="黑体" pitchFamily="49" charset="-122"/>
              </a:rPr>
              <a:t>2.</a:t>
            </a:r>
            <a:r>
              <a:rPr lang="zh-CN" altLang="en-US" sz="3200" b="1" smtClean="0">
                <a:latin typeface="黑体" pitchFamily="49" charset="-122"/>
                <a:ea typeface="黑体" pitchFamily="49" charset="-122"/>
              </a:rPr>
              <a:t>结合材料，谈谈实行民主监督有什么意义？</a:t>
            </a:r>
          </a:p>
        </p:txBody>
      </p:sp>
      <p:sp>
        <p:nvSpPr>
          <p:cNvPr id="112643" name="内容占位符 2"/>
          <p:cNvSpPr>
            <a:spLocks noGrp="1"/>
          </p:cNvSpPr>
          <p:nvPr>
            <p:ph idx="4294967295"/>
          </p:nvPr>
        </p:nvSpPr>
        <p:spPr bwMode="auto">
          <a:xfrm>
            <a:off x="288681" y="953205"/>
            <a:ext cx="8496300" cy="5040125"/>
          </a:xfrm>
          <a:prstGeom prst="rect">
            <a:avLst/>
          </a:prstGeom>
          <a:solidFill>
            <a:srgbClr val="FFFFFF"/>
          </a:solidFill>
          <a:ln>
            <a:miter lim="800000"/>
            <a:headEnd/>
            <a:tailEnd/>
          </a:ln>
        </p:spPr>
        <p:txBody>
          <a:bodyPr lIns="76928" tIns="38464" rIns="76928" bIns="38464"/>
          <a:lstStyle/>
          <a:p>
            <a:pPr eaLnBrk="1" hangingPunct="1"/>
            <a:r>
              <a:rPr lang="zh-CN" altLang="en-US" sz="2800" dirty="0" smtClean="0">
                <a:solidFill>
                  <a:srgbClr val="FF0000"/>
                </a:solidFill>
                <a:latin typeface="微软雅黑" pitchFamily="34" charset="-122"/>
                <a:ea typeface="微软雅黑" pitchFamily="34" charset="-122"/>
              </a:rPr>
              <a:t>对国家机关：</a:t>
            </a:r>
            <a:endParaRPr lang="en-US" altLang="zh-CN" sz="2800" dirty="0" smtClean="0">
              <a:solidFill>
                <a:srgbClr val="FF0000"/>
              </a:solidFill>
              <a:latin typeface="微软雅黑" pitchFamily="34" charset="-122"/>
              <a:ea typeface="微软雅黑" pitchFamily="34" charset="-122"/>
            </a:endParaRPr>
          </a:p>
          <a:p>
            <a:pPr eaLnBrk="1" hangingPunct="1">
              <a:buFontTx/>
              <a:buNone/>
            </a:pPr>
            <a:r>
              <a:rPr lang="en-US" altLang="zh-CN" sz="2800" dirty="0" smtClean="0">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有利于国家机关及工作人员改进工作，提高工作效率，克服官僚主义，防止权力的滥用，预防腐败，有利于促进政府依法行政，推进民主法治建设。</a:t>
            </a:r>
            <a:endParaRPr lang="en-US" altLang="zh-CN" sz="2800" b="1" dirty="0" smtClean="0">
              <a:latin typeface="微软雅黑" pitchFamily="34" charset="-122"/>
              <a:ea typeface="微软雅黑" pitchFamily="34" charset="-122"/>
            </a:endParaRPr>
          </a:p>
          <a:p>
            <a:pPr eaLnBrk="1" hangingPunct="1"/>
            <a:r>
              <a:rPr lang="zh-CN" altLang="en-US" sz="2800" dirty="0" smtClean="0">
                <a:solidFill>
                  <a:srgbClr val="FF0000"/>
                </a:solidFill>
                <a:latin typeface="微软雅黑" pitchFamily="34" charset="-122"/>
                <a:ea typeface="微软雅黑" pitchFamily="34" charset="-122"/>
              </a:rPr>
              <a:t>对社会：</a:t>
            </a:r>
            <a:endParaRPr lang="en-US" altLang="zh-CN" sz="2800" dirty="0" smtClean="0">
              <a:solidFill>
                <a:srgbClr val="FF0000"/>
              </a:solidFill>
              <a:latin typeface="微软雅黑" pitchFamily="34" charset="-122"/>
              <a:ea typeface="微软雅黑" pitchFamily="34" charset="-122"/>
            </a:endParaRPr>
          </a:p>
          <a:p>
            <a:pPr eaLnBrk="1" hangingPunct="1"/>
            <a:r>
              <a:rPr lang="zh-CN" altLang="en-US" sz="2800" b="1" dirty="0" smtClean="0">
                <a:latin typeface="微软雅黑" pitchFamily="34" charset="-122"/>
                <a:ea typeface="微软雅黑" pitchFamily="34" charset="-122"/>
              </a:rPr>
              <a:t>       有</a:t>
            </a:r>
            <a:r>
              <a:rPr lang="zh-CN" altLang="en-US" sz="2800" b="1" dirty="0">
                <a:latin typeface="微软雅黑" pitchFamily="34" charset="-122"/>
                <a:ea typeface="微软雅黑" pitchFamily="34" charset="-122"/>
              </a:rPr>
              <a:t>利</a:t>
            </a:r>
            <a:r>
              <a:rPr lang="zh-CN" altLang="en-US" sz="2800" b="1" dirty="0" smtClean="0">
                <a:latin typeface="微软雅黑" pitchFamily="34" charset="-122"/>
                <a:ea typeface="微软雅黑" pitchFamily="34" charset="-122"/>
              </a:rPr>
              <a:t>于营造良好的社会氛围，构建和谐社会。</a:t>
            </a:r>
            <a:endParaRPr lang="en-US" altLang="zh-CN" sz="2800" dirty="0" smtClean="0">
              <a:solidFill>
                <a:srgbClr val="FF0000"/>
              </a:solidFill>
              <a:latin typeface="微软雅黑" pitchFamily="34" charset="-122"/>
              <a:ea typeface="微软雅黑" pitchFamily="34" charset="-122"/>
            </a:endParaRPr>
          </a:p>
          <a:p>
            <a:pPr eaLnBrk="1" hangingPunct="1"/>
            <a:r>
              <a:rPr lang="zh-CN" altLang="en-US" sz="2800" dirty="0" smtClean="0">
                <a:solidFill>
                  <a:srgbClr val="FF0000"/>
                </a:solidFill>
                <a:latin typeface="微软雅黑" pitchFamily="34" charset="-122"/>
                <a:ea typeface="微软雅黑" pitchFamily="34" charset="-122"/>
              </a:rPr>
              <a:t>对公民：</a:t>
            </a:r>
            <a:endParaRPr lang="en-US" altLang="zh-CN" sz="2800" dirty="0" smtClean="0">
              <a:solidFill>
                <a:srgbClr val="FF0000"/>
              </a:solidFill>
              <a:latin typeface="微软雅黑" pitchFamily="34" charset="-122"/>
              <a:ea typeface="微软雅黑" pitchFamily="34" charset="-122"/>
            </a:endParaRPr>
          </a:p>
          <a:p>
            <a:pPr eaLnBrk="1" hangingPunct="1">
              <a:buFontTx/>
              <a:buNone/>
            </a:pPr>
            <a:r>
              <a:rPr lang="zh-CN" altLang="en-US" sz="2800" b="1" dirty="0" smtClean="0">
                <a:latin typeface="微软雅黑" pitchFamily="34" charset="-122"/>
                <a:ea typeface="微软雅黑" pitchFamily="34" charset="-122"/>
              </a:rPr>
              <a:t>          有</a:t>
            </a:r>
            <a:r>
              <a:rPr lang="zh-CN" altLang="en-US" sz="2800" b="1" dirty="0">
                <a:latin typeface="微软雅黑" pitchFamily="34" charset="-122"/>
                <a:ea typeface="微软雅黑" pitchFamily="34" charset="-122"/>
              </a:rPr>
              <a:t>利于增</a:t>
            </a:r>
            <a:r>
              <a:rPr lang="zh-CN" altLang="en-US" sz="2800" b="1" dirty="0" smtClean="0">
                <a:latin typeface="微软雅黑" pitchFamily="34" charset="-122"/>
                <a:ea typeface="微软雅黑" pitchFamily="34" charset="-122"/>
              </a:rPr>
              <a:t>强公民的参与意识，激发公民的参与热情，有利于保障公民的民主权利，维护广大人民的合法权益。</a:t>
            </a:r>
            <a:endParaRPr lang="en-US" altLang="zh-CN" sz="2800" b="1" dirty="0" smtClean="0">
              <a:latin typeface="微软雅黑" pitchFamily="34" charset="-122"/>
              <a:ea typeface="微软雅黑" pitchFamily="34" charset="-122"/>
            </a:endParaRPr>
          </a:p>
          <a:p>
            <a:pPr eaLnBrk="1" hangingPunct="1">
              <a:buFontTx/>
              <a:buNone/>
            </a:pPr>
            <a:endParaRPr lang="zh-CN" altLang="en-US" sz="28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180576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43">
                                            <p:txEl>
                                              <p:pRg st="1" end="1"/>
                                            </p:txEl>
                                          </p:spTgt>
                                        </p:tgtEl>
                                        <p:attrNameLst>
                                          <p:attrName>style.visibility</p:attrName>
                                        </p:attrNameLst>
                                      </p:cBhvr>
                                      <p:to>
                                        <p:strVal val="visible"/>
                                      </p:to>
                                    </p:set>
                                    <p:anim calcmode="lin" valueType="num">
                                      <p:cBhvr additive="base">
                                        <p:cTn id="7" dur="5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43">
                                            <p:txEl>
                                              <p:pRg st="3" end="3"/>
                                            </p:txEl>
                                          </p:spTgt>
                                        </p:tgtEl>
                                        <p:attrNameLst>
                                          <p:attrName>style.visibility</p:attrName>
                                        </p:attrNameLst>
                                      </p:cBhvr>
                                      <p:to>
                                        <p:strVal val="visible"/>
                                      </p:to>
                                    </p:set>
                                    <p:anim calcmode="lin" valueType="num">
                                      <p:cBhvr additive="base">
                                        <p:cTn id="13" dur="5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43">
                                            <p:txEl>
                                              <p:pRg st="5" end="5"/>
                                            </p:txEl>
                                          </p:spTgt>
                                        </p:tgtEl>
                                        <p:attrNameLst>
                                          <p:attrName>style.visibility</p:attrName>
                                        </p:attrNameLst>
                                      </p:cBhvr>
                                      <p:to>
                                        <p:strVal val="visible"/>
                                      </p:to>
                                    </p:set>
                                    <p:anim calcmode="lin" valueType="num">
                                      <p:cBhvr additive="base">
                                        <p:cTn id="19" dur="500" fill="hold"/>
                                        <p:tgtEl>
                                          <p:spTgt spid="11264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fontScale="85000" lnSpcReduction="10000"/>
          </a:bodyPr>
          <a:lstStyle/>
          <a:p>
            <a:pPr>
              <a:lnSpc>
                <a:spcPct val="150000"/>
              </a:lnSpc>
            </a:pPr>
            <a:r>
              <a:rPr lang="zh-CN" altLang="en-US" dirty="0" smtClean="0">
                <a:solidFill>
                  <a:schemeClr val="accent2"/>
                </a:solidFill>
                <a:latin typeface="黑体" pitchFamily="49" charset="-122"/>
                <a:ea typeface="黑体" pitchFamily="49" charset="-122"/>
              </a:rPr>
              <a:t>二、回答格式</a:t>
            </a:r>
            <a:r>
              <a:rPr lang="zh-CN" altLang="en-US" dirty="0" smtClean="0">
                <a:solidFill>
                  <a:srgbClr val="FF0000"/>
                </a:solidFill>
                <a:latin typeface="黑体" pitchFamily="49" charset="-122"/>
                <a:ea typeface="黑体" pitchFamily="49" charset="-122"/>
              </a:rPr>
              <a:t>：</a:t>
            </a:r>
          </a:p>
          <a:p>
            <a:pPr>
              <a:lnSpc>
                <a:spcPct val="150000"/>
              </a:lnSpc>
            </a:pPr>
            <a:r>
              <a:rPr lang="zh-CN" altLang="en-US" dirty="0" smtClean="0">
                <a:solidFill>
                  <a:srgbClr val="000099"/>
                </a:solidFill>
                <a:latin typeface="黑体" pitchFamily="49" charset="-122"/>
                <a:ea typeface="黑体" pitchFamily="49" charset="-122"/>
              </a:rPr>
              <a:t> </a:t>
            </a:r>
            <a:r>
              <a:rPr lang="en-US" altLang="zh-CN" dirty="0" smtClean="0">
                <a:solidFill>
                  <a:srgbClr val="000099"/>
                </a:solidFill>
                <a:latin typeface="微软雅黑" pitchFamily="34" charset="-122"/>
                <a:ea typeface="微软雅黑" pitchFamily="34" charset="-122"/>
              </a:rPr>
              <a:t>1</a:t>
            </a:r>
            <a:r>
              <a:rPr lang="zh-CN" altLang="en-US" dirty="0" smtClean="0">
                <a:solidFill>
                  <a:srgbClr val="000099"/>
                </a:solidFill>
                <a:latin typeface="微软雅黑" pitchFamily="34" charset="-122"/>
                <a:ea typeface="微软雅黑" pitchFamily="34" charset="-122"/>
              </a:rPr>
              <a:t>、直问直答，形如填空。（近年最常用。）</a:t>
            </a:r>
          </a:p>
          <a:p>
            <a:pPr>
              <a:lnSpc>
                <a:spcPct val="150000"/>
              </a:lnSpc>
            </a:pPr>
            <a:r>
              <a:rPr lang="zh-CN" altLang="en-US" dirty="0" smtClean="0">
                <a:solidFill>
                  <a:srgbClr val="000099"/>
                </a:solidFill>
                <a:latin typeface="微软雅黑" pitchFamily="34" charset="-122"/>
                <a:ea typeface="微软雅黑" pitchFamily="34" charset="-122"/>
              </a:rPr>
              <a:t> </a:t>
            </a:r>
            <a:r>
              <a:rPr lang="en-US" altLang="zh-CN" dirty="0" smtClean="0">
                <a:solidFill>
                  <a:srgbClr val="000099"/>
                </a:solidFill>
                <a:latin typeface="微软雅黑" pitchFamily="34" charset="-122"/>
                <a:ea typeface="微软雅黑" pitchFamily="34" charset="-122"/>
              </a:rPr>
              <a:t>2</a:t>
            </a:r>
            <a:r>
              <a:rPr lang="zh-CN" altLang="en-US" dirty="0" smtClean="0">
                <a:solidFill>
                  <a:srgbClr val="000099"/>
                </a:solidFill>
                <a:latin typeface="微软雅黑" pitchFamily="34" charset="-122"/>
                <a:ea typeface="微软雅黑" pitchFamily="34" charset="-122"/>
              </a:rPr>
              <a:t>、材料说明了（在什么时候）</a:t>
            </a:r>
            <a:r>
              <a:rPr lang="zh-CN" altLang="en-US" dirty="0" smtClean="0">
                <a:solidFill>
                  <a:srgbClr val="FF0000"/>
                </a:solidFill>
                <a:latin typeface="微软雅黑" pitchFamily="34" charset="-122"/>
                <a:ea typeface="微软雅黑" pitchFamily="34" charset="-122"/>
              </a:rPr>
              <a:t>谁做了什么事情</a:t>
            </a:r>
            <a:r>
              <a:rPr lang="zh-CN" altLang="en-US" dirty="0" smtClean="0">
                <a:solidFill>
                  <a:srgbClr val="C40404"/>
                </a:solidFill>
                <a:latin typeface="微软雅黑" pitchFamily="34" charset="-122"/>
                <a:ea typeface="微软雅黑" pitchFamily="34" charset="-122"/>
              </a:rPr>
              <a:t>（主谓宾</a:t>
            </a:r>
            <a:r>
              <a:rPr lang="en-US" altLang="zh-CN" dirty="0" smtClean="0">
                <a:solidFill>
                  <a:srgbClr val="C40404"/>
                </a:solidFill>
                <a:latin typeface="微软雅黑" pitchFamily="34" charset="-122"/>
                <a:ea typeface="微软雅黑" pitchFamily="34" charset="-122"/>
              </a:rPr>
              <a:t>=</a:t>
            </a:r>
            <a:r>
              <a:rPr lang="zh-CN" altLang="en-US" dirty="0" smtClean="0">
                <a:solidFill>
                  <a:srgbClr val="C40404"/>
                </a:solidFill>
                <a:latin typeface="微软雅黑" pitchFamily="34" charset="-122"/>
                <a:ea typeface="微软雅黑" pitchFamily="34" charset="-122"/>
              </a:rPr>
              <a:t>主体</a:t>
            </a:r>
            <a:r>
              <a:rPr lang="en-US" altLang="zh-CN" dirty="0" smtClean="0">
                <a:solidFill>
                  <a:srgbClr val="C40404"/>
                </a:solidFill>
                <a:latin typeface="微软雅黑" pitchFamily="34" charset="-122"/>
                <a:ea typeface="微软雅黑" pitchFamily="34" charset="-122"/>
              </a:rPr>
              <a:t>+</a:t>
            </a:r>
            <a:r>
              <a:rPr lang="zh-CN" altLang="en-US" dirty="0" smtClean="0">
                <a:solidFill>
                  <a:srgbClr val="C40404"/>
                </a:solidFill>
                <a:latin typeface="微软雅黑" pitchFamily="34" charset="-122"/>
                <a:ea typeface="微软雅黑" pitchFamily="34" charset="-122"/>
              </a:rPr>
              <a:t>现象</a:t>
            </a:r>
            <a:r>
              <a:rPr lang="en-US" altLang="zh-CN" dirty="0" smtClean="0">
                <a:solidFill>
                  <a:srgbClr val="C40404"/>
                </a:solidFill>
                <a:latin typeface="微软雅黑" pitchFamily="34" charset="-122"/>
                <a:ea typeface="微软雅黑" pitchFamily="34" charset="-122"/>
              </a:rPr>
              <a:t>+</a:t>
            </a:r>
            <a:r>
              <a:rPr lang="zh-CN" altLang="en-US" dirty="0" smtClean="0">
                <a:solidFill>
                  <a:srgbClr val="C40404"/>
                </a:solidFill>
                <a:latin typeface="微软雅黑" pitchFamily="34" charset="-122"/>
                <a:ea typeface="微软雅黑" pitchFamily="34" charset="-122"/>
              </a:rPr>
              <a:t>本质）。</a:t>
            </a:r>
          </a:p>
          <a:p>
            <a:pPr>
              <a:lnSpc>
                <a:spcPct val="150000"/>
              </a:lnSpc>
            </a:pPr>
            <a:r>
              <a:rPr lang="zh-CN" altLang="en-US" dirty="0" smtClean="0">
                <a:solidFill>
                  <a:srgbClr val="000099"/>
                </a:solidFill>
                <a:latin typeface="微软雅黑" pitchFamily="34" charset="-122"/>
                <a:ea typeface="微软雅黑" pitchFamily="34" charset="-122"/>
              </a:rPr>
              <a:t> </a:t>
            </a:r>
            <a:r>
              <a:rPr lang="en-US" altLang="zh-CN" dirty="0" smtClean="0">
                <a:solidFill>
                  <a:srgbClr val="000099"/>
                </a:solidFill>
                <a:latin typeface="微软雅黑" pitchFamily="34" charset="-122"/>
                <a:ea typeface="微软雅黑" pitchFamily="34" charset="-122"/>
              </a:rPr>
              <a:t>3</a:t>
            </a:r>
            <a:r>
              <a:rPr lang="zh-CN" altLang="en-US" dirty="0" smtClean="0">
                <a:solidFill>
                  <a:srgbClr val="000099"/>
                </a:solidFill>
                <a:latin typeface="微软雅黑" pitchFamily="34" charset="-122"/>
                <a:ea typeface="微软雅黑" pitchFamily="34" charset="-122"/>
              </a:rPr>
              <a:t>、说明了（在什么时候）</a:t>
            </a:r>
            <a:r>
              <a:rPr lang="zh-CN" altLang="en-US" dirty="0" smtClean="0">
                <a:solidFill>
                  <a:srgbClr val="FF0000"/>
                </a:solidFill>
                <a:latin typeface="微软雅黑" pitchFamily="34" charset="-122"/>
                <a:ea typeface="微软雅黑" pitchFamily="34" charset="-122"/>
              </a:rPr>
              <a:t>某个地方或政府取得什么成绩或存在什么问题（结果</a:t>
            </a:r>
            <a:r>
              <a:rPr lang="zh-CN" altLang="en-US" dirty="0" smtClean="0">
                <a:solidFill>
                  <a:srgbClr val="000099"/>
                </a:solidFill>
                <a:latin typeface="微软雅黑" pitchFamily="34" charset="-122"/>
                <a:ea typeface="微软雅黑" pitchFamily="34" charset="-122"/>
              </a:rPr>
              <a:t>） </a:t>
            </a:r>
          </a:p>
          <a:p>
            <a:pPr>
              <a:lnSpc>
                <a:spcPct val="150000"/>
              </a:lnSpc>
            </a:pPr>
            <a:r>
              <a:rPr lang="zh-CN" altLang="en-US" dirty="0" smtClean="0">
                <a:solidFill>
                  <a:srgbClr val="000099"/>
                </a:solidFill>
                <a:latin typeface="微软雅黑" pitchFamily="34" charset="-122"/>
                <a:ea typeface="微软雅黑" pitchFamily="34" charset="-122"/>
              </a:rPr>
              <a:t> </a:t>
            </a:r>
            <a:r>
              <a:rPr lang="en-US" altLang="zh-CN" dirty="0" smtClean="0">
                <a:solidFill>
                  <a:srgbClr val="000099"/>
                </a:solidFill>
                <a:latin typeface="微软雅黑" pitchFamily="34" charset="-122"/>
                <a:ea typeface="微软雅黑" pitchFamily="34" charset="-122"/>
              </a:rPr>
              <a:t>4</a:t>
            </a:r>
            <a:r>
              <a:rPr lang="zh-CN" altLang="en-US" dirty="0" smtClean="0">
                <a:solidFill>
                  <a:srgbClr val="000099"/>
                </a:solidFill>
                <a:latin typeface="微软雅黑" pitchFamily="34" charset="-122"/>
                <a:ea typeface="微软雅黑" pitchFamily="34" charset="-122"/>
              </a:rPr>
              <a:t>、强调某个方面或做某件事情的</a:t>
            </a:r>
            <a:r>
              <a:rPr lang="zh-CN" altLang="en-US" dirty="0" smtClean="0">
                <a:solidFill>
                  <a:srgbClr val="FF0000"/>
                </a:solidFill>
                <a:latin typeface="微软雅黑" pitchFamily="34" charset="-122"/>
                <a:ea typeface="微软雅黑" pitchFamily="34" charset="-122"/>
              </a:rPr>
              <a:t>重要性或必要性</a:t>
            </a:r>
            <a:r>
              <a:rPr lang="zh-CN" altLang="en-US" dirty="0" smtClean="0">
                <a:solidFill>
                  <a:srgbClr val="000099"/>
                </a:solidFill>
                <a:latin typeface="微软雅黑" pitchFamily="34" charset="-122"/>
                <a:ea typeface="微软雅黑" pitchFamily="34" charset="-122"/>
              </a:rPr>
              <a:t>。</a:t>
            </a:r>
            <a:r>
              <a:rPr lang="en-US" altLang="zh-CN" dirty="0" smtClean="0">
                <a:solidFill>
                  <a:srgbClr val="000099"/>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注意多角度</a:t>
            </a:r>
            <a:r>
              <a:rPr lang="en-US" altLang="zh-CN" dirty="0" smtClean="0">
                <a:solidFill>
                  <a:srgbClr val="000099"/>
                </a:solidFill>
                <a:latin typeface="微软雅黑" pitchFamily="34" charset="-122"/>
                <a:ea typeface="微软雅黑" pitchFamily="34" charset="-122"/>
              </a:rPr>
              <a:t>)</a:t>
            </a:r>
            <a:endParaRPr lang="zh-CN" altLang="en-US" dirty="0" smtClean="0">
              <a:solidFill>
                <a:srgbClr val="000099"/>
              </a:solidFill>
              <a:latin typeface="微软雅黑" pitchFamily="34" charset="-122"/>
              <a:ea typeface="微软雅黑" pitchFamily="34" charset="-122"/>
            </a:endParaRPr>
          </a:p>
          <a:p>
            <a:pPr>
              <a:lnSpc>
                <a:spcPct val="150000"/>
              </a:lnSpc>
            </a:pPr>
            <a:r>
              <a:rPr lang="zh-CN" altLang="en-US" dirty="0" smtClean="0">
                <a:solidFill>
                  <a:srgbClr val="000099"/>
                </a:solidFill>
                <a:latin typeface="微软雅黑" pitchFamily="34" charset="-122"/>
                <a:ea typeface="微软雅黑" pitchFamily="34" charset="-122"/>
              </a:rPr>
              <a:t> </a:t>
            </a:r>
            <a:r>
              <a:rPr lang="en-US" altLang="zh-CN" dirty="0" smtClean="0">
                <a:solidFill>
                  <a:srgbClr val="000099"/>
                </a:solidFill>
                <a:latin typeface="微软雅黑" pitchFamily="34" charset="-122"/>
                <a:ea typeface="微软雅黑" pitchFamily="34" charset="-122"/>
              </a:rPr>
              <a:t>5</a:t>
            </a:r>
            <a:r>
              <a:rPr lang="zh-CN" altLang="en-US" dirty="0" smtClean="0">
                <a:solidFill>
                  <a:srgbClr val="000099"/>
                </a:solidFill>
                <a:latin typeface="微软雅黑" pitchFamily="34" charset="-122"/>
                <a:ea typeface="微软雅黑" pitchFamily="34" charset="-122"/>
              </a:rPr>
              <a:t>、直接判断某个观点是否正确，正确的观点是什么，辨析题第一步居多。</a:t>
            </a:r>
          </a:p>
          <a:p>
            <a:endParaRPr lang="zh-CN" altLang="en-US" dirty="0"/>
          </a:p>
        </p:txBody>
      </p:sp>
    </p:spTree>
    <p:extLst>
      <p:ext uri="{BB962C8B-B14F-4D97-AF65-F5344CB8AC3E}">
        <p14:creationId xmlns:p14="http://schemas.microsoft.com/office/powerpoint/2010/main" val="1592881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idx="4294967295"/>
          </p:nvPr>
        </p:nvSpPr>
        <p:spPr bwMode="auto">
          <a:xfrm>
            <a:off x="371843" y="5719"/>
            <a:ext cx="8605837" cy="1143317"/>
          </a:xfrm>
          <a:prstGeom prst="rect">
            <a:avLst/>
          </a:prstGeom>
          <a:solidFill>
            <a:srgbClr val="FFFFFF"/>
          </a:solidFill>
          <a:ln>
            <a:miter lim="800000"/>
            <a:headEnd/>
            <a:tailEnd/>
          </a:ln>
        </p:spPr>
        <p:txBody>
          <a:bodyPr lIns="76928" tIns="38464" rIns="76928" bIns="38464" anchor="ctr"/>
          <a:lstStyle/>
          <a:p>
            <a:pPr eaLnBrk="1" hangingPunct="1"/>
            <a:r>
              <a:rPr lang="en-US" altLang="zh-CN" b="1" dirty="0" smtClean="0"/>
              <a:t>3.</a:t>
            </a:r>
            <a:r>
              <a:rPr lang="zh-CN" altLang="en-US" b="1" dirty="0" smtClean="0"/>
              <a:t>评选感动中国人物有什么意义</a:t>
            </a:r>
            <a:r>
              <a:rPr lang="zh-CN" altLang="en-US" dirty="0" smtClean="0"/>
              <a:t>？</a:t>
            </a:r>
          </a:p>
        </p:txBody>
      </p:sp>
      <p:sp>
        <p:nvSpPr>
          <p:cNvPr id="56322" name="内容占位符 2"/>
          <p:cNvSpPr>
            <a:spLocks noGrp="1"/>
          </p:cNvSpPr>
          <p:nvPr>
            <p:ph idx="4294967295"/>
          </p:nvPr>
        </p:nvSpPr>
        <p:spPr bwMode="auto">
          <a:xfrm>
            <a:off x="250825" y="939721"/>
            <a:ext cx="8726854" cy="5545090"/>
          </a:xfrm>
          <a:prstGeom prst="rect">
            <a:avLst/>
          </a:prstGeom>
          <a:solidFill>
            <a:srgbClr val="FFFFFF"/>
          </a:solidFill>
          <a:ln>
            <a:miter lim="800000"/>
            <a:headEnd/>
            <a:tailEnd/>
          </a:ln>
        </p:spPr>
        <p:txBody>
          <a:bodyPr lIns="76928" tIns="38464" rIns="76928" bIns="38464"/>
          <a:lstStyle/>
          <a:p>
            <a:pPr eaLnBrk="1" hangingPunct="1"/>
            <a:r>
              <a:rPr lang="zh-CN" altLang="en-US" b="1" dirty="0">
                <a:ea typeface="微软雅黑" pitchFamily="34" charset="-122"/>
              </a:rPr>
              <a:t>（</a:t>
            </a:r>
            <a:r>
              <a:rPr lang="zh-CN" altLang="en-US" b="1" dirty="0">
                <a:solidFill>
                  <a:srgbClr val="FF0000"/>
                </a:solidFill>
                <a:ea typeface="微软雅黑" pitchFamily="34" charset="-122"/>
              </a:rPr>
              <a:t>个人</a:t>
            </a:r>
            <a:r>
              <a:rPr lang="zh-CN" altLang="en-US" b="1" dirty="0">
                <a:ea typeface="微软雅黑" pitchFamily="34" charset="-122"/>
              </a:rPr>
              <a:t>）</a:t>
            </a:r>
            <a:endParaRPr lang="en-US" altLang="zh-CN" b="1" dirty="0">
              <a:ea typeface="微软雅黑" pitchFamily="34" charset="-122"/>
            </a:endParaRPr>
          </a:p>
          <a:p>
            <a:pPr eaLnBrk="1" hangingPunct="1"/>
            <a:r>
              <a:rPr lang="zh-CN" altLang="en-US" b="1" dirty="0" smtClean="0">
                <a:ea typeface="微软雅黑" pitchFamily="34" charset="-122"/>
              </a:rPr>
              <a:t>评选感动中国人物有利于提高全体公民的思想道德素</a:t>
            </a:r>
            <a:r>
              <a:rPr lang="zh-CN" altLang="en-US" b="1" dirty="0">
                <a:ea typeface="微软雅黑" pitchFamily="34" charset="-122"/>
              </a:rPr>
              <a:t>质。</a:t>
            </a:r>
            <a:endParaRPr lang="en-US" altLang="zh-CN" b="1" dirty="0" smtClean="0">
              <a:ea typeface="微软雅黑" pitchFamily="34" charset="-122"/>
            </a:endParaRPr>
          </a:p>
          <a:p>
            <a:pPr eaLnBrk="1" hangingPunct="1"/>
            <a:r>
              <a:rPr lang="zh-CN" altLang="en-US" b="1" dirty="0" smtClean="0">
                <a:ea typeface="微软雅黑" pitchFamily="34" charset="-122"/>
              </a:rPr>
              <a:t>（</a:t>
            </a:r>
            <a:r>
              <a:rPr lang="zh-CN" altLang="en-US" b="1" dirty="0">
                <a:solidFill>
                  <a:srgbClr val="FF0000"/>
                </a:solidFill>
                <a:ea typeface="微软雅黑" pitchFamily="34" charset="-122"/>
              </a:rPr>
              <a:t>社会</a:t>
            </a:r>
            <a:r>
              <a:rPr lang="zh-CN" altLang="en-US" b="1" dirty="0" smtClean="0">
                <a:ea typeface="微软雅黑" pitchFamily="34" charset="-122"/>
              </a:rPr>
              <a:t>）</a:t>
            </a:r>
            <a:endParaRPr lang="en-US" altLang="zh-CN" b="1" dirty="0" smtClean="0">
              <a:ea typeface="微软雅黑" pitchFamily="34" charset="-122"/>
            </a:endParaRPr>
          </a:p>
          <a:p>
            <a:pPr eaLnBrk="1" hangingPunct="1"/>
            <a:r>
              <a:rPr lang="zh-CN" altLang="en-US" b="1" dirty="0" smtClean="0">
                <a:ea typeface="微软雅黑" pitchFamily="34" charset="-122"/>
              </a:rPr>
              <a:t>有利于</a:t>
            </a:r>
            <a:r>
              <a:rPr lang="zh-CN" altLang="en-US" b="1" dirty="0">
                <a:ea typeface="微软雅黑" pitchFamily="34" charset="-122"/>
              </a:rPr>
              <a:t>培</a:t>
            </a:r>
            <a:r>
              <a:rPr lang="zh-CN" altLang="en-US" b="1" dirty="0" smtClean="0">
                <a:ea typeface="微软雅黑" pitchFamily="34" charset="-122"/>
              </a:rPr>
              <a:t>育和践行社会主义核心价值观，传播正能量</a:t>
            </a:r>
            <a:r>
              <a:rPr lang="en-US" altLang="zh-CN" b="1" dirty="0" smtClean="0">
                <a:ea typeface="微软雅黑" pitchFamily="34" charset="-122"/>
              </a:rPr>
              <a:t>,</a:t>
            </a:r>
            <a:r>
              <a:rPr lang="zh-CN" altLang="en-US" b="1" dirty="0" smtClean="0">
                <a:ea typeface="微软雅黑" pitchFamily="34" charset="-122"/>
              </a:rPr>
              <a:t>有</a:t>
            </a:r>
            <a:r>
              <a:rPr lang="zh-CN" altLang="en-US" b="1" dirty="0">
                <a:ea typeface="微软雅黑" pitchFamily="34" charset="-122"/>
              </a:rPr>
              <a:t>利于弘扬中华民族传统美德。</a:t>
            </a:r>
            <a:endParaRPr lang="en-US" altLang="zh-CN" b="1" dirty="0" smtClean="0">
              <a:ea typeface="微软雅黑" pitchFamily="34" charset="-122"/>
            </a:endParaRPr>
          </a:p>
          <a:p>
            <a:pPr eaLnBrk="1" hangingPunct="1"/>
            <a:r>
              <a:rPr lang="zh-CN" altLang="en-US" b="1" dirty="0" smtClean="0">
                <a:ea typeface="微软雅黑" pitchFamily="34" charset="-122"/>
              </a:rPr>
              <a:t>（</a:t>
            </a:r>
            <a:r>
              <a:rPr lang="zh-CN" altLang="en-US" b="1" dirty="0">
                <a:solidFill>
                  <a:srgbClr val="FF0000"/>
                </a:solidFill>
                <a:ea typeface="微软雅黑" pitchFamily="34" charset="-122"/>
              </a:rPr>
              <a:t>国家</a:t>
            </a:r>
            <a:r>
              <a:rPr lang="zh-CN" altLang="en-US" b="1" dirty="0">
                <a:ea typeface="微软雅黑" pitchFamily="34" charset="-122"/>
              </a:rPr>
              <a:t>）</a:t>
            </a:r>
          </a:p>
          <a:p>
            <a:pPr eaLnBrk="1" hangingPunct="1"/>
            <a:r>
              <a:rPr lang="zh-CN" altLang="en-US" b="1" dirty="0" smtClean="0">
                <a:ea typeface="微软雅黑" pitchFamily="34" charset="-122"/>
              </a:rPr>
              <a:t>有利于实现中华民族的伟大复兴，为建设社会主义现代化强国提供精神</a:t>
            </a:r>
            <a:r>
              <a:rPr lang="zh-CN" altLang="en-US" b="1" dirty="0">
                <a:ea typeface="微软雅黑" pitchFamily="34" charset="-122"/>
              </a:rPr>
              <a:t>动力</a:t>
            </a:r>
            <a:r>
              <a:rPr lang="zh-CN" altLang="en-US" b="1" dirty="0" smtClean="0">
                <a:ea typeface="微软雅黑" pitchFamily="34" charset="-122"/>
              </a:rPr>
              <a:t>。</a:t>
            </a:r>
          </a:p>
        </p:txBody>
      </p:sp>
    </p:spTree>
    <p:extLst>
      <p:ext uri="{BB962C8B-B14F-4D97-AF65-F5344CB8AC3E}">
        <p14:creationId xmlns:p14="http://schemas.microsoft.com/office/powerpoint/2010/main" val="225030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2">
                                            <p:txEl>
                                              <p:pRg st="1" end="1"/>
                                            </p:txEl>
                                          </p:spTgt>
                                        </p:tgtEl>
                                        <p:attrNameLst>
                                          <p:attrName>style.visibility</p:attrName>
                                        </p:attrNameLst>
                                      </p:cBhvr>
                                      <p:to>
                                        <p:strVal val="visible"/>
                                      </p:to>
                                    </p:set>
                                    <p:anim calcmode="lin" valueType="num">
                                      <p:cBhvr additive="base">
                                        <p:cTn id="7" dur="500" fill="hold"/>
                                        <p:tgtEl>
                                          <p:spTgt spid="5632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2">
                                            <p:txEl>
                                              <p:pRg st="3" end="3"/>
                                            </p:txEl>
                                          </p:spTgt>
                                        </p:tgtEl>
                                        <p:attrNameLst>
                                          <p:attrName>style.visibility</p:attrName>
                                        </p:attrNameLst>
                                      </p:cBhvr>
                                      <p:to>
                                        <p:strVal val="visible"/>
                                      </p:to>
                                    </p:set>
                                    <p:anim calcmode="lin" valueType="num">
                                      <p:cBhvr additive="base">
                                        <p:cTn id="13" dur="500" fill="hold"/>
                                        <p:tgtEl>
                                          <p:spTgt spid="5632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322">
                                            <p:txEl>
                                              <p:pRg st="5" end="5"/>
                                            </p:txEl>
                                          </p:spTgt>
                                        </p:tgtEl>
                                        <p:attrNameLst>
                                          <p:attrName>style.visibility</p:attrName>
                                        </p:attrNameLst>
                                      </p:cBhvr>
                                      <p:to>
                                        <p:strVal val="visible"/>
                                      </p:to>
                                    </p:set>
                                    <p:anim calcmode="lin" valueType="num">
                                      <p:cBhvr additive="base">
                                        <p:cTn id="19" dur="500" fill="hold"/>
                                        <p:tgtEl>
                                          <p:spTgt spid="5632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bwMode="auto">
          <a:xfrm>
            <a:off x="457200" y="274396"/>
            <a:ext cx="8229600" cy="1143317"/>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endParaRPr lang="zh-CN" altLang="en-US" smtClean="0"/>
          </a:p>
        </p:txBody>
      </p:sp>
      <p:sp>
        <p:nvSpPr>
          <p:cNvPr id="58370" name="Rectangle 3"/>
          <p:cNvSpPr>
            <a:spLocks noGrp="1" noChangeArrowheads="1"/>
          </p:cNvSpPr>
          <p:nvPr>
            <p:ph type="body" idx="1"/>
          </p:nvPr>
        </p:nvSpPr>
        <p:spPr bwMode="auto">
          <a:xfrm>
            <a:off x="1" y="0"/>
            <a:ext cx="9028113" cy="6705558"/>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lnSpc>
                <a:spcPct val="120000"/>
              </a:lnSpc>
              <a:buFontTx/>
              <a:buNone/>
            </a:pPr>
            <a:r>
              <a:rPr lang="zh-CN" altLang="en-US" sz="2800" b="1" dirty="0" smtClean="0">
                <a:latin typeface="微软雅黑" pitchFamily="34" charset="-122"/>
                <a:ea typeface="微软雅黑" pitchFamily="34" charset="-122"/>
              </a:rPr>
              <a:t> </a:t>
            </a:r>
            <a:r>
              <a:rPr lang="en-US" altLang="zh-CN" sz="2800" b="1" dirty="0" smtClean="0">
                <a:latin typeface="微软雅黑" pitchFamily="34" charset="-122"/>
                <a:ea typeface="微软雅黑" pitchFamily="34" charset="-122"/>
              </a:rPr>
              <a:t>5.</a:t>
            </a:r>
            <a:r>
              <a:rPr lang="zh-CN" altLang="en-US" sz="2800" b="1" dirty="0" smtClean="0">
                <a:latin typeface="微软雅黑" pitchFamily="34" charset="-122"/>
                <a:ea typeface="微软雅黑" pitchFamily="34" charset="-122"/>
              </a:rPr>
              <a:t>为增强青少年的法律观念和规则意识，</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青少年法治教育大纲</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提出，要将必要的法律常识纳入不同阶段学生学业水平评价范畴，在中高考中适当增加法治知识内容，将法治素养作为学生综合素质的重要组成部分。</a:t>
            </a:r>
          </a:p>
          <a:p>
            <a:pPr eaLnBrk="1" hangingPunct="1">
              <a:lnSpc>
                <a:spcPct val="120000"/>
              </a:lnSpc>
              <a:buFontTx/>
              <a:buNone/>
            </a:pPr>
            <a:r>
              <a:rPr lang="zh-CN" altLang="en-US" sz="2800" b="1" dirty="0" smtClean="0">
                <a:solidFill>
                  <a:schemeClr val="accent2"/>
                </a:solidFill>
                <a:latin typeface="微软雅黑" pitchFamily="34" charset="-122"/>
                <a:ea typeface="微软雅黑" pitchFamily="34" charset="-122"/>
              </a:rPr>
              <a:t>        你认为这样做有什么意义？</a:t>
            </a:r>
          </a:p>
          <a:p>
            <a:pPr eaLnBrk="1" hangingPunct="1">
              <a:lnSpc>
                <a:spcPct val="120000"/>
              </a:lnSpc>
            </a:pPr>
            <a:endParaRPr lang="zh-CN" altLang="en-US" sz="2000" b="1" dirty="0" smtClean="0">
              <a:solidFill>
                <a:schemeClr val="accent2"/>
              </a:solidFill>
              <a:latin typeface="微软雅黑" pitchFamily="34" charset="-122"/>
              <a:ea typeface="微软雅黑" pitchFamily="34" charset="-122"/>
            </a:endParaRPr>
          </a:p>
        </p:txBody>
      </p:sp>
      <p:sp>
        <p:nvSpPr>
          <p:cNvPr id="134148" name="Text Box 4"/>
          <p:cNvSpPr txBox="1">
            <a:spLocks noChangeArrowheads="1"/>
          </p:cNvSpPr>
          <p:nvPr/>
        </p:nvSpPr>
        <p:spPr bwMode="auto">
          <a:xfrm>
            <a:off x="161926" y="3266077"/>
            <a:ext cx="8982075" cy="3028521"/>
          </a:xfrm>
          <a:prstGeom prst="rect">
            <a:avLst/>
          </a:prstGeom>
          <a:noFill/>
          <a:ln w="9525">
            <a:noFill/>
            <a:miter lim="800000"/>
            <a:headEnd/>
            <a:tailEnd/>
          </a:ln>
        </p:spPr>
        <p:txBody>
          <a:bodyPr>
            <a:spAutoFit/>
          </a:bodyPr>
          <a:lstStyle/>
          <a:p>
            <a:pPr>
              <a:spcBef>
                <a:spcPct val="20000"/>
              </a:spcBef>
              <a:buFontTx/>
              <a:buChar char="•"/>
            </a:pPr>
            <a:r>
              <a:rPr lang="zh-CN" altLang="en-US" sz="3200" dirty="0">
                <a:solidFill>
                  <a:srgbClr val="FF3300"/>
                </a:solidFill>
                <a:latin typeface="微软雅黑" pitchFamily="34" charset="-122"/>
                <a:ea typeface="微软雅黑" pitchFamily="34" charset="-122"/>
              </a:rPr>
              <a:t>①有利于増强青少年学生的法律意识</a:t>
            </a:r>
            <a:r>
              <a:rPr lang="en-US" altLang="zh-CN" sz="3200" dirty="0">
                <a:solidFill>
                  <a:srgbClr val="FF3300"/>
                </a:solidFill>
                <a:latin typeface="微软雅黑" pitchFamily="34" charset="-122"/>
                <a:ea typeface="微软雅黑" pitchFamily="34" charset="-122"/>
              </a:rPr>
              <a:t>,</a:t>
            </a:r>
            <a:r>
              <a:rPr lang="zh-CN" altLang="en-US" sz="3200" dirty="0">
                <a:solidFill>
                  <a:srgbClr val="FF3300"/>
                </a:solidFill>
                <a:latin typeface="微软雅黑" pitchFamily="34" charset="-122"/>
                <a:ea typeface="微软雅黑" pitchFamily="34" charset="-122"/>
              </a:rPr>
              <a:t>引领他们自觉学</a:t>
            </a:r>
            <a:r>
              <a:rPr lang="zh-CN" altLang="en-US" sz="3200" dirty="0" smtClean="0">
                <a:solidFill>
                  <a:srgbClr val="FF3300"/>
                </a:solidFill>
                <a:latin typeface="微软雅黑" pitchFamily="34" charset="-122"/>
                <a:ea typeface="微软雅黑" pitchFamily="34" charset="-122"/>
              </a:rPr>
              <a:t>法、遵法、守</a:t>
            </a:r>
            <a:r>
              <a:rPr lang="zh-CN" altLang="en-US" sz="3200" dirty="0">
                <a:solidFill>
                  <a:srgbClr val="FF3300"/>
                </a:solidFill>
                <a:latin typeface="微软雅黑" pitchFamily="34" charset="-122"/>
                <a:ea typeface="微软雅黑" pitchFamily="34" charset="-122"/>
              </a:rPr>
              <a:t>法、护法；</a:t>
            </a:r>
          </a:p>
          <a:p>
            <a:pPr>
              <a:spcBef>
                <a:spcPct val="20000"/>
              </a:spcBef>
              <a:buFontTx/>
              <a:buChar char="•"/>
            </a:pPr>
            <a:r>
              <a:rPr lang="zh-CN" altLang="en-US" sz="3200" dirty="0">
                <a:solidFill>
                  <a:srgbClr val="FF3300"/>
                </a:solidFill>
                <a:latin typeface="微软雅黑" pitchFamily="34" charset="-122"/>
                <a:ea typeface="微软雅黑" pitchFamily="34" charset="-122"/>
              </a:rPr>
              <a:t>②有利于引导青少年增强明辦是非能力，抵</a:t>
            </a:r>
            <a:r>
              <a:rPr lang="zh-CN" altLang="en-US" sz="3200" dirty="0" smtClean="0">
                <a:solidFill>
                  <a:srgbClr val="FF3300"/>
                </a:solidFill>
                <a:latin typeface="微软雅黑" pitchFamily="34" charset="-122"/>
                <a:ea typeface="微软雅黑" pitchFamily="34" charset="-122"/>
              </a:rPr>
              <a:t>制各种不</a:t>
            </a:r>
            <a:r>
              <a:rPr lang="zh-CN" altLang="en-US" sz="3200" dirty="0">
                <a:solidFill>
                  <a:srgbClr val="FF3300"/>
                </a:solidFill>
                <a:latin typeface="微软雅黑" pitchFamily="34" charset="-122"/>
                <a:ea typeface="微软雅黑" pitchFamily="34" charset="-122"/>
              </a:rPr>
              <a:t>良诱惑；</a:t>
            </a:r>
          </a:p>
          <a:p>
            <a:pPr>
              <a:spcBef>
                <a:spcPct val="20000"/>
              </a:spcBef>
              <a:buFontTx/>
              <a:buChar char="•"/>
            </a:pPr>
            <a:r>
              <a:rPr lang="zh-CN" altLang="en-US" sz="3200" dirty="0">
                <a:solidFill>
                  <a:srgbClr val="FF3300"/>
                </a:solidFill>
                <a:latin typeface="微软雅黑" pitchFamily="34" charset="-122"/>
                <a:ea typeface="微软雅黑" pitchFamily="34" charset="-122"/>
              </a:rPr>
              <a:t>③有利于实行依法治国方略</a:t>
            </a:r>
            <a:r>
              <a:rPr lang="en-US" altLang="zh-CN" sz="3200" dirty="0">
                <a:solidFill>
                  <a:srgbClr val="FF3300"/>
                </a:solidFill>
                <a:latin typeface="微软雅黑" pitchFamily="34" charset="-122"/>
                <a:ea typeface="微软雅黑" pitchFamily="34" charset="-122"/>
              </a:rPr>
              <a:t>,</a:t>
            </a:r>
            <a:r>
              <a:rPr lang="zh-CN" altLang="en-US" sz="3200" dirty="0">
                <a:solidFill>
                  <a:srgbClr val="FF3300"/>
                </a:solidFill>
                <a:latin typeface="微软雅黑" pitchFamily="34" charset="-122"/>
                <a:ea typeface="微软雅黑" pitchFamily="34" charset="-122"/>
              </a:rPr>
              <a:t>建设法治中国。</a:t>
            </a:r>
          </a:p>
          <a:p>
            <a:pPr>
              <a:spcBef>
                <a:spcPct val="50000"/>
              </a:spcBef>
            </a:pP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329307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4148"/>
                                        </p:tgtEl>
                                        <p:attrNameLst>
                                          <p:attrName>style.visibility</p:attrName>
                                        </p:attrNameLst>
                                      </p:cBhvr>
                                      <p:to>
                                        <p:strVal val="visible"/>
                                      </p:to>
                                    </p:set>
                                    <p:anim calcmode="lin" valueType="num">
                                      <p:cBhvr additive="base">
                                        <p:cTn id="7" dur="500" fill="hold"/>
                                        <p:tgtEl>
                                          <p:spTgt spid="134148"/>
                                        </p:tgtEl>
                                        <p:attrNameLst>
                                          <p:attrName>ppt_x</p:attrName>
                                        </p:attrNameLst>
                                      </p:cBhvr>
                                      <p:tavLst>
                                        <p:tav tm="0">
                                          <p:val>
                                            <p:strVal val="#ppt_x"/>
                                          </p:val>
                                        </p:tav>
                                        <p:tav tm="100000">
                                          <p:val>
                                            <p:strVal val="#ppt_x"/>
                                          </p:val>
                                        </p:tav>
                                      </p:tavLst>
                                    </p:anim>
                                    <p:anim calcmode="lin" valueType="num">
                                      <p:cBhvr additive="base">
                                        <p:cTn id="8" dur="500" fill="hold"/>
                                        <p:tgtEl>
                                          <p:spTgt spid="134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bwMode="auto">
          <a:xfrm>
            <a:off x="0" y="668841"/>
            <a:ext cx="9144000" cy="557176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15000"/>
              </a:lnSpc>
            </a:pPr>
            <a:r>
              <a:rPr lang="en-US" altLang="zh-CN" sz="2800" b="1" smtClean="0">
                <a:latin typeface="微软雅黑" pitchFamily="34" charset="-122"/>
                <a:ea typeface="微软雅黑" pitchFamily="34" charset="-122"/>
              </a:rPr>
              <a:t>6.</a:t>
            </a:r>
            <a:r>
              <a:rPr lang="zh-CN" altLang="en-US" sz="2800" b="1" smtClean="0">
                <a:latin typeface="微软雅黑" pitchFamily="34" charset="-122"/>
                <a:ea typeface="微软雅黑" pitchFamily="34" charset="-122"/>
              </a:rPr>
              <a:t>（</a:t>
            </a:r>
            <a:r>
              <a:rPr lang="en-US" altLang="zh-CN" sz="2800" b="1" smtClean="0">
                <a:latin typeface="微软雅黑" pitchFamily="34" charset="-122"/>
                <a:ea typeface="微软雅黑" pitchFamily="34" charset="-122"/>
              </a:rPr>
              <a:t>2018</a:t>
            </a:r>
            <a:r>
              <a:rPr lang="zh-CN" altLang="en-US" sz="2800" b="1" smtClean="0">
                <a:latin typeface="微软雅黑" pitchFamily="34" charset="-122"/>
                <a:ea typeface="微软雅黑" pitchFamily="34" charset="-122"/>
              </a:rPr>
              <a:t>中考）探究二：人类生活在同一个地球村，各国日益相互依存、命运与共，越来越成为你中有我、我中有你的命运共同体。</a:t>
            </a:r>
            <a:r>
              <a:rPr lang="en-US" altLang="zh-CN" sz="2800" b="1" smtClean="0">
                <a:latin typeface="微软雅黑" pitchFamily="34" charset="-122"/>
                <a:ea typeface="微软雅黑" pitchFamily="34" charset="-122"/>
              </a:rPr>
              <a:t>2018</a:t>
            </a:r>
            <a:r>
              <a:rPr lang="zh-CN" altLang="en-US" sz="2800" b="1" smtClean="0">
                <a:latin typeface="微软雅黑" pitchFamily="34" charset="-122"/>
                <a:ea typeface="微软雅黑" pitchFamily="34" charset="-122"/>
              </a:rPr>
              <a:t>年</a:t>
            </a:r>
            <a:r>
              <a:rPr lang="en-US" altLang="zh-CN" sz="2800" b="1" smtClean="0">
                <a:latin typeface="微软雅黑" pitchFamily="34" charset="-122"/>
                <a:ea typeface="微软雅黑" pitchFamily="34" charset="-122"/>
              </a:rPr>
              <a:t>5</a:t>
            </a:r>
            <a:r>
              <a:rPr lang="zh-CN" altLang="en-US" sz="2800" b="1" smtClean="0">
                <a:latin typeface="微软雅黑" pitchFamily="34" charset="-122"/>
                <a:ea typeface="微软雅黑" pitchFamily="34" charset="-122"/>
              </a:rPr>
              <a:t>月</a:t>
            </a:r>
            <a:r>
              <a:rPr lang="en-US" altLang="zh-CN" sz="2800" b="1" smtClean="0">
                <a:latin typeface="微软雅黑" pitchFamily="34" charset="-122"/>
                <a:ea typeface="微软雅黑" pitchFamily="34" charset="-122"/>
              </a:rPr>
              <a:t>9</a:t>
            </a:r>
            <a:r>
              <a:rPr lang="zh-CN" altLang="en-US" sz="2800" b="1" smtClean="0">
                <a:latin typeface="微软雅黑" pitchFamily="34" charset="-122"/>
                <a:ea typeface="微软雅黑" pitchFamily="34" charset="-122"/>
              </a:rPr>
              <a:t>日，国家副主席王岐山出席第三届中非地方政府合作论坛开幕式并致辞。他表示，中非历来患难与共、相互支持，中国愿以自身发展助力非洲发展。</a:t>
            </a:r>
          </a:p>
          <a:p>
            <a:pPr eaLnBrk="1" hangingPunct="1">
              <a:lnSpc>
                <a:spcPct val="115000"/>
              </a:lnSpc>
            </a:pPr>
            <a:r>
              <a:rPr lang="zh-CN" altLang="en-US" sz="2800" b="1" smtClean="0">
                <a:solidFill>
                  <a:srgbClr val="0000FF"/>
                </a:solidFill>
                <a:latin typeface="微软雅黑" pitchFamily="34" charset="-122"/>
                <a:ea typeface="微软雅黑" pitchFamily="34" charset="-122"/>
              </a:rPr>
              <a:t>（</a:t>
            </a:r>
            <a:r>
              <a:rPr lang="en-US" altLang="zh-CN" sz="2800" b="1" smtClean="0">
                <a:solidFill>
                  <a:srgbClr val="0000FF"/>
                </a:solidFill>
                <a:latin typeface="微软雅黑" pitchFamily="34" charset="-122"/>
                <a:ea typeface="微软雅黑" pitchFamily="34" charset="-122"/>
              </a:rPr>
              <a:t>2</a:t>
            </a:r>
            <a:r>
              <a:rPr lang="zh-CN" altLang="en-US" sz="2800" b="1" smtClean="0">
                <a:solidFill>
                  <a:srgbClr val="0000FF"/>
                </a:solidFill>
                <a:latin typeface="微软雅黑" pitchFamily="34" charset="-122"/>
                <a:ea typeface="微软雅黑" pitchFamily="34" charset="-122"/>
              </a:rPr>
              <a:t>）结合上述材料探究：中国愿以自身发展助力非洲发展有何意义？（</a:t>
            </a:r>
            <a:r>
              <a:rPr lang="en-US" altLang="zh-CN" sz="2800" b="1" smtClean="0">
                <a:solidFill>
                  <a:srgbClr val="0000FF"/>
                </a:solidFill>
                <a:latin typeface="微软雅黑" pitchFamily="34" charset="-122"/>
                <a:ea typeface="微软雅黑" pitchFamily="34" charset="-122"/>
              </a:rPr>
              <a:t>5</a:t>
            </a:r>
            <a:r>
              <a:rPr lang="zh-CN" altLang="en-US" sz="2800" b="1" smtClean="0">
                <a:solidFill>
                  <a:srgbClr val="0000FF"/>
                </a:solidFill>
                <a:latin typeface="微软雅黑" pitchFamily="34" charset="-122"/>
                <a:ea typeface="微软雅黑" pitchFamily="34" charset="-122"/>
              </a:rPr>
              <a:t>分）</a:t>
            </a:r>
          </a:p>
        </p:txBody>
      </p:sp>
    </p:spTree>
    <p:extLst>
      <p:ext uri="{BB962C8B-B14F-4D97-AF65-F5344CB8AC3E}">
        <p14:creationId xmlns:p14="http://schemas.microsoft.com/office/powerpoint/2010/main" val="41716507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1"/>
          </p:nvPr>
        </p:nvSpPr>
        <p:spPr bwMode="auto">
          <a:xfrm>
            <a:off x="0" y="964198"/>
            <a:ext cx="9144000" cy="572992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20000"/>
              </a:lnSpc>
              <a:buFontTx/>
              <a:buNone/>
            </a:pPr>
            <a:r>
              <a:rPr lang="zh-CN" altLang="en-US" sz="2400" b="1" dirty="0" smtClean="0">
                <a:latin typeface="微软雅黑" pitchFamily="34" charset="-122"/>
                <a:ea typeface="微软雅黑" pitchFamily="34" charset="-122"/>
              </a:rPr>
              <a:t>①</a:t>
            </a:r>
            <a:r>
              <a:rPr lang="zh-CN" altLang="en-US" sz="2400" dirty="0">
                <a:solidFill>
                  <a:srgbClr val="FF3300"/>
                </a:solidFill>
                <a:latin typeface="微软雅黑" pitchFamily="34" charset="-122"/>
                <a:ea typeface="微软雅黑" pitchFamily="34" charset="-122"/>
              </a:rPr>
              <a:t>有利于</a:t>
            </a:r>
            <a:r>
              <a:rPr lang="zh-CN" altLang="en-US" sz="2400" b="1" dirty="0" smtClean="0">
                <a:latin typeface="微软雅黑" pitchFamily="34" charset="-122"/>
                <a:ea typeface="微软雅黑" pitchFamily="34" charset="-122"/>
              </a:rPr>
              <a:t>进一步推动和落实人类命运共同体的中国智慧和中国方案。</a:t>
            </a:r>
          </a:p>
          <a:p>
            <a:pPr eaLnBrk="1" hangingPunct="1">
              <a:lnSpc>
                <a:spcPct val="120000"/>
              </a:lnSpc>
              <a:buFontTx/>
              <a:buNone/>
            </a:pPr>
            <a:r>
              <a:rPr lang="zh-CN" altLang="en-US" sz="2400" b="1" dirty="0" smtClean="0">
                <a:latin typeface="微软雅黑" pitchFamily="34" charset="-122"/>
                <a:ea typeface="微软雅黑" pitchFamily="34" charset="-122"/>
              </a:rPr>
              <a:t>②</a:t>
            </a:r>
            <a:r>
              <a:rPr lang="zh-CN" altLang="en-US" sz="2400" dirty="0">
                <a:solidFill>
                  <a:srgbClr val="FF3300"/>
                </a:solidFill>
                <a:latin typeface="微软雅黑" pitchFamily="34" charset="-122"/>
                <a:ea typeface="微软雅黑" pitchFamily="34" charset="-122"/>
              </a:rPr>
              <a:t>有利于</a:t>
            </a:r>
            <a:r>
              <a:rPr lang="zh-CN" altLang="en-US" sz="2400" b="1" dirty="0" smtClean="0">
                <a:latin typeface="微软雅黑" pitchFamily="34" charset="-122"/>
                <a:ea typeface="微软雅黑" pitchFamily="34" charset="-122"/>
              </a:rPr>
              <a:t>推进我国对外开放的基本国策，促进中非的共同繁荣。</a:t>
            </a:r>
          </a:p>
          <a:p>
            <a:pPr eaLnBrk="1" hangingPunct="1">
              <a:lnSpc>
                <a:spcPct val="120000"/>
              </a:lnSpc>
              <a:buFontTx/>
              <a:buNone/>
            </a:pPr>
            <a:r>
              <a:rPr lang="zh-CN" altLang="en-US" sz="2400" b="1" dirty="0" smtClean="0">
                <a:latin typeface="微软雅黑" pitchFamily="34" charset="-122"/>
                <a:ea typeface="微软雅黑" pitchFamily="34" charset="-122"/>
              </a:rPr>
              <a:t>③</a:t>
            </a:r>
            <a:r>
              <a:rPr lang="zh-CN" altLang="en-US" sz="2400" dirty="0">
                <a:solidFill>
                  <a:srgbClr val="FF3300"/>
                </a:solidFill>
                <a:latin typeface="微软雅黑" pitchFamily="34" charset="-122"/>
                <a:ea typeface="微软雅黑" pitchFamily="34" charset="-122"/>
              </a:rPr>
              <a:t>有利于</a:t>
            </a:r>
            <a:r>
              <a:rPr lang="zh-CN" altLang="en-US" sz="2400" b="1" dirty="0" smtClean="0">
                <a:latin typeface="微软雅黑" pitchFamily="34" charset="-122"/>
                <a:ea typeface="微软雅黑" pitchFamily="34" charset="-122"/>
              </a:rPr>
              <a:t>维护世界和平，共建持久和平、普遍安全的世界。</a:t>
            </a:r>
          </a:p>
          <a:p>
            <a:pPr eaLnBrk="1" hangingPunct="1">
              <a:lnSpc>
                <a:spcPct val="120000"/>
              </a:lnSpc>
              <a:buFontTx/>
              <a:buNone/>
            </a:pPr>
            <a:r>
              <a:rPr lang="zh-CN" altLang="en-US" sz="2400" b="1" dirty="0" smtClean="0">
                <a:latin typeface="微软雅黑" pitchFamily="34" charset="-122"/>
                <a:ea typeface="微软雅黑" pitchFamily="34" charset="-122"/>
              </a:rPr>
              <a:t>④</a:t>
            </a:r>
            <a:r>
              <a:rPr lang="zh-CN" altLang="en-US" sz="2400" dirty="0">
                <a:solidFill>
                  <a:srgbClr val="FF3300"/>
                </a:solidFill>
                <a:latin typeface="微软雅黑" pitchFamily="34" charset="-122"/>
                <a:ea typeface="微软雅黑" pitchFamily="34" charset="-122"/>
              </a:rPr>
              <a:t>有利于</a:t>
            </a:r>
            <a:r>
              <a:rPr lang="zh-CN" altLang="en-US" sz="2400" b="1" dirty="0" smtClean="0">
                <a:latin typeface="微软雅黑" pitchFamily="34" charset="-122"/>
                <a:ea typeface="微软雅黑" pitchFamily="34" charset="-122"/>
              </a:rPr>
              <a:t>共同应对全球性问题，建设开放包容、清洁美丽的世界。</a:t>
            </a:r>
          </a:p>
          <a:p>
            <a:pPr eaLnBrk="1" hangingPunct="1">
              <a:lnSpc>
                <a:spcPct val="120000"/>
              </a:lnSpc>
              <a:buFontTx/>
              <a:buNone/>
            </a:pPr>
            <a:r>
              <a:rPr lang="zh-CN" altLang="en-US" sz="2400" b="1" dirty="0" smtClean="0">
                <a:latin typeface="微软雅黑" pitchFamily="34" charset="-122"/>
                <a:ea typeface="微软雅黑" pitchFamily="34" charset="-122"/>
              </a:rPr>
              <a:t>⑤</a:t>
            </a:r>
            <a:r>
              <a:rPr lang="zh-CN" altLang="en-US" sz="2400" dirty="0">
                <a:solidFill>
                  <a:srgbClr val="FF3300"/>
                </a:solidFill>
                <a:latin typeface="微软雅黑" pitchFamily="34" charset="-122"/>
                <a:ea typeface="微软雅黑" pitchFamily="34" charset="-122"/>
              </a:rPr>
              <a:t>有利于</a:t>
            </a:r>
            <a:r>
              <a:rPr lang="zh-CN" altLang="en-US" sz="2400" b="1" dirty="0" smtClean="0">
                <a:latin typeface="微软雅黑" pitchFamily="34" charset="-122"/>
                <a:ea typeface="微软雅黑" pitchFamily="34" charset="-122"/>
              </a:rPr>
              <a:t>更好发挥中国在国际社会的建设性作用，提升国际影响力。</a:t>
            </a:r>
          </a:p>
        </p:txBody>
      </p:sp>
      <p:sp>
        <p:nvSpPr>
          <p:cNvPr id="60419" name="Text Box 4"/>
          <p:cNvSpPr txBox="1">
            <a:spLocks noChangeArrowheads="1"/>
          </p:cNvSpPr>
          <p:nvPr/>
        </p:nvSpPr>
        <p:spPr bwMode="auto">
          <a:xfrm>
            <a:off x="249238" y="4952472"/>
            <a:ext cx="8197532" cy="1384995"/>
          </a:xfrm>
          <a:prstGeom prst="rect">
            <a:avLst/>
          </a:prstGeom>
          <a:noFill/>
          <a:ln w="9525">
            <a:noFill/>
            <a:miter lim="800000"/>
            <a:headEnd/>
            <a:tailEnd/>
          </a:ln>
        </p:spPr>
        <p:txBody>
          <a:bodyPr wrap="square">
            <a:spAutoFit/>
          </a:bodyPr>
          <a:lstStyle/>
          <a:p>
            <a:pPr>
              <a:spcBef>
                <a:spcPct val="50000"/>
              </a:spcBef>
            </a:pPr>
            <a:r>
              <a:rPr lang="zh-CN" altLang="en-US" sz="2800" dirty="0">
                <a:solidFill>
                  <a:srgbClr val="0000FF"/>
                </a:solidFill>
                <a:latin typeface="微软雅黑" pitchFamily="34" charset="-122"/>
                <a:ea typeface="微软雅黑" pitchFamily="34" charset="-122"/>
              </a:rPr>
              <a:t>解析：本题需要回到助力非洲发展的意义，需要结合人类命运共同体理念和核心内涵以及对中国、非洲乃至世界的好处进行分析。</a:t>
            </a:r>
            <a:r>
              <a:rPr lang="zh-CN" altLang="en-US" dirty="0"/>
              <a:t> </a:t>
            </a:r>
          </a:p>
        </p:txBody>
      </p:sp>
    </p:spTree>
    <p:extLst>
      <p:ext uri="{BB962C8B-B14F-4D97-AF65-F5344CB8AC3E}">
        <p14:creationId xmlns:p14="http://schemas.microsoft.com/office/powerpoint/2010/main" val="22716167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p:cNvSpPr>
          <p:nvPr>
            <p:ph type="title" idx="4294967295"/>
          </p:nvPr>
        </p:nvSpPr>
        <p:spPr bwMode="auto">
          <a:xfrm>
            <a:off x="323850" y="0"/>
            <a:ext cx="8229600" cy="1143317"/>
          </a:xfrm>
          <a:prstGeom prst="rect">
            <a:avLst/>
          </a:prstGeom>
          <a:solidFill>
            <a:srgbClr val="FFFFFF"/>
          </a:solidFill>
          <a:ln>
            <a:miter lim="800000"/>
            <a:headEnd/>
            <a:tailEnd/>
          </a:ln>
        </p:spPr>
        <p:txBody>
          <a:bodyPr lIns="76928" tIns="38464" rIns="76928" bIns="38464" anchor="ctr"/>
          <a:lstStyle/>
          <a:p>
            <a:pPr eaLnBrk="1" hangingPunct="1"/>
            <a:r>
              <a:rPr lang="en-US" altLang="zh-CN" smtClean="0">
                <a:latin typeface="微软雅黑" pitchFamily="34" charset="-122"/>
                <a:ea typeface="微软雅黑" pitchFamily="34" charset="-122"/>
              </a:rPr>
              <a:t>2.</a:t>
            </a:r>
            <a:r>
              <a:rPr lang="zh-CN" altLang="en-US" smtClean="0">
                <a:latin typeface="微软雅黑" pitchFamily="34" charset="-122"/>
                <a:ea typeface="微软雅黑" pitchFamily="34" charset="-122"/>
              </a:rPr>
              <a:t>原因类</a:t>
            </a:r>
          </a:p>
        </p:txBody>
      </p:sp>
      <p:sp>
        <p:nvSpPr>
          <p:cNvPr id="109571" name="内容占位符 2"/>
          <p:cNvSpPr>
            <a:spLocks noGrp="1"/>
          </p:cNvSpPr>
          <p:nvPr>
            <p:ph idx="4294967295"/>
          </p:nvPr>
        </p:nvSpPr>
        <p:spPr bwMode="auto">
          <a:xfrm>
            <a:off x="395289" y="1143317"/>
            <a:ext cx="8353425" cy="5472680"/>
          </a:xfrm>
          <a:prstGeom prst="rect">
            <a:avLst/>
          </a:prstGeom>
          <a:solidFill>
            <a:srgbClr val="FFFFFF"/>
          </a:solidFill>
          <a:ln>
            <a:miter lim="800000"/>
            <a:headEnd/>
            <a:tailEnd/>
          </a:ln>
        </p:spPr>
        <p:txBody>
          <a:bodyPr lIns="76928" tIns="38464" rIns="76928" bIns="38464"/>
          <a:lstStyle/>
          <a:p>
            <a:pPr eaLnBrk="1" hangingPunct="1">
              <a:lnSpc>
                <a:spcPct val="90000"/>
              </a:lnSpc>
            </a:pPr>
            <a:r>
              <a:rPr lang="zh-CN" altLang="en-US" b="1" smtClean="0">
                <a:solidFill>
                  <a:srgbClr val="FF0000"/>
                </a:solidFill>
                <a:latin typeface="微软雅黑" pitchFamily="34" charset="-122"/>
                <a:ea typeface="微软雅黑" pitchFamily="34" charset="-122"/>
              </a:rPr>
              <a:t>为什么：指的是做某事的原因和理由，使得做某事有合理依据。</a:t>
            </a:r>
            <a:endParaRPr lang="en-US" altLang="zh-CN" b="1" smtClean="0">
              <a:solidFill>
                <a:srgbClr val="FF0000"/>
              </a:solidFill>
              <a:latin typeface="微软雅黑" pitchFamily="34" charset="-122"/>
              <a:ea typeface="微软雅黑" pitchFamily="34" charset="-122"/>
            </a:endParaRPr>
          </a:p>
          <a:p>
            <a:pPr eaLnBrk="1" hangingPunct="1">
              <a:lnSpc>
                <a:spcPct val="90000"/>
              </a:lnSpc>
            </a:pPr>
            <a:r>
              <a:rPr lang="zh-CN" altLang="en-US" b="1" smtClean="0">
                <a:latin typeface="微软雅黑" pitchFamily="34" charset="-122"/>
                <a:ea typeface="微软雅黑" pitchFamily="34" charset="-122"/>
              </a:rPr>
              <a:t>所以问：为什么做某事？</a:t>
            </a:r>
            <a:endParaRPr lang="en-US" altLang="zh-CN" b="1" smtClean="0">
              <a:latin typeface="微软雅黑" pitchFamily="34" charset="-122"/>
              <a:ea typeface="微软雅黑" pitchFamily="34" charset="-122"/>
            </a:endParaRPr>
          </a:p>
          <a:p>
            <a:pPr eaLnBrk="1" hangingPunct="1">
              <a:lnSpc>
                <a:spcPct val="90000"/>
              </a:lnSpc>
            </a:pPr>
            <a:r>
              <a:rPr lang="zh-CN" altLang="en-US" b="1" smtClean="0">
                <a:latin typeface="微软雅黑" pitchFamily="34" charset="-122"/>
                <a:ea typeface="微软雅黑" pitchFamily="34" charset="-122"/>
              </a:rPr>
              <a:t>一般可以从：</a:t>
            </a:r>
          </a:p>
          <a:p>
            <a:pPr eaLnBrk="1" hangingPunct="1">
              <a:lnSpc>
                <a:spcPct val="90000"/>
              </a:lnSpc>
            </a:pPr>
            <a:r>
              <a:rPr lang="zh-CN" altLang="en-US" b="1" smtClean="0">
                <a:latin typeface="微软雅黑" pitchFamily="34" charset="-122"/>
                <a:ea typeface="微软雅黑" pitchFamily="34" charset="-122"/>
              </a:rPr>
              <a:t>  </a:t>
            </a:r>
            <a:r>
              <a:rPr lang="zh-CN" altLang="en-US" sz="3600" b="1" smtClean="0">
                <a:solidFill>
                  <a:srgbClr val="0000FF"/>
                </a:solidFill>
                <a:latin typeface="微软雅黑" pitchFamily="34" charset="-122"/>
                <a:ea typeface="微软雅黑" pitchFamily="34" charset="-122"/>
              </a:rPr>
              <a:t>现实依据</a:t>
            </a:r>
            <a:r>
              <a:rPr lang="en-US" altLang="zh-CN" sz="3600" b="1" smtClean="0">
                <a:solidFill>
                  <a:srgbClr val="0000FF"/>
                </a:solidFill>
                <a:latin typeface="微软雅黑" pitchFamily="34" charset="-122"/>
                <a:ea typeface="微软雅黑" pitchFamily="34" charset="-122"/>
              </a:rPr>
              <a:t>+</a:t>
            </a:r>
            <a:r>
              <a:rPr lang="zh-CN" altLang="en-US" sz="3600" b="1" smtClean="0">
                <a:solidFill>
                  <a:srgbClr val="0000FF"/>
                </a:solidFill>
                <a:latin typeface="微软雅黑" pitchFamily="34" charset="-122"/>
                <a:ea typeface="微软雅黑" pitchFamily="34" charset="-122"/>
              </a:rPr>
              <a:t>重要性</a:t>
            </a:r>
            <a:r>
              <a:rPr lang="en-US" altLang="zh-CN" sz="3600" b="1" smtClean="0">
                <a:solidFill>
                  <a:srgbClr val="0000FF"/>
                </a:solidFill>
                <a:latin typeface="微软雅黑" pitchFamily="34" charset="-122"/>
                <a:ea typeface="微软雅黑" pitchFamily="34" charset="-122"/>
              </a:rPr>
              <a:t>+</a:t>
            </a:r>
            <a:r>
              <a:rPr lang="zh-CN" altLang="en-US" sz="3600" b="1" smtClean="0">
                <a:solidFill>
                  <a:srgbClr val="FF0000"/>
                </a:solidFill>
                <a:latin typeface="微软雅黑" pitchFamily="34" charset="-122"/>
                <a:ea typeface="微软雅黑" pitchFamily="34" charset="-122"/>
              </a:rPr>
              <a:t>意义或危害</a:t>
            </a:r>
            <a:endParaRPr lang="en-US" altLang="zh-CN" sz="4400" smtClean="0">
              <a:latin typeface="微软雅黑" pitchFamily="34" charset="-122"/>
              <a:ea typeface="微软雅黑" pitchFamily="34" charset="-122"/>
            </a:endParaRPr>
          </a:p>
          <a:p>
            <a:pPr eaLnBrk="1" hangingPunct="1">
              <a:lnSpc>
                <a:spcPct val="90000"/>
              </a:lnSpc>
            </a:pPr>
            <a:endParaRPr lang="zh-CN" altLang="en-US" sz="2400" b="1" smtClean="0">
              <a:solidFill>
                <a:srgbClr val="0000FF"/>
              </a:solidFill>
              <a:latin typeface="微软雅黑" pitchFamily="34" charset="-122"/>
              <a:ea typeface="微软雅黑" pitchFamily="34" charset="-122"/>
            </a:endParaRPr>
          </a:p>
          <a:p>
            <a:pPr eaLnBrk="1" hangingPunct="1">
              <a:lnSpc>
                <a:spcPct val="90000"/>
              </a:lnSpc>
              <a:buFontTx/>
              <a:buNone/>
            </a:pPr>
            <a:r>
              <a:rPr lang="zh-CN" altLang="en-US" sz="2400" b="1" smtClean="0">
                <a:solidFill>
                  <a:srgbClr val="0000FF"/>
                </a:solidFill>
                <a:latin typeface="微软雅黑" pitchFamily="34" charset="-122"/>
                <a:ea typeface="微软雅黑" pitchFamily="34" charset="-122"/>
              </a:rPr>
              <a:t>（国情，国际形势） （实际知识点）  （见方法</a:t>
            </a:r>
            <a:r>
              <a:rPr lang="en-US" altLang="zh-CN" sz="2400" b="1" smtClean="0">
                <a:solidFill>
                  <a:srgbClr val="0000FF"/>
                </a:solidFill>
                <a:latin typeface="微软雅黑" pitchFamily="34" charset="-122"/>
                <a:ea typeface="微软雅黑" pitchFamily="34" charset="-122"/>
              </a:rPr>
              <a:t>1</a:t>
            </a:r>
            <a:r>
              <a:rPr lang="zh-CN" altLang="en-US" sz="2400" b="1" smtClean="0">
                <a:solidFill>
                  <a:srgbClr val="0000FF"/>
                </a:solidFill>
                <a:latin typeface="微软雅黑" pitchFamily="34" charset="-122"/>
                <a:ea typeface="微软雅黑" pitchFamily="34" charset="-122"/>
              </a:rPr>
              <a:t>）</a:t>
            </a:r>
            <a:endParaRPr lang="en-US" altLang="zh-CN" sz="4400" b="1" smtClean="0">
              <a:solidFill>
                <a:srgbClr val="0000FF"/>
              </a:solidFill>
              <a:latin typeface="微软雅黑" pitchFamily="34" charset="-122"/>
              <a:ea typeface="微软雅黑" pitchFamily="34" charset="-122"/>
            </a:endParaRPr>
          </a:p>
          <a:p>
            <a:pPr eaLnBrk="1" hangingPunct="1">
              <a:lnSpc>
                <a:spcPct val="90000"/>
              </a:lnSpc>
            </a:pPr>
            <a:endParaRPr lang="zh-CN" altLang="en-US" b="1" smtClean="0">
              <a:solidFill>
                <a:srgbClr val="0000FF"/>
              </a:solidFill>
              <a:latin typeface="微软雅黑" pitchFamily="34" charset="-122"/>
              <a:ea typeface="微软雅黑" pitchFamily="34" charset="-122"/>
            </a:endParaRPr>
          </a:p>
          <a:p>
            <a:pPr eaLnBrk="1" hangingPunct="1">
              <a:lnSpc>
                <a:spcPct val="90000"/>
              </a:lnSpc>
            </a:pPr>
            <a:r>
              <a:rPr lang="zh-CN" altLang="en-US" b="1" smtClean="0">
                <a:solidFill>
                  <a:srgbClr val="C40404"/>
                </a:solidFill>
                <a:latin typeface="微软雅黑" pitchFamily="34" charset="-122"/>
                <a:ea typeface="微软雅黑" pitchFamily="34" charset="-122"/>
              </a:rPr>
              <a:t>例：为什么要保护环境？为什么要创新？</a:t>
            </a:r>
            <a:endParaRPr lang="en-US" altLang="zh-CN" b="1" smtClean="0">
              <a:solidFill>
                <a:srgbClr val="C40404"/>
              </a:solidFill>
              <a:latin typeface="微软雅黑" pitchFamily="34" charset="-122"/>
              <a:ea typeface="微软雅黑" pitchFamily="34" charset="-122"/>
            </a:endParaRPr>
          </a:p>
          <a:p>
            <a:pPr eaLnBrk="1" hangingPunct="1">
              <a:lnSpc>
                <a:spcPct val="90000"/>
              </a:lnSpc>
              <a:buFontTx/>
              <a:buNone/>
            </a:pPr>
            <a:endParaRPr lang="zh-CN" altLang="en-US" smtClean="0">
              <a:latin typeface="微软雅黑" pitchFamily="34" charset="-122"/>
              <a:ea typeface="微软雅黑" pitchFamily="34" charset="-122"/>
            </a:endParaRPr>
          </a:p>
        </p:txBody>
      </p:sp>
      <p:sp>
        <p:nvSpPr>
          <p:cNvPr id="65539" name="Line 4"/>
          <p:cNvSpPr>
            <a:spLocks noChangeShapeType="1"/>
          </p:cNvSpPr>
          <p:nvPr/>
        </p:nvSpPr>
        <p:spPr bwMode="auto">
          <a:xfrm>
            <a:off x="1979613" y="4308402"/>
            <a:ext cx="0" cy="554508"/>
          </a:xfrm>
          <a:prstGeom prst="line">
            <a:avLst/>
          </a:prstGeom>
          <a:noFill/>
          <a:ln w="76200">
            <a:solidFill>
              <a:schemeClr val="tx1"/>
            </a:solidFill>
            <a:round/>
            <a:headEnd/>
            <a:tailEnd type="triangle" w="med" len="med"/>
          </a:ln>
        </p:spPr>
        <p:txBody>
          <a:bodyPr/>
          <a:lstStyle/>
          <a:p>
            <a:endParaRPr lang="zh-CN" altLang="en-US"/>
          </a:p>
        </p:txBody>
      </p:sp>
      <p:sp>
        <p:nvSpPr>
          <p:cNvPr id="65540" name="Line 5"/>
          <p:cNvSpPr>
            <a:spLocks noChangeShapeType="1"/>
          </p:cNvSpPr>
          <p:nvPr/>
        </p:nvSpPr>
        <p:spPr bwMode="auto">
          <a:xfrm>
            <a:off x="5962650" y="4308402"/>
            <a:ext cx="0" cy="436366"/>
          </a:xfrm>
          <a:prstGeom prst="line">
            <a:avLst/>
          </a:prstGeom>
          <a:noFill/>
          <a:ln w="76200">
            <a:solidFill>
              <a:schemeClr val="tx1"/>
            </a:solidFill>
            <a:round/>
            <a:headEnd/>
            <a:tailEnd type="triangle" w="med" len="med"/>
          </a:ln>
        </p:spPr>
        <p:txBody>
          <a:bodyPr/>
          <a:lstStyle/>
          <a:p>
            <a:endParaRPr lang="zh-CN" altLang="en-US"/>
          </a:p>
        </p:txBody>
      </p:sp>
      <p:sp>
        <p:nvSpPr>
          <p:cNvPr id="65541" name="Line 6"/>
          <p:cNvSpPr>
            <a:spLocks noChangeShapeType="1"/>
          </p:cNvSpPr>
          <p:nvPr/>
        </p:nvSpPr>
        <p:spPr bwMode="auto">
          <a:xfrm flipH="1">
            <a:off x="3975100" y="4308402"/>
            <a:ext cx="7938" cy="436366"/>
          </a:xfrm>
          <a:prstGeom prst="line">
            <a:avLst/>
          </a:prstGeom>
          <a:noFill/>
          <a:ln w="76200">
            <a:solidFill>
              <a:schemeClr val="tx1"/>
            </a:solidFill>
            <a:round/>
            <a:headEnd/>
            <a:tailEnd type="triangle" w="med" len="med"/>
          </a:ln>
        </p:spPr>
        <p:txBody>
          <a:bodyPr/>
          <a:lstStyle/>
          <a:p>
            <a:endParaRPr lang="zh-CN" altLang="en-US"/>
          </a:p>
        </p:txBody>
      </p:sp>
    </p:spTree>
    <p:extLst>
      <p:ext uri="{BB962C8B-B14F-4D97-AF65-F5344CB8AC3E}">
        <p14:creationId xmlns:p14="http://schemas.microsoft.com/office/powerpoint/2010/main" val="1650844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9571">
                                            <p:txEl>
                                              <p:pRg st="5" end="5"/>
                                            </p:txEl>
                                          </p:spTgt>
                                        </p:tgtEl>
                                        <p:attrNameLst>
                                          <p:attrName>style.visibility</p:attrName>
                                        </p:attrNameLst>
                                      </p:cBhvr>
                                      <p:to>
                                        <p:strVal val="visible"/>
                                      </p:to>
                                    </p:set>
                                    <p:anim calcmode="lin" valueType="num">
                                      <p:cBhvr additive="base">
                                        <p:cTn id="7" dur="500" fill="hold"/>
                                        <p:tgtEl>
                                          <p:spTgt spid="109571">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9571">
                                            <p:txEl>
                                              <p:pRg st="7" end="7"/>
                                            </p:txEl>
                                          </p:spTgt>
                                        </p:tgtEl>
                                        <p:attrNameLst>
                                          <p:attrName>style.visibility</p:attrName>
                                        </p:attrNameLst>
                                      </p:cBhvr>
                                      <p:to>
                                        <p:strVal val="visible"/>
                                      </p:to>
                                    </p:set>
                                    <p:anim calcmode="lin" valueType="num">
                                      <p:cBhvr additive="base">
                                        <p:cTn id="13" dur="500" fill="hold"/>
                                        <p:tgtEl>
                                          <p:spTgt spid="109571">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957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文本占位符 829442"/>
          <p:cNvSpPr>
            <a:spLocks noGrp="1"/>
          </p:cNvSpPr>
          <p:nvPr>
            <p:ph type="body" idx="4294967295"/>
          </p:nvPr>
        </p:nvSpPr>
        <p:spPr bwMode="auto">
          <a:xfrm>
            <a:off x="0" y="1"/>
            <a:ext cx="9144000" cy="6858000"/>
          </a:xfrm>
          <a:prstGeom prst="rect">
            <a:avLst/>
          </a:prstGeom>
          <a:solidFill>
            <a:schemeClr val="bg1"/>
          </a:solidFill>
          <a:ln>
            <a:miter lim="800000"/>
            <a:headEnd/>
            <a:tailEnd/>
          </a:ln>
        </p:spPr>
        <p:txBody>
          <a:bodyPr/>
          <a:lstStyle/>
          <a:p>
            <a:pPr eaLnBrk="1" hangingPunct="1">
              <a:buFontTx/>
              <a:buNone/>
            </a:pPr>
            <a:r>
              <a:rPr lang="zh-CN" altLang="en-US" b="1" dirty="0" smtClean="0">
                <a:latin typeface="微软雅黑" pitchFamily="34" charset="-122"/>
                <a:ea typeface="微软雅黑" pitchFamily="34" charset="-122"/>
              </a:rPr>
              <a:t>补充：</a:t>
            </a:r>
            <a:r>
              <a:rPr lang="zh-CN" altLang="en-US" b="1" dirty="0" smtClean="0">
                <a:solidFill>
                  <a:srgbClr val="C40404"/>
                </a:solidFill>
                <a:latin typeface="微软雅黑" pitchFamily="34" charset="-122"/>
                <a:ea typeface="微软雅黑" pitchFamily="34" charset="-122"/>
              </a:rPr>
              <a:t>现实依据和意义如何找角度</a:t>
            </a:r>
          </a:p>
          <a:p>
            <a:pPr eaLnBrk="1" hangingPunct="1">
              <a:buFontTx/>
              <a:buNone/>
            </a:pPr>
            <a:r>
              <a:rPr lang="zh-CN" altLang="en-US" b="1" dirty="0" smtClean="0">
                <a:latin typeface="微软雅黑" pitchFamily="34" charset="-122"/>
                <a:ea typeface="微软雅黑" pitchFamily="34" charset="-122"/>
              </a:rPr>
              <a:t>  可从</a:t>
            </a:r>
            <a:r>
              <a:rPr lang="zh-CN" altLang="en-US" b="1" dirty="0" smtClean="0">
                <a:solidFill>
                  <a:srgbClr val="0000FF"/>
                </a:solidFill>
                <a:latin typeface="微软雅黑" pitchFamily="34" charset="-122"/>
                <a:ea typeface="微软雅黑" pitchFamily="34" charset="-122"/>
              </a:rPr>
              <a:t>个人自身、家庭、学校、社会、企业、经营者、国家政府部门、国内、国外角度</a:t>
            </a:r>
            <a:r>
              <a:rPr lang="zh-CN" altLang="en-US" b="1" dirty="0" smtClean="0">
                <a:latin typeface="微软雅黑" pitchFamily="34" charset="-122"/>
                <a:ea typeface="微软雅黑" pitchFamily="34" charset="-122"/>
              </a:rPr>
              <a:t>；</a:t>
            </a:r>
          </a:p>
          <a:p>
            <a:pPr eaLnBrk="1" hangingPunct="1">
              <a:buFontTx/>
              <a:buNone/>
            </a:pPr>
            <a:r>
              <a:rPr lang="zh-CN" altLang="en-US" b="1" dirty="0" smtClean="0">
                <a:solidFill>
                  <a:srgbClr val="FF0000"/>
                </a:solidFill>
                <a:latin typeface="微软雅黑" pitchFamily="34" charset="-122"/>
                <a:ea typeface="微软雅黑" pitchFamily="34" charset="-122"/>
              </a:rPr>
              <a:t> </a:t>
            </a:r>
          </a:p>
          <a:p>
            <a:pPr eaLnBrk="1" hangingPunct="1">
              <a:buFontTx/>
              <a:buNone/>
            </a:pPr>
            <a:r>
              <a:rPr lang="zh-CN" altLang="en-US" b="1" dirty="0" smtClean="0">
                <a:solidFill>
                  <a:srgbClr val="FF0000"/>
                </a:solidFill>
                <a:latin typeface="微软雅黑" pitchFamily="34" charset="-122"/>
                <a:ea typeface="微软雅黑" pitchFamily="34" charset="-122"/>
              </a:rPr>
              <a:t>个人自身</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可以从心理、道德、法律角度；</a:t>
            </a:r>
          </a:p>
          <a:p>
            <a:pPr eaLnBrk="1" hangingPunct="1">
              <a:buFontTx/>
              <a:buNone/>
            </a:pPr>
            <a:r>
              <a:rPr lang="zh-CN" altLang="en-US" b="1" dirty="0" smtClean="0">
                <a:solidFill>
                  <a:srgbClr val="FF0000"/>
                </a:solidFill>
                <a:latin typeface="微软雅黑" pitchFamily="34" charset="-122"/>
                <a:ea typeface="微软雅黑" pitchFamily="34" charset="-122"/>
              </a:rPr>
              <a:t>   </a:t>
            </a:r>
          </a:p>
          <a:p>
            <a:pPr eaLnBrk="1" hangingPunct="1">
              <a:buFontTx/>
              <a:buNone/>
            </a:pPr>
            <a:r>
              <a:rPr lang="zh-CN" altLang="en-US" b="1" dirty="0" smtClean="0">
                <a:solidFill>
                  <a:srgbClr val="FF0000"/>
                </a:solidFill>
                <a:latin typeface="微软雅黑" pitchFamily="34" charset="-122"/>
                <a:ea typeface="微软雅黑" pitchFamily="34" charset="-122"/>
              </a:rPr>
              <a:t>国家</a:t>
            </a:r>
            <a:r>
              <a:rPr lang="en-US" altLang="zh-CN" b="1" dirty="0" smtClean="0">
                <a:solidFill>
                  <a:srgbClr val="FF0000"/>
                </a:solidFill>
                <a:latin typeface="微软雅黑" pitchFamily="34" charset="-122"/>
                <a:ea typeface="微软雅黑" pitchFamily="34" charset="-122"/>
              </a:rPr>
              <a:t>:</a:t>
            </a:r>
            <a:r>
              <a:rPr lang="zh-CN" altLang="en-US" b="1" dirty="0" smtClean="0">
                <a:latin typeface="微软雅黑" pitchFamily="34" charset="-122"/>
                <a:ea typeface="微软雅黑" pitchFamily="34" charset="-122"/>
              </a:rPr>
              <a:t>可以从政治</a:t>
            </a:r>
            <a:r>
              <a:rPr lang="zh-CN" altLang="en-US" b="1" dirty="0">
                <a:latin typeface="微软雅黑" pitchFamily="34" charset="-122"/>
                <a:ea typeface="微软雅黑" pitchFamily="34" charset="-122"/>
              </a:rPr>
              <a:t>、经济、文</a:t>
            </a:r>
            <a:r>
              <a:rPr lang="zh-CN" altLang="en-US" b="1" dirty="0" smtClean="0">
                <a:latin typeface="微软雅黑" pitchFamily="34" charset="-122"/>
                <a:ea typeface="微软雅黑" pitchFamily="34" charset="-122"/>
              </a:rPr>
              <a:t>化、社会</a:t>
            </a:r>
            <a:r>
              <a:rPr lang="zh-CN" altLang="en-US" b="1" dirty="0">
                <a:latin typeface="微软雅黑" pitchFamily="34" charset="-122"/>
                <a:ea typeface="微软雅黑" pitchFamily="34" charset="-122"/>
              </a:rPr>
              <a:t>、</a:t>
            </a:r>
            <a:r>
              <a:rPr lang="zh-CN" altLang="en-US" b="1" dirty="0" smtClean="0">
                <a:latin typeface="微软雅黑" pitchFamily="34" charset="-122"/>
                <a:ea typeface="微软雅黑" pitchFamily="34" charset="-122"/>
              </a:rPr>
              <a:t>生态或者制度、教育等角度；</a:t>
            </a:r>
          </a:p>
        </p:txBody>
      </p:sp>
    </p:spTree>
    <p:extLst>
      <p:ext uri="{BB962C8B-B14F-4D97-AF65-F5344CB8AC3E}">
        <p14:creationId xmlns:p14="http://schemas.microsoft.com/office/powerpoint/2010/main" val="82473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762">
                                            <p:txEl>
                                              <p:pRg st="1" end="1"/>
                                            </p:txEl>
                                          </p:spTgt>
                                        </p:tgtEl>
                                        <p:attrNameLst>
                                          <p:attrName>style.visibility</p:attrName>
                                        </p:attrNameLst>
                                      </p:cBhvr>
                                      <p:to>
                                        <p:strVal val="visible"/>
                                      </p:to>
                                    </p:set>
                                    <p:animEffect transition="in" filter="blinds(horizontal)">
                                      <p:cBhvr>
                                        <p:cTn id="7" dur="500"/>
                                        <p:tgtEl>
                                          <p:spTgt spid="11776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7762">
                                            <p:txEl>
                                              <p:pRg st="3" end="3"/>
                                            </p:txEl>
                                          </p:spTgt>
                                        </p:tgtEl>
                                        <p:attrNameLst>
                                          <p:attrName>style.visibility</p:attrName>
                                        </p:attrNameLst>
                                      </p:cBhvr>
                                      <p:to>
                                        <p:strVal val="visible"/>
                                      </p:to>
                                    </p:set>
                                    <p:animEffect transition="in" filter="box(in)">
                                      <p:cBhvr>
                                        <p:cTn id="12" dur="500"/>
                                        <p:tgtEl>
                                          <p:spTgt spid="117762">
                                            <p:txEl>
                                              <p:pRg st="3" end="3"/>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117762">
                                            <p:txEl>
                                              <p:pRg st="4" end="4"/>
                                            </p:txEl>
                                          </p:spTgt>
                                        </p:tgtEl>
                                        <p:attrNameLst>
                                          <p:attrName>style.visibility</p:attrName>
                                        </p:attrNameLst>
                                      </p:cBhvr>
                                      <p:to>
                                        <p:strVal val="visible"/>
                                      </p:to>
                                    </p:set>
                                    <p:animEffect transition="in" filter="box(in)">
                                      <p:cBhvr>
                                        <p:cTn id="15" dur="500"/>
                                        <p:tgtEl>
                                          <p:spTgt spid="117762">
                                            <p:txEl>
                                              <p:pRg st="4" end="4"/>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117762">
                                            <p:txEl>
                                              <p:pRg st="5" end="5"/>
                                            </p:txEl>
                                          </p:spTgt>
                                        </p:tgtEl>
                                        <p:attrNameLst>
                                          <p:attrName>style.visibility</p:attrName>
                                        </p:attrNameLst>
                                      </p:cBhvr>
                                      <p:to>
                                        <p:strVal val="visible"/>
                                      </p:to>
                                    </p:set>
                                    <p:animEffect transition="in" filter="box(in)">
                                      <p:cBhvr>
                                        <p:cTn id="18" dur="500"/>
                                        <p:tgtEl>
                                          <p:spTgt spid="11776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3912" y="614493"/>
            <a:ext cx="8827128" cy="586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2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kumimoji="0" lang="zh-CN" altLang="zh-CN" sz="2800" b="1" i="0" u="none" strike="noStrike" cap="none" normalizeH="0" baseline="0" dirty="0" smtClean="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为</a:t>
            </a:r>
            <a:r>
              <a:rPr kumimoji="0" lang="zh-CN" altLang="zh-CN" sz="2800" b="1" i="0" u="none" strike="noStrike" cap="none" normalizeH="0" baseline="0" dirty="0" smtClean="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什么</a:t>
            </a:r>
            <a:r>
              <a:rPr kumimoji="0" lang="zh-CN" altLang="en-US" sz="2800" b="1" i="0" u="none" strike="noStrike" cap="none" normalizeH="0" baseline="0" dirty="0" smtClean="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要建设</a:t>
            </a:r>
            <a:r>
              <a:rPr kumimoji="0" lang="zh-CN" altLang="zh-CN" sz="2800" b="1" i="0" u="none" strike="noStrike" cap="none" normalizeH="0" baseline="0" dirty="0" smtClean="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生态文明（美丽中国）重要性的核心观点？</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①追求人与自然和谐共生，是人类面对生态危机作出的智慧选择；</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②人类开发和利用自然，但不能肆意凌驾于自然之上，必须符合自然规律；</a:t>
            </a:r>
          </a:p>
          <a:p>
            <a:pPr lvl="0"/>
            <a:r>
              <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③人口、环境、资源问题非常突出，</a:t>
            </a:r>
            <a:r>
              <a:rPr lang="zh-CN" altLang="zh-CN" sz="2800" dirty="0">
                <a:solidFill>
                  <a:srgbClr val="002060"/>
                </a:solidFill>
                <a:latin typeface="微软雅黑" panose="020B0503020204020204" pitchFamily="34" charset="-122"/>
                <a:ea typeface="微软雅黑" panose="020B0503020204020204" pitchFamily="34" charset="-122"/>
              </a:rPr>
              <a:t>制约着经济和社会的可持续发展，影响人民生活水平的提高。</a:t>
            </a:r>
            <a:endPar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④生态文明作为一种新型的社会文明形态，是人类的共识，也是时代的选择；</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dirty="0" smtClean="0">
                <a:ln>
                  <a:noFill/>
                </a:ln>
                <a:solidFill>
                  <a:srgbClr val="002060"/>
                </a:solidFill>
                <a:effectLst/>
                <a:latin typeface="微软雅黑" panose="020B0503020204020204" pitchFamily="34" charset="-122"/>
                <a:ea typeface="微软雅黑" panose="020B0503020204020204" pitchFamily="34" charset="-122"/>
              </a:rPr>
              <a:t>⑤保护生态环境就是保护生产力,改善生态环境就是发展生产力,决不能以牺牲环境、浪费资源为代价,换取一时的经济增长。</a:t>
            </a:r>
          </a:p>
        </p:txBody>
      </p:sp>
    </p:spTree>
    <p:extLst>
      <p:ext uri="{BB962C8B-B14F-4D97-AF65-F5344CB8AC3E}">
        <p14:creationId xmlns:p14="http://schemas.microsoft.com/office/powerpoint/2010/main" val="1146849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97654" y="-6064"/>
            <a:ext cx="8859915" cy="681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lnSpc>
                <a:spcPct val="120000"/>
              </a:lnSpc>
            </a:pPr>
            <a:r>
              <a:rPr lang="en-US" altLang="zh-CN" sz="2800" b="1" dirty="0" smtClean="0">
                <a:latin typeface="微软雅黑" panose="020B0503020204020204" pitchFamily="34" charset="-122"/>
                <a:ea typeface="微软雅黑" panose="020B0503020204020204" pitchFamily="34" charset="-122"/>
              </a:rPr>
              <a:t>2.</a:t>
            </a:r>
            <a:r>
              <a:rPr lang="zh-CN" altLang="zh-CN" sz="2800" b="1" dirty="0" smtClean="0">
                <a:latin typeface="微软雅黑" panose="020B0503020204020204" pitchFamily="34" charset="-122"/>
                <a:ea typeface="微软雅黑" panose="020B0503020204020204" pitchFamily="34" charset="-122"/>
              </a:rPr>
              <a:t>在</a:t>
            </a:r>
            <a:r>
              <a:rPr lang="zh-CN" altLang="zh-CN" sz="2800" b="1" dirty="0">
                <a:latin typeface="微软雅黑" panose="020B0503020204020204" pitchFamily="34" charset="-122"/>
                <a:ea typeface="微软雅黑" panose="020B0503020204020204" pitchFamily="34" charset="-122"/>
              </a:rPr>
              <a:t>全面建成小康社会过程</a:t>
            </a:r>
            <a:r>
              <a:rPr lang="zh-CN" altLang="zh-CN" sz="2800" b="1" dirty="0" smtClean="0">
                <a:latin typeface="微软雅黑" panose="020B0503020204020204" pitchFamily="34" charset="-122"/>
                <a:ea typeface="微软雅黑" panose="020B0503020204020204" pitchFamily="34" charset="-122"/>
              </a:rPr>
              <a:t>中</a:t>
            </a:r>
            <a:r>
              <a:rPr lang="zh-CN" altLang="en-US" sz="2800" b="1" dirty="0" smtClean="0">
                <a:latin typeface="微软雅黑" panose="020B0503020204020204" pitchFamily="34" charset="-122"/>
                <a:ea typeface="微软雅黑" panose="020B0503020204020204" pitchFamily="34" charset="-122"/>
              </a:rPr>
              <a:t>为什么要</a:t>
            </a:r>
            <a:r>
              <a:rPr lang="zh-CN" altLang="zh-CN" sz="2800" b="1" dirty="0" smtClean="0">
                <a:latin typeface="微软雅黑" panose="020B0503020204020204" pitchFamily="34" charset="-122"/>
                <a:ea typeface="微软雅黑" panose="020B0503020204020204" pitchFamily="34" charset="-122"/>
              </a:rPr>
              <a:t>补</a:t>
            </a:r>
            <a:r>
              <a:rPr lang="zh-CN" altLang="zh-CN" sz="2800" b="1" dirty="0">
                <a:latin typeface="微软雅黑" panose="020B0503020204020204" pitchFamily="34" charset="-122"/>
                <a:ea typeface="微软雅黑" panose="020B0503020204020204" pitchFamily="34" charset="-122"/>
              </a:rPr>
              <a:t>齐生态短</a:t>
            </a:r>
            <a:r>
              <a:rPr lang="zh-CN" altLang="zh-CN" sz="2800" b="1" dirty="0" smtClean="0">
                <a:latin typeface="微软雅黑" panose="020B0503020204020204" pitchFamily="34" charset="-122"/>
                <a:ea typeface="微软雅黑" panose="020B0503020204020204" pitchFamily="34" charset="-122"/>
              </a:rPr>
              <a:t>板？</a:t>
            </a:r>
            <a:endParaRPr lang="zh-CN" altLang="zh-CN" sz="2800" b="1" dirty="0">
              <a:latin typeface="微软雅黑" panose="020B0503020204020204" pitchFamily="34" charset="-122"/>
              <a:ea typeface="微软雅黑" panose="020B0503020204020204" pitchFamily="34" charset="-122"/>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①生态文明建设是社会发展</a:t>
            </a: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的</a:t>
            </a:r>
            <a:r>
              <a:rPr kumimoji="0" lang="zh-CN" altLang="en-US"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提</a:t>
            </a:r>
            <a:r>
              <a:rPr kumimoji="0" lang="zh-CN" altLang="en-US"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供</a:t>
            </a: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生态条</a:t>
            </a: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件。</a:t>
            </a:r>
            <a:endPar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a:p>
            <a:pPr lvl="0" eaLnBrk="0" hangingPunct="0">
              <a:lnSpc>
                <a:spcPct val="120000"/>
              </a:lnSpc>
            </a:pPr>
            <a:r>
              <a:rPr kumimoji="0" lang="zh-CN" altLang="zh-CN"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②</a:t>
            </a:r>
            <a:r>
              <a:rPr kumimoji="0" lang="zh-CN" altLang="en-US"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目</a:t>
            </a:r>
            <a:r>
              <a:rPr kumimoji="0" lang="zh-CN" altLang="zh-CN"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前我国资源环境形势</a:t>
            </a:r>
            <a:r>
              <a:rPr kumimoji="0" lang="zh-CN" altLang="en-US"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十分</a:t>
            </a:r>
            <a:r>
              <a:rPr lang="zh-CN" altLang="zh-CN" sz="2800" dirty="0" smtClean="0">
                <a:solidFill>
                  <a:schemeClr val="tx1"/>
                </a:solidFill>
                <a:latin typeface="微软雅黑" panose="020B0503020204020204" pitchFamily="34" charset="-122"/>
                <a:ea typeface="微软雅黑" panose="020B0503020204020204" pitchFamily="34" charset="-122"/>
              </a:rPr>
              <a:t>严峻</a:t>
            </a:r>
            <a:r>
              <a:rPr lang="zh-CN" altLang="en-US" sz="2800" dirty="0" smtClean="0">
                <a:solidFill>
                  <a:schemeClr val="tx1"/>
                </a:solidFill>
                <a:latin typeface="微软雅黑" panose="020B0503020204020204" pitchFamily="34" charset="-122"/>
                <a:ea typeface="微软雅黑" panose="020B0503020204020204" pitchFamily="34" charset="-122"/>
              </a:rPr>
              <a:t>，不容乐观</a:t>
            </a:r>
            <a:r>
              <a:rPr kumimoji="0" lang="zh-CN" altLang="zh-CN"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，制约着经济和社会的可持续发展，影响人民生活水平的提高。</a:t>
            </a:r>
          </a:p>
          <a:p>
            <a:pPr eaLnBrk="0" hangingPunct="0">
              <a:lnSpc>
                <a:spcPct val="120000"/>
              </a:lnSpc>
            </a:pP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③生态文明建设是关系人民福祉，关乎民族未来的长远大计。  </a:t>
            </a:r>
            <a:endParaRPr kumimoji="0" lang="en-US"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a:p>
            <a:pPr eaLnBrk="0" hangingPunct="0">
              <a:lnSpc>
                <a:spcPct val="120000"/>
              </a:lnSpc>
            </a:pPr>
            <a:r>
              <a:rPr kumimoji="0" lang="zh-CN" altLang="zh-CN"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④</a:t>
            </a:r>
            <a:r>
              <a:rPr lang="zh-CN" altLang="zh-CN" sz="2800" dirty="0">
                <a:solidFill>
                  <a:schemeClr val="tx1"/>
                </a:solidFill>
                <a:latin typeface="微软雅黑" panose="020B0503020204020204" pitchFamily="34" charset="-122"/>
                <a:ea typeface="微软雅黑" panose="020B0503020204020204" pitchFamily="34" charset="-122"/>
              </a:rPr>
              <a:t>保护生态环境就是保护生产力,改善生态环境就是发展生产力,决不能以牺牲环境、浪费资源为代价,换取一时的经济增</a:t>
            </a:r>
            <a:r>
              <a:rPr lang="zh-CN" altLang="zh-CN" sz="2800" dirty="0" smtClean="0">
                <a:solidFill>
                  <a:schemeClr val="tx1"/>
                </a:solidFill>
                <a:latin typeface="微软雅黑" panose="020B0503020204020204" pitchFamily="34" charset="-122"/>
                <a:ea typeface="微软雅黑" panose="020B0503020204020204" pitchFamily="34" charset="-122"/>
              </a:rPr>
              <a:t>长</a:t>
            </a:r>
            <a:r>
              <a:rPr kumimoji="0" lang="zh-CN" altLang="zh-CN" sz="2800" i="0"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p>
          <a:p>
            <a:pPr marL="0" marR="0" lvl="0" indent="0" algn="l" defTabSz="914400" rtl="0" eaLnBrk="0" fontAlgn="base" latinLnBrk="0" hangingPunct="0">
              <a:lnSpc>
                <a:spcPct val="120000"/>
              </a:lnSpc>
              <a:spcBef>
                <a:spcPct val="0"/>
              </a:spcBef>
              <a:spcAft>
                <a:spcPct val="0"/>
              </a:spcAft>
              <a:buClrTx/>
              <a:buSzTx/>
              <a:buFontTx/>
              <a:buNone/>
              <a:tabLst/>
            </a:pPr>
            <a:r>
              <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⑤补齐生态短板，有利于提升环境质量，不断改善居民的生活环境和生活质量；有利于促进我国经济社会持续健康发展，实现伟大中国梦；有利于贯彻落实科学发展观，全面建成小康社会，建设美丽中国等。</a:t>
            </a:r>
            <a:endParaRPr kumimoji="0" lang="zh-CN" altLang="zh-CN" sz="2800" i="0"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64850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bwMode="auto">
          <a:xfrm>
            <a:off x="457200" y="274396"/>
            <a:ext cx="8229600" cy="1143317"/>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endParaRPr lang="zh-CN" altLang="en-US" smtClean="0"/>
          </a:p>
        </p:txBody>
      </p:sp>
      <p:sp>
        <p:nvSpPr>
          <p:cNvPr id="129027" name="Rectangle 3"/>
          <p:cNvSpPr>
            <a:spLocks noGrp="1" noChangeArrowheads="1"/>
          </p:cNvSpPr>
          <p:nvPr>
            <p:ph type="body" idx="1"/>
          </p:nvPr>
        </p:nvSpPr>
        <p:spPr bwMode="auto">
          <a:xfrm>
            <a:off x="0" y="0"/>
            <a:ext cx="8980488" cy="6694124"/>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lnSpc>
                <a:spcPct val="125000"/>
              </a:lnSpc>
            </a:pPr>
            <a:r>
              <a:rPr lang="en-US" altLang="zh-CN" sz="2800" b="1" dirty="0" smtClean="0">
                <a:latin typeface="微软雅黑" pitchFamily="34" charset="-122"/>
                <a:ea typeface="微软雅黑" pitchFamily="34" charset="-122"/>
              </a:rPr>
              <a:t>3.</a:t>
            </a:r>
            <a:r>
              <a:rPr lang="zh-CN" altLang="en-US" sz="2800" b="1" dirty="0" smtClean="0">
                <a:latin typeface="微软雅黑" pitchFamily="34" charset="-122"/>
                <a:ea typeface="微软雅黑" pitchFamily="34" charset="-122"/>
              </a:rPr>
              <a:t>发展新能源汽车，是我国深入实施创新驱动发展战略的重大举措。我国是世界第二大石油消费国，几乎一半的石油需求通过进口解决，汽车是石油消耗大户，机动车尾气排放是国内大中城市空气污染的主要来源，新能源汽车需要的新能源来源广泛，具有再生、持续的特点。</a:t>
            </a:r>
          </a:p>
          <a:p>
            <a:pPr eaLnBrk="1" hangingPunct="1">
              <a:lnSpc>
                <a:spcPct val="125000"/>
              </a:lnSpc>
            </a:pPr>
            <a:r>
              <a:rPr lang="zh-CN" altLang="en-US" sz="2800" b="1" dirty="0" smtClean="0">
                <a:solidFill>
                  <a:schemeClr val="accent2"/>
                </a:solidFill>
                <a:latin typeface="微软雅黑" pitchFamily="34" charset="-122"/>
                <a:ea typeface="微软雅黑" pitchFamily="34" charset="-122"/>
              </a:rPr>
              <a:t>（</a:t>
            </a:r>
            <a:r>
              <a:rPr lang="en-US" altLang="zh-CN" sz="2800" b="1" dirty="0" smtClean="0">
                <a:solidFill>
                  <a:schemeClr val="accent2"/>
                </a:solidFill>
                <a:latin typeface="微软雅黑" pitchFamily="34" charset="-122"/>
                <a:ea typeface="微软雅黑" pitchFamily="34" charset="-122"/>
              </a:rPr>
              <a:t>2</a:t>
            </a:r>
            <a:r>
              <a:rPr lang="zh-CN" altLang="en-US" sz="2800" b="1" dirty="0" smtClean="0">
                <a:solidFill>
                  <a:schemeClr val="accent2"/>
                </a:solidFill>
                <a:latin typeface="微软雅黑" pitchFamily="34" charset="-122"/>
                <a:ea typeface="微软雅黑" pitchFamily="34" charset="-122"/>
              </a:rPr>
              <a:t>）结合材料说明我国发展新能源汽车产业的</a:t>
            </a:r>
            <a:r>
              <a:rPr lang="zh-CN" altLang="en-US" sz="2800" b="1" dirty="0" smtClean="0">
                <a:solidFill>
                  <a:srgbClr val="FF0000"/>
                </a:solidFill>
                <a:latin typeface="微软雅黑" pitchFamily="34" charset="-122"/>
                <a:ea typeface="微软雅黑" pitchFamily="34" charset="-122"/>
              </a:rPr>
              <a:t>必要性</a:t>
            </a:r>
            <a:r>
              <a:rPr lang="zh-CN" altLang="en-US" sz="2800" b="1" dirty="0" smtClean="0">
                <a:solidFill>
                  <a:schemeClr val="accent2"/>
                </a:solidFill>
                <a:latin typeface="微软雅黑" pitchFamily="34" charset="-122"/>
                <a:ea typeface="微软雅黑" pitchFamily="34" charset="-122"/>
              </a:rPr>
              <a:t>。</a:t>
            </a:r>
          </a:p>
        </p:txBody>
      </p:sp>
      <p:sp>
        <p:nvSpPr>
          <p:cNvPr id="129028" name="Text Box 4"/>
          <p:cNvSpPr txBox="1">
            <a:spLocks noChangeArrowheads="1"/>
          </p:cNvSpPr>
          <p:nvPr/>
        </p:nvSpPr>
        <p:spPr bwMode="auto">
          <a:xfrm>
            <a:off x="165101" y="4685697"/>
            <a:ext cx="8601075" cy="1659966"/>
          </a:xfrm>
          <a:prstGeom prst="rect">
            <a:avLst/>
          </a:prstGeom>
          <a:noFill/>
          <a:ln w="9525">
            <a:noFill/>
            <a:miter lim="800000"/>
            <a:headEnd/>
            <a:tailEnd/>
          </a:ln>
        </p:spPr>
        <p:txBody>
          <a:bodyPr lIns="58951" tIns="29476" rIns="58951" bIns="29476">
            <a:spAutoFit/>
          </a:bodyPr>
          <a:lstStyle/>
          <a:p>
            <a:pPr defTabSz="588963">
              <a:spcBef>
                <a:spcPct val="50000"/>
              </a:spcBef>
            </a:pPr>
            <a:r>
              <a:rPr lang="zh-CN" altLang="en-US" sz="2600" dirty="0" smtClean="0">
                <a:solidFill>
                  <a:srgbClr val="FF0000"/>
                </a:solidFill>
                <a:latin typeface="微软雅黑" pitchFamily="34" charset="-122"/>
                <a:ea typeface="微软雅黑" pitchFamily="34" charset="-122"/>
              </a:rPr>
              <a:t>答：我</a:t>
            </a:r>
            <a:r>
              <a:rPr lang="zh-CN" altLang="en-US" sz="2600" dirty="0">
                <a:solidFill>
                  <a:srgbClr val="FF0000"/>
                </a:solidFill>
                <a:latin typeface="微软雅黑" pitchFamily="34" charset="-122"/>
                <a:ea typeface="微软雅黑" pitchFamily="34" charset="-122"/>
              </a:rPr>
              <a:t>国目前环境问</a:t>
            </a:r>
            <a:r>
              <a:rPr lang="zh-CN" altLang="en-US" sz="2600" dirty="0" smtClean="0">
                <a:solidFill>
                  <a:srgbClr val="FF0000"/>
                </a:solidFill>
                <a:latin typeface="微软雅黑" pitchFamily="34" charset="-122"/>
                <a:ea typeface="微软雅黑" pitchFamily="34" charset="-122"/>
              </a:rPr>
              <a:t>题十分严峻，不容乐</a:t>
            </a:r>
            <a:r>
              <a:rPr lang="zh-CN" altLang="en-US" sz="2600" dirty="0">
                <a:solidFill>
                  <a:srgbClr val="FF0000"/>
                </a:solidFill>
                <a:latin typeface="微软雅黑" pitchFamily="34" charset="-122"/>
                <a:ea typeface="微软雅黑" pitchFamily="34" charset="-122"/>
              </a:rPr>
              <a:t>观。大气污染等现</a:t>
            </a:r>
            <a:r>
              <a:rPr lang="zh-CN" altLang="en-US" sz="2600" dirty="0" smtClean="0">
                <a:solidFill>
                  <a:srgbClr val="FF0000"/>
                </a:solidFill>
                <a:latin typeface="微软雅黑" pitchFamily="34" charset="-122"/>
                <a:ea typeface="微软雅黑" pitchFamily="34" charset="-122"/>
              </a:rPr>
              <a:t>象严重，人与自然不</a:t>
            </a:r>
            <a:r>
              <a:rPr lang="zh-CN" altLang="en-US" sz="2600" dirty="0">
                <a:solidFill>
                  <a:srgbClr val="FF0000"/>
                </a:solidFill>
                <a:latin typeface="微软雅黑" pitchFamily="34" charset="-122"/>
                <a:ea typeface="微软雅黑" pitchFamily="34" charset="-122"/>
              </a:rPr>
              <a:t>和</a:t>
            </a:r>
            <a:r>
              <a:rPr lang="zh-CN" altLang="en-US" sz="2600" dirty="0" smtClean="0">
                <a:solidFill>
                  <a:srgbClr val="FF0000"/>
                </a:solidFill>
                <a:latin typeface="微软雅黑" pitchFamily="34" charset="-122"/>
                <a:ea typeface="微软雅黑" pitchFamily="34" charset="-122"/>
              </a:rPr>
              <a:t>谐现象仍</a:t>
            </a:r>
            <a:r>
              <a:rPr lang="zh-CN" altLang="en-US" sz="2600" dirty="0">
                <a:solidFill>
                  <a:srgbClr val="FF0000"/>
                </a:solidFill>
                <a:latin typeface="微软雅黑" pitchFamily="34" charset="-122"/>
                <a:ea typeface="微软雅黑" pitchFamily="34" charset="-122"/>
              </a:rPr>
              <a:t>然存在</a:t>
            </a:r>
            <a:r>
              <a:rPr lang="zh-CN" altLang="en-US" sz="2600" dirty="0" smtClean="0">
                <a:solidFill>
                  <a:srgbClr val="FF0000"/>
                </a:solidFill>
                <a:latin typeface="微软雅黑" pitchFamily="34" charset="-122"/>
                <a:ea typeface="微软雅黑" pitchFamily="34" charset="-122"/>
              </a:rPr>
              <a:t>，环境问题威</a:t>
            </a:r>
            <a:r>
              <a:rPr lang="zh-CN" altLang="en-US" sz="2600" dirty="0">
                <a:solidFill>
                  <a:srgbClr val="FF0000"/>
                </a:solidFill>
                <a:latin typeface="微软雅黑" pitchFamily="34" charset="-122"/>
                <a:ea typeface="微软雅黑" pitchFamily="34" charset="-122"/>
              </a:rPr>
              <a:t>胁生</a:t>
            </a:r>
            <a:r>
              <a:rPr lang="zh-CN" altLang="en-US" sz="2600" dirty="0" smtClean="0">
                <a:solidFill>
                  <a:srgbClr val="FF0000"/>
                </a:solidFill>
                <a:latin typeface="微软雅黑" pitchFamily="34" charset="-122"/>
                <a:ea typeface="微软雅黑" pitchFamily="34" charset="-122"/>
              </a:rPr>
              <a:t>态平衡、</a:t>
            </a:r>
            <a:r>
              <a:rPr lang="zh-CN" altLang="en-US" sz="2600" dirty="0">
                <a:solidFill>
                  <a:srgbClr val="FF0000"/>
                </a:solidFill>
                <a:latin typeface="微软雅黑" pitchFamily="34" charset="-122"/>
                <a:ea typeface="微软雅黑" pitchFamily="34" charset="-122"/>
              </a:rPr>
              <a:t>危害人类身体健康、制约我国经济和社会可持续发展。</a:t>
            </a:r>
            <a:r>
              <a:rPr lang="zh-CN" altLang="en-US" sz="1200" b="0" dirty="0">
                <a:solidFill>
                  <a:schemeClr val="tx1"/>
                </a:solidFill>
                <a:latin typeface="Arial" charset="0"/>
              </a:rPr>
              <a:t> </a:t>
            </a:r>
          </a:p>
        </p:txBody>
      </p:sp>
    </p:spTree>
    <p:extLst>
      <p:ext uri="{BB962C8B-B14F-4D97-AF65-F5344CB8AC3E}">
        <p14:creationId xmlns:p14="http://schemas.microsoft.com/office/powerpoint/2010/main" val="180362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9027">
                                            <p:txEl>
                                              <p:pRg st="1" end="1"/>
                                            </p:txEl>
                                          </p:spTgt>
                                        </p:tgtEl>
                                        <p:attrNameLst>
                                          <p:attrName>style.visibility</p:attrName>
                                        </p:attrNameLst>
                                      </p:cBhvr>
                                      <p:to>
                                        <p:strVal val="visible"/>
                                      </p:to>
                                    </p:set>
                                    <p:anim calcmode="lin" valueType="num">
                                      <p:cBhvr additive="base">
                                        <p:cTn id="7" dur="500" fill="hold"/>
                                        <p:tgtEl>
                                          <p:spTgt spid="12902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9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9028">
                                            <p:txEl>
                                              <p:pRg st="0" end="0"/>
                                            </p:txEl>
                                          </p:spTgt>
                                        </p:tgtEl>
                                        <p:attrNameLst>
                                          <p:attrName>style.visibility</p:attrName>
                                        </p:attrNameLst>
                                      </p:cBhvr>
                                      <p:to>
                                        <p:strVal val="visible"/>
                                      </p:to>
                                    </p:set>
                                    <p:anim calcmode="lin" valueType="num">
                                      <p:cBhvr additive="base">
                                        <p:cTn id="13" dur="500" fill="hold"/>
                                        <p:tgtEl>
                                          <p:spTgt spid="12902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90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bwMode="auto">
          <a:xfrm>
            <a:off x="457200" y="274396"/>
            <a:ext cx="8229600" cy="1143317"/>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endParaRPr lang="zh-CN" altLang="en-US" smtClean="0"/>
          </a:p>
        </p:txBody>
      </p:sp>
      <p:sp>
        <p:nvSpPr>
          <p:cNvPr id="80898" name="Rectangle 3"/>
          <p:cNvSpPr>
            <a:spLocks noGrp="1" noChangeArrowheads="1"/>
          </p:cNvSpPr>
          <p:nvPr>
            <p:ph type="body" idx="1"/>
          </p:nvPr>
        </p:nvSpPr>
        <p:spPr bwMode="auto">
          <a:xfrm>
            <a:off x="1" y="1"/>
            <a:ext cx="9382125" cy="6858000"/>
          </a:xfrm>
          <a:solidFill>
            <a:srgbClr val="FFFFFF"/>
          </a:solidFill>
          <a:ln>
            <a:solidFill>
              <a:srgbClr val="000000"/>
            </a:solidFill>
            <a:miter lim="800000"/>
            <a:headEnd/>
            <a:tailEnd/>
          </a:ln>
        </p:spPr>
        <p:txBody>
          <a:bodyPr vert="horz" wrap="square" lIns="58951" tIns="29476" rIns="58951" bIns="29476" numCol="1" anchor="t" anchorCtr="0" compatLnSpc="1">
            <a:prstTxWarp prst="textNoShape">
              <a:avLst/>
            </a:prstTxWarp>
          </a:bodyPr>
          <a:lstStyle/>
          <a:p>
            <a:pPr eaLnBrk="1" hangingPunct="1"/>
            <a:r>
              <a:rPr lang="en-US" altLang="zh-CN" sz="2800" b="1" dirty="0" smtClean="0">
                <a:solidFill>
                  <a:schemeClr val="accent2"/>
                </a:solidFill>
                <a:latin typeface="微软雅黑" pitchFamily="34" charset="-122"/>
                <a:ea typeface="微软雅黑" pitchFamily="34" charset="-122"/>
              </a:rPr>
              <a:t>4.</a:t>
            </a:r>
            <a:r>
              <a:rPr lang="zh-CN" altLang="en-US" sz="2800" b="1" dirty="0" smtClean="0">
                <a:solidFill>
                  <a:schemeClr val="accent2"/>
                </a:solidFill>
                <a:latin typeface="微软雅黑" pitchFamily="34" charset="-122"/>
                <a:ea typeface="微软雅黑" pitchFamily="34" charset="-122"/>
              </a:rPr>
              <a:t>我国为什么把坚持依法治国确定为“十三五”时期发展必须遵循的原则？ </a:t>
            </a:r>
            <a:endParaRPr lang="zh-CN" altLang="en-US" sz="2800" b="1" dirty="0" smtClean="0">
              <a:latin typeface="微软雅黑" pitchFamily="34" charset="-122"/>
              <a:ea typeface="微软雅黑" pitchFamily="34" charset="-122"/>
            </a:endParaRPr>
          </a:p>
          <a:p>
            <a:pPr marL="0" indent="0" eaLnBrk="1" hangingPunct="1">
              <a:buNone/>
            </a:pPr>
            <a:r>
              <a:rPr lang="zh-CN" altLang="en-US" sz="2800" b="1" dirty="0" smtClean="0">
                <a:latin typeface="微软雅黑" pitchFamily="34" charset="-122"/>
                <a:ea typeface="微软雅黑" pitchFamily="34" charset="-122"/>
              </a:rPr>
              <a:t>①依法治国是党领导人民治理国家的基本方</a:t>
            </a:r>
            <a:r>
              <a:rPr lang="zh-CN" altLang="en-US" sz="2800" b="1" dirty="0">
                <a:latin typeface="微软雅黑" pitchFamily="34" charset="-122"/>
                <a:ea typeface="微软雅黑" pitchFamily="34" charset="-122"/>
              </a:rPr>
              <a:t>略</a:t>
            </a:r>
            <a:r>
              <a:rPr lang="zh-CN" altLang="en-US" sz="2800" b="1" dirty="0" smtClean="0">
                <a:latin typeface="微软雅黑" pitchFamily="34" charset="-122"/>
                <a:ea typeface="微软雅黑" pitchFamily="34" charset="-122"/>
              </a:rPr>
              <a:t>。</a:t>
            </a:r>
          </a:p>
          <a:p>
            <a:pPr marL="0" indent="0" eaLnBrk="1" hangingPunct="1">
              <a:buNone/>
            </a:pPr>
            <a:r>
              <a:rPr lang="zh-CN" altLang="en-US" sz="2800" b="1" dirty="0">
                <a:latin typeface="微软雅黑" pitchFamily="34" charset="-122"/>
                <a:ea typeface="微软雅黑" pitchFamily="34" charset="-122"/>
              </a:rPr>
              <a:t>②全面依法治国是中国特色社会主义的本质要求和重要保障。</a:t>
            </a:r>
          </a:p>
          <a:p>
            <a:pPr marL="0" indent="0" eaLnBrk="1" hangingPunct="1">
              <a:buNone/>
            </a:pPr>
            <a:r>
              <a:rPr lang="zh-CN" altLang="en-US" sz="2800" b="1" dirty="0" smtClean="0">
                <a:latin typeface="微软雅黑" pitchFamily="34" charset="-122"/>
                <a:ea typeface="微软雅黑" pitchFamily="34" charset="-122"/>
              </a:rPr>
              <a:t>③</a:t>
            </a:r>
            <a:r>
              <a:rPr lang="zh-CN" altLang="en-US" sz="2800" b="1" dirty="0">
                <a:latin typeface="微软雅黑" pitchFamily="34" charset="-122"/>
                <a:ea typeface="微软雅黑" pitchFamily="34" charset="-122"/>
              </a:rPr>
              <a:t>全面推进依法治国是进一步发展中国特色社会主义民主政治的基本要</a:t>
            </a:r>
            <a:r>
              <a:rPr lang="zh-CN" altLang="en-US" sz="2800" b="1" dirty="0" smtClean="0">
                <a:latin typeface="微软雅黑" pitchFamily="34" charset="-122"/>
                <a:ea typeface="微软雅黑" pitchFamily="34" charset="-122"/>
              </a:rPr>
              <a:t>求。</a:t>
            </a:r>
            <a:endParaRPr lang="en-US" altLang="zh-CN" sz="2800" b="1" dirty="0" smtClean="0">
              <a:latin typeface="微软雅黑" pitchFamily="34" charset="-122"/>
              <a:ea typeface="微软雅黑" pitchFamily="34" charset="-122"/>
            </a:endParaRPr>
          </a:p>
          <a:p>
            <a:pPr marL="0" indent="0" eaLnBrk="1" hangingPunct="1">
              <a:buNone/>
            </a:pPr>
            <a:r>
              <a:rPr lang="zh-CN" altLang="en-US" sz="2800" b="1" dirty="0" smtClean="0">
                <a:latin typeface="微软雅黑" pitchFamily="34" charset="-122"/>
                <a:ea typeface="微软雅黑" pitchFamily="34" charset="-122"/>
              </a:rPr>
              <a:t>④</a:t>
            </a:r>
            <a:r>
              <a:rPr lang="zh-CN" altLang="en-US" sz="2800" b="1" dirty="0">
                <a:latin typeface="微软雅黑" pitchFamily="34" charset="-122"/>
                <a:ea typeface="微软雅黑" pitchFamily="34" charset="-122"/>
              </a:rPr>
              <a:t>全面推进依法治国是发展社会主义市场经济的客观需</a:t>
            </a:r>
            <a:r>
              <a:rPr lang="zh-CN" altLang="en-US" sz="2800" b="1" dirty="0" smtClean="0">
                <a:latin typeface="微软雅黑" pitchFamily="34" charset="-122"/>
                <a:ea typeface="微软雅黑" pitchFamily="34" charset="-122"/>
              </a:rPr>
              <a:t>要</a:t>
            </a:r>
            <a:r>
              <a:rPr lang="zh-CN" altLang="en-US" sz="2800" b="1" dirty="0">
                <a:latin typeface="微软雅黑" pitchFamily="34" charset="-122"/>
                <a:ea typeface="微软雅黑" pitchFamily="34" charset="-122"/>
              </a:rPr>
              <a:t>。</a:t>
            </a:r>
            <a:endParaRPr lang="zh-CN" altLang="en-US" sz="2800" b="1" dirty="0" smtClean="0">
              <a:latin typeface="微软雅黑" pitchFamily="34" charset="-122"/>
              <a:ea typeface="微软雅黑" pitchFamily="34" charset="-122"/>
            </a:endParaRPr>
          </a:p>
          <a:p>
            <a:pPr marL="0" indent="0" eaLnBrk="1" hangingPunct="1">
              <a:buNone/>
            </a:pPr>
            <a:r>
              <a:rPr lang="zh-CN" altLang="en-US" sz="2800" b="1" dirty="0">
                <a:latin typeface="微软雅黑" pitchFamily="34" charset="-122"/>
                <a:ea typeface="微软雅黑" pitchFamily="34" charset="-122"/>
              </a:rPr>
              <a:t>⑤全面推进依法治国是建设中国特色社会主义文化的重要条</a:t>
            </a:r>
            <a:r>
              <a:rPr lang="zh-CN" altLang="en-US" sz="2800" b="1" dirty="0" smtClean="0">
                <a:latin typeface="微软雅黑" pitchFamily="34" charset="-122"/>
                <a:ea typeface="微软雅黑" pitchFamily="34" charset="-122"/>
              </a:rPr>
              <a:t>件。</a:t>
            </a:r>
          </a:p>
          <a:p>
            <a:pPr marL="0" indent="0" eaLnBrk="1" hangingPunct="1">
              <a:buNone/>
            </a:pPr>
            <a:r>
              <a:rPr lang="zh-CN" altLang="en-US" sz="2800" b="1" dirty="0">
                <a:latin typeface="微软雅黑" pitchFamily="34" charset="-122"/>
                <a:ea typeface="微软雅黑" pitchFamily="34" charset="-122"/>
              </a:rPr>
              <a:t>⑥全面推进依法治国是实现国家长治久安的重要保</a:t>
            </a:r>
            <a:r>
              <a:rPr lang="zh-CN" altLang="en-US" sz="2800" b="1" dirty="0" smtClean="0">
                <a:latin typeface="微软雅黑" pitchFamily="34" charset="-122"/>
                <a:ea typeface="微软雅黑" pitchFamily="34" charset="-122"/>
              </a:rPr>
              <a:t>障。</a:t>
            </a:r>
          </a:p>
          <a:p>
            <a:pPr marL="0" indent="0" eaLnBrk="1" hangingPunct="1">
              <a:buNone/>
            </a:pPr>
            <a:r>
              <a:rPr lang="zh-CN" altLang="en-US" sz="2800" b="1" dirty="0" smtClean="0">
                <a:latin typeface="微软雅黑" pitchFamily="34" charset="-122"/>
                <a:ea typeface="微软雅黑" pitchFamily="34" charset="-122"/>
              </a:rPr>
              <a:t>⑦有利于促进社会公平正义，维护公民合法权益。</a:t>
            </a:r>
          </a:p>
        </p:txBody>
      </p:sp>
    </p:spTree>
    <p:extLst>
      <p:ext uri="{BB962C8B-B14F-4D97-AF65-F5344CB8AC3E}">
        <p14:creationId xmlns:p14="http://schemas.microsoft.com/office/powerpoint/2010/main" val="4268987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fontScale="92500" lnSpcReduction="10000"/>
          </a:bodyPr>
          <a:lstStyle/>
          <a:p>
            <a:pPr>
              <a:buNone/>
            </a:pPr>
            <a:r>
              <a:rPr lang="zh-CN" altLang="en-US" sz="2800" b="1" dirty="0" smtClean="0">
                <a:ea typeface="微软雅黑" pitchFamily="34" charset="-122"/>
              </a:rPr>
              <a:t>二、回答格式：</a:t>
            </a:r>
          </a:p>
          <a:p>
            <a:r>
              <a:rPr lang="en-US" altLang="zh-CN" b="1" dirty="0" smtClean="0">
                <a:solidFill>
                  <a:srgbClr val="000099"/>
                </a:solidFill>
                <a:latin typeface="微软雅黑" pitchFamily="34" charset="-122"/>
                <a:ea typeface="微软雅黑" pitchFamily="34" charset="-122"/>
              </a:rPr>
              <a:t>1</a:t>
            </a:r>
            <a:r>
              <a:rPr lang="zh-CN" altLang="en-US" b="1" dirty="0" smtClean="0">
                <a:solidFill>
                  <a:srgbClr val="000099"/>
                </a:solidFill>
                <a:latin typeface="微软雅黑" pitchFamily="34" charset="-122"/>
                <a:ea typeface="微软雅黑" pitchFamily="34" charset="-122"/>
              </a:rPr>
              <a:t>、直问直答，形如填空。</a:t>
            </a:r>
          </a:p>
          <a:p>
            <a:pPr>
              <a:buNone/>
            </a:pPr>
            <a:r>
              <a:rPr lang="zh-CN" altLang="en-US" b="1" dirty="0" smtClean="0">
                <a:solidFill>
                  <a:srgbClr val="000099"/>
                </a:solidFill>
                <a:latin typeface="微软雅黑" pitchFamily="34" charset="-122"/>
                <a:ea typeface="微软雅黑" pitchFamily="34" charset="-122"/>
              </a:rPr>
              <a:t>       （近年最常用。）</a:t>
            </a:r>
          </a:p>
          <a:p>
            <a:r>
              <a:rPr lang="en-US" altLang="zh-CN" b="1" dirty="0" smtClean="0">
                <a:latin typeface="微软雅黑" pitchFamily="34" charset="-122"/>
                <a:ea typeface="微软雅黑" pitchFamily="34" charset="-122"/>
              </a:rPr>
              <a:t>1.2018 </a:t>
            </a:r>
            <a:r>
              <a:rPr lang="zh-CN" altLang="en-US" b="1" dirty="0" smtClean="0">
                <a:latin typeface="微软雅黑" pitchFamily="34" charset="-122"/>
                <a:ea typeface="微软雅黑" pitchFamily="34" charset="-122"/>
              </a:rPr>
              <a:t>年 </a:t>
            </a:r>
            <a:r>
              <a:rPr lang="en-US" altLang="zh-CN" b="1" dirty="0" smtClean="0">
                <a:latin typeface="微软雅黑" pitchFamily="34" charset="-122"/>
                <a:ea typeface="微软雅黑" pitchFamily="34" charset="-122"/>
              </a:rPr>
              <a:t>9 </a:t>
            </a:r>
            <a:r>
              <a:rPr lang="zh-CN" altLang="en-US" b="1" dirty="0" smtClean="0">
                <a:latin typeface="微软雅黑" pitchFamily="34" charset="-122"/>
                <a:ea typeface="微软雅黑" pitchFamily="34" charset="-122"/>
              </a:rPr>
              <a:t>月 </a:t>
            </a:r>
            <a:r>
              <a:rPr lang="en-US" altLang="zh-CN" b="1" dirty="0" smtClean="0">
                <a:latin typeface="微软雅黑" pitchFamily="34" charset="-122"/>
                <a:ea typeface="微软雅黑" pitchFamily="34" charset="-122"/>
              </a:rPr>
              <a:t>1 </a:t>
            </a:r>
            <a:r>
              <a:rPr lang="zh-CN" altLang="en-US" b="1" dirty="0" smtClean="0">
                <a:latin typeface="微软雅黑" pitchFamily="34" charset="-122"/>
                <a:ea typeface="微软雅黑" pitchFamily="34" charset="-122"/>
              </a:rPr>
              <a:t>日至 </a:t>
            </a:r>
            <a:r>
              <a:rPr lang="en-US" altLang="zh-CN" b="1" dirty="0" smtClean="0">
                <a:latin typeface="微软雅黑" pitchFamily="34" charset="-122"/>
                <a:ea typeface="微软雅黑" pitchFamily="34" charset="-122"/>
              </a:rPr>
              <a:t>12 </a:t>
            </a:r>
            <a:r>
              <a:rPr lang="zh-CN" altLang="en-US" b="1" dirty="0" smtClean="0">
                <a:latin typeface="微软雅黑" pitchFamily="34" charset="-122"/>
                <a:ea typeface="微软雅黑" pitchFamily="34" charset="-122"/>
              </a:rPr>
              <a:t>月 </a:t>
            </a:r>
            <a:r>
              <a:rPr lang="en-US" altLang="zh-CN" b="1" dirty="0" smtClean="0">
                <a:latin typeface="微软雅黑" pitchFamily="34" charset="-122"/>
                <a:ea typeface="微软雅黑" pitchFamily="34" charset="-122"/>
              </a:rPr>
              <a:t>10 </a:t>
            </a:r>
            <a:r>
              <a:rPr lang="zh-CN" altLang="en-US" b="1" dirty="0" smtClean="0">
                <a:latin typeface="微软雅黑" pitchFamily="34" charset="-122"/>
                <a:ea typeface="微软雅黑" pitchFamily="34" charset="-122"/>
              </a:rPr>
              <a:t>日，国家林业和草原局在全 国范围内组织开展“绿剑 </a:t>
            </a:r>
            <a:r>
              <a:rPr lang="en-US" altLang="zh-CN" b="1" dirty="0" smtClean="0">
                <a:latin typeface="微软雅黑" pitchFamily="34" charset="-122"/>
                <a:ea typeface="微软雅黑" pitchFamily="34" charset="-122"/>
              </a:rPr>
              <a:t>2018”</a:t>
            </a:r>
            <a:r>
              <a:rPr lang="zh-CN" altLang="en-US" b="1" dirty="0" smtClean="0">
                <a:latin typeface="微软雅黑" pitchFamily="34" charset="-122"/>
                <a:ea typeface="微软雅黑" pitchFamily="34" charset="-122"/>
              </a:rPr>
              <a:t>专项打击行动，重点打击非法占用林地、盗伐滥伐林木、破坏珍贵濒危野生动植物资源、 自然保护区内的涉林违法犯罪以及在候鸟等野生动物迁徙通道、栖息地、繁殖地等重点区域非法猎捕、杀害野生动物等违法犯罪行为。</a:t>
            </a:r>
          </a:p>
          <a:p>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绿剑 </a:t>
            </a:r>
            <a:r>
              <a:rPr lang="en-US" altLang="zh-CN" b="1" dirty="0" smtClean="0">
                <a:latin typeface="微软雅黑" pitchFamily="34" charset="-122"/>
                <a:ea typeface="微软雅黑" pitchFamily="34" charset="-122"/>
              </a:rPr>
              <a:t>2018”</a:t>
            </a:r>
            <a:r>
              <a:rPr lang="zh-CN" altLang="en-US" b="1" dirty="0" smtClean="0">
                <a:latin typeface="微软雅黑" pitchFamily="34" charset="-122"/>
                <a:ea typeface="微软雅黑" pitchFamily="34" charset="-122"/>
              </a:rPr>
              <a:t>行动的开展体现了</a:t>
            </a:r>
            <a:r>
              <a:rPr lang="zh-CN" altLang="en-US" b="1" dirty="0" smtClean="0">
                <a:solidFill>
                  <a:srgbClr val="FF0000"/>
                </a:solidFill>
                <a:latin typeface="微软雅黑" pitchFamily="34" charset="-122"/>
                <a:ea typeface="微软雅黑" pitchFamily="34" charset="-122"/>
              </a:rPr>
              <a:t>哪些</a:t>
            </a:r>
            <a:r>
              <a:rPr lang="zh-CN" altLang="en-US" b="1" dirty="0" smtClean="0">
                <a:latin typeface="微软雅黑" pitchFamily="34" charset="-122"/>
                <a:ea typeface="微软雅黑" pitchFamily="34" charset="-122"/>
              </a:rPr>
              <a:t>发展理念？</a:t>
            </a:r>
          </a:p>
          <a:p>
            <a:r>
              <a:rPr lang="zh-CN" altLang="en-US" b="1" dirty="0" smtClean="0">
                <a:latin typeface="微软雅黑" pitchFamily="34" charset="-122"/>
                <a:ea typeface="微软雅黑" pitchFamily="34" charset="-122"/>
              </a:rPr>
              <a:t> </a:t>
            </a:r>
            <a:r>
              <a:rPr lang="zh-CN" altLang="en-US" b="1" dirty="0" smtClean="0">
                <a:solidFill>
                  <a:srgbClr val="FF0000"/>
                </a:solidFill>
                <a:latin typeface="微软雅黑" pitchFamily="34" charset="-122"/>
                <a:ea typeface="微软雅黑" pitchFamily="34" charset="-122"/>
              </a:rPr>
              <a:t>绿色发展理念；可持续发展理念。</a:t>
            </a:r>
          </a:p>
          <a:p>
            <a:endParaRPr lang="zh-CN" altLang="en-US" dirty="0"/>
          </a:p>
        </p:txBody>
      </p:sp>
    </p:spTree>
    <p:extLst>
      <p:ext uri="{BB962C8B-B14F-4D97-AF65-F5344CB8AC3E}">
        <p14:creationId xmlns:p14="http://schemas.microsoft.com/office/powerpoint/2010/main" val="2387621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4" name="文本框 952323"/>
          <p:cNvSpPr txBox="1"/>
          <p:nvPr/>
        </p:nvSpPr>
        <p:spPr>
          <a:xfrm>
            <a:off x="0" y="1062990"/>
            <a:ext cx="9144000" cy="2399665"/>
          </a:xfrm>
          <a:prstGeom prst="rect">
            <a:avLst/>
          </a:prstGeom>
          <a:noFill/>
          <a:ln w="9525">
            <a:noFill/>
          </a:ln>
        </p:spPr>
        <p:txBody>
          <a:bodyPr>
            <a:spAutoFit/>
          </a:bodyPr>
          <a:lstStyle/>
          <a:p>
            <a:endParaRPr lang="en-US" altLang="zh-CN" sz="3000" dirty="0">
              <a:solidFill>
                <a:schemeClr val="tx1"/>
              </a:solidFill>
              <a:latin typeface="宋体" panose="02010600030101010101" pitchFamily="2" charset="-122"/>
            </a:endParaRPr>
          </a:p>
          <a:p>
            <a:endParaRPr lang="en-US" altLang="zh-CN" sz="3000" dirty="0">
              <a:solidFill>
                <a:schemeClr val="tx1"/>
              </a:solidFill>
              <a:latin typeface="宋体" panose="02010600030101010101" pitchFamily="2" charset="-122"/>
            </a:endParaRPr>
          </a:p>
          <a:p>
            <a:endParaRPr lang="en-US" altLang="zh-CN" sz="3000" dirty="0">
              <a:solidFill>
                <a:schemeClr val="tx1"/>
              </a:solidFill>
              <a:latin typeface="宋体" panose="02010600030101010101" pitchFamily="2" charset="-122"/>
            </a:endParaRPr>
          </a:p>
          <a:p>
            <a:endParaRPr lang="en-US" altLang="zh-CN" sz="3000" dirty="0">
              <a:solidFill>
                <a:schemeClr val="tx1"/>
              </a:solidFill>
              <a:latin typeface="宋体" panose="02010600030101010101" pitchFamily="2" charset="-122"/>
            </a:endParaRPr>
          </a:p>
          <a:p>
            <a:r>
              <a:rPr lang="zh-CN" altLang="en-US" sz="3000" dirty="0">
                <a:solidFill>
                  <a:schemeClr val="tx1"/>
                </a:solidFill>
                <a:latin typeface="宋体" panose="02010600030101010101" pitchFamily="2" charset="-122"/>
              </a:rPr>
              <a:t>一</a:t>
            </a:r>
            <a:r>
              <a:rPr lang="en-US" altLang="zh-CN" sz="3000" dirty="0">
                <a:solidFill>
                  <a:srgbClr val="FF0000"/>
                </a:solidFill>
                <a:latin typeface="黑体" panose="02010609060101010101" pitchFamily="2" charset="-122"/>
                <a:ea typeface="黑体" panose="02010609060101010101" pitchFamily="2" charset="-122"/>
              </a:rPr>
              <a:t>.</a:t>
            </a:r>
            <a:r>
              <a:rPr lang="zh-CN" altLang="en-US" sz="3000" dirty="0">
                <a:solidFill>
                  <a:srgbClr val="FF0000"/>
                </a:solidFill>
                <a:latin typeface="黑体" panose="02010609060101010101" pitchFamily="2" charset="-122"/>
                <a:ea typeface="黑体" panose="02010609060101010101" pitchFamily="2" charset="-122"/>
              </a:rPr>
              <a:t>初中政治每课的结构</a:t>
            </a:r>
            <a:r>
              <a:rPr lang="en-US" altLang="zh-CN" sz="3000" dirty="0">
                <a:solidFill>
                  <a:srgbClr val="FF0000"/>
                </a:solidFill>
                <a:latin typeface="黑体" panose="02010609060101010101" pitchFamily="2" charset="-122"/>
                <a:ea typeface="黑体" panose="02010609060101010101" pitchFamily="2" charset="-122"/>
              </a:rPr>
              <a:t>====</a:t>
            </a:r>
            <a:r>
              <a:rPr lang="zh-CN" altLang="en-US" sz="3000" dirty="0">
                <a:solidFill>
                  <a:srgbClr val="FF0000"/>
                </a:solidFill>
                <a:latin typeface="黑体" panose="02010609060101010101" pitchFamily="2" charset="-122"/>
                <a:ea typeface="黑体" panose="02010609060101010101" pitchFamily="2" charset="-122"/>
              </a:rPr>
              <a:t>是什么</a:t>
            </a:r>
            <a:r>
              <a:rPr lang="en-US" altLang="zh-CN" sz="3000" dirty="0">
                <a:solidFill>
                  <a:srgbClr val="FF0000"/>
                </a:solidFill>
                <a:latin typeface="黑体" panose="02010609060101010101" pitchFamily="2" charset="-122"/>
                <a:ea typeface="黑体" panose="02010609060101010101" pitchFamily="2" charset="-122"/>
              </a:rPr>
              <a:t>+</a:t>
            </a:r>
            <a:r>
              <a:rPr lang="zh-CN" altLang="en-US" sz="3000" dirty="0">
                <a:solidFill>
                  <a:srgbClr val="FF0000"/>
                </a:solidFill>
                <a:latin typeface="黑体" panose="02010609060101010101" pitchFamily="2" charset="-122"/>
                <a:ea typeface="黑体" panose="02010609060101010101" pitchFamily="2" charset="-122"/>
              </a:rPr>
              <a:t>为什么</a:t>
            </a:r>
            <a:r>
              <a:rPr lang="en-US" altLang="zh-CN" sz="3000" dirty="0">
                <a:solidFill>
                  <a:srgbClr val="FF0000"/>
                </a:solidFill>
                <a:latin typeface="黑体" panose="02010609060101010101" pitchFamily="2" charset="-122"/>
                <a:ea typeface="黑体" panose="02010609060101010101" pitchFamily="2" charset="-122"/>
              </a:rPr>
              <a:t>+</a:t>
            </a:r>
            <a:r>
              <a:rPr lang="zh-CN" altLang="en-US" sz="3000" dirty="0">
                <a:solidFill>
                  <a:srgbClr val="FF0000"/>
                </a:solidFill>
                <a:latin typeface="黑体" panose="02010609060101010101" pitchFamily="2" charset="-122"/>
                <a:ea typeface="黑体" panose="02010609060101010101" pitchFamily="2" charset="-122"/>
              </a:rPr>
              <a:t>怎么办</a:t>
            </a:r>
            <a:r>
              <a:rPr lang="zh-CN" altLang="en-US" sz="3000" dirty="0">
                <a:solidFill>
                  <a:schemeClr val="tx1"/>
                </a:solidFill>
                <a:latin typeface="宋体" panose="02010600030101010101" pitchFamily="2" charset="-122"/>
              </a:rPr>
              <a:t>        　</a:t>
            </a:r>
          </a:p>
        </p:txBody>
      </p:sp>
      <p:sp>
        <p:nvSpPr>
          <p:cNvPr id="952325" name="矩形 952324"/>
          <p:cNvSpPr/>
          <p:nvPr/>
        </p:nvSpPr>
        <p:spPr>
          <a:xfrm>
            <a:off x="408305" y="1393190"/>
            <a:ext cx="8471535" cy="1611630"/>
          </a:xfrm>
          <a:prstGeom prst="rect">
            <a:avLst/>
          </a:prstGeom>
        </p:spPr>
        <p:txBody>
          <a:bodyPr vert="horz" wrap="none" lIns="91440" tIns="45720" rIns="91440" bIns="45720" numCol="1" anchor="t">
            <a:prstTxWarp prst="textPlain">
              <a:avLst>
                <a:gd name="adj" fmla="val 50000"/>
              </a:avLst>
            </a:prstTxWarp>
            <a:normAutofit/>
          </a:bodyPr>
          <a:lstStyle/>
          <a:p>
            <a:pPr marL="0" indent="0" algn="ctr" defTabSz="914400" eaLnBrk="0" fontAlgn="base" latinLnBrk="0">
              <a:lnSpc>
                <a:spcPct val="100000"/>
              </a:lnSpc>
              <a:spcBef>
                <a:spcPts val="0"/>
              </a:spcBef>
              <a:spcAft>
                <a:spcPts val="0"/>
              </a:spcAft>
              <a:buFontTx/>
              <a:buNone/>
            </a:pPr>
            <a:r>
              <a:rPr lang="en-US" altLang="ko-KR" sz="3600" b="1" strike="noStrike" cap="none" dirty="0" smtClean="0">
                <a:ln w="12700" cap="flat" cmpd="sng">
                  <a:solidFill>
                    <a:srgbClr val="FF0000">
                      <a:alpha val="100000"/>
                    </a:srgbClr>
                  </a:solidFill>
                  <a:prstDash val="solid"/>
                </a:ln>
                <a:gradFill>
                  <a:gsLst>
                    <a:gs pos="0">
                      <a:srgbClr val="A603AB"/>
                    </a:gs>
                    <a:gs pos="12000">
                      <a:srgbClr val="E81766"/>
                    </a:gs>
                    <a:gs pos="27000">
                      <a:srgbClr val="EE3F17"/>
                    </a:gs>
                    <a:gs pos="48000">
                      <a:srgbClr val="FFFF00"/>
                    </a:gs>
                    <a:gs pos="64000">
                      <a:srgbClr val="1A8D48"/>
                    </a:gs>
                    <a:gs pos="78000">
                      <a:srgbClr val="0819FB"/>
                    </a:gs>
                    <a:gs pos="100000">
                      <a:srgbClr val="A603AB"/>
                    </a:gs>
                  </a:gsLst>
                  <a:lin scaled="1"/>
                </a:gradFill>
                <a:effectLst>
                  <a:outerShdw dist="35921" dir="2699999" sy="50000" kx="2115830" algn="bl" rotWithShape="0">
                    <a:srgbClr val="C0C0C0">
                      <a:alpha val="80000"/>
                    </a:srgbClr>
                  </a:outerShdw>
                </a:effectLst>
                <a:latin typeface="黑体" panose="02010609060101010101" pitchFamily="2" charset="-122"/>
                <a:ea typeface="黑体" panose="02010609060101010101" pitchFamily="2" charset="-122"/>
              </a:rPr>
              <a:t>2019年中考政治解题技巧突破</a:t>
            </a:r>
            <a:endParaRPr lang="ko-KR" altLang="en-US" sz="3600" b="1" strike="noStrike" cap="none" dirty="0" smtClean="0">
              <a:ln w="12700" cap="flat" cmpd="sng">
                <a:solidFill>
                  <a:srgbClr val="FF0000">
                    <a:alpha val="100000"/>
                  </a:srgbClr>
                </a:solidFill>
                <a:prstDash val="solid"/>
              </a:ln>
              <a:gradFill>
                <a:gsLst>
                  <a:gs pos="0">
                    <a:srgbClr val="A603AB"/>
                  </a:gs>
                  <a:gs pos="12000">
                    <a:srgbClr val="E81766"/>
                  </a:gs>
                  <a:gs pos="27000">
                    <a:srgbClr val="EE3F17"/>
                  </a:gs>
                  <a:gs pos="48000">
                    <a:srgbClr val="FFFF00"/>
                  </a:gs>
                  <a:gs pos="64000">
                    <a:srgbClr val="1A8D48"/>
                  </a:gs>
                  <a:gs pos="78000">
                    <a:srgbClr val="0819FB"/>
                  </a:gs>
                  <a:gs pos="100000">
                    <a:srgbClr val="A603AB"/>
                  </a:gs>
                </a:gsLst>
                <a:lin scaled="1"/>
              </a:gradFill>
              <a:latin typeface="黑体" panose="02010609060101010101" pitchFamily="2" charset="-122"/>
              <a:ea typeface="黑体" panose="02010609060101010101" pitchFamily="2" charset="-122"/>
            </a:endParaRPr>
          </a:p>
        </p:txBody>
      </p:sp>
      <p:sp>
        <p:nvSpPr>
          <p:cNvPr id="2" name="矩形 1"/>
          <p:cNvSpPr/>
          <p:nvPr/>
        </p:nvSpPr>
        <p:spPr>
          <a:xfrm>
            <a:off x="4023360" y="2829560"/>
            <a:ext cx="1097280" cy="119888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ctr"/>
            <a:r>
              <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宋体" panose="02010600030101010101" pitchFamily="2" charset="-122"/>
              </a:rPr>
              <a:t>　</a:t>
            </a:r>
          </a:p>
        </p:txBody>
      </p:sp>
      <p:sp>
        <p:nvSpPr>
          <p:cNvPr id="3" name="矩形 2"/>
          <p:cNvSpPr/>
          <p:nvPr/>
        </p:nvSpPr>
        <p:spPr>
          <a:xfrm>
            <a:off x="3103245" y="4277360"/>
            <a:ext cx="2937510" cy="1198880"/>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ctr"/>
            <a:r>
              <a:rPr lang="zh-CN" altLang="en-US"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怎么做</a:t>
            </a:r>
          </a:p>
        </p:txBody>
      </p:sp>
    </p:spTree>
    <p:extLst>
      <p:ext uri="{BB962C8B-B14F-4D97-AF65-F5344CB8AC3E}">
        <p14:creationId xmlns:p14="http://schemas.microsoft.com/office/powerpoint/2010/main" val="2300258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52324">
                                            <p:txEl>
                                              <p:pRg st="4" end="4"/>
                                            </p:txEl>
                                          </p:spTgt>
                                        </p:tgtEl>
                                        <p:attrNameLst>
                                          <p:attrName>style.visibility</p:attrName>
                                        </p:attrNameLst>
                                      </p:cBhvr>
                                      <p:to>
                                        <p:strVal val="visible"/>
                                      </p:to>
                                    </p:set>
                                    <p:animEffect transition="in" filter="box(in)">
                                      <p:cBhvr>
                                        <p:cTn id="7" dur="500"/>
                                        <p:tgtEl>
                                          <p:spTgt spid="9523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6927850" y="-1270"/>
            <a:ext cx="2216150" cy="1606550"/>
          </a:xfrm>
          <a:prstGeom prst="rect">
            <a:avLst/>
          </a:prstGeom>
        </p:spPr>
      </p:pic>
      <p:pic>
        <p:nvPicPr>
          <p:cNvPr id="2" name="图片 1"/>
          <p:cNvPicPr>
            <a:picLocks noChangeAspect="1"/>
          </p:cNvPicPr>
          <p:nvPr/>
        </p:nvPicPr>
        <p:blipFill>
          <a:blip r:embed="rId4"/>
          <a:stretch>
            <a:fillRect/>
          </a:stretch>
        </p:blipFill>
        <p:spPr>
          <a:xfrm>
            <a:off x="244475" y="322580"/>
            <a:ext cx="417830" cy="535305"/>
          </a:xfrm>
          <a:prstGeom prst="rect">
            <a:avLst/>
          </a:prstGeom>
        </p:spPr>
      </p:pic>
      <p:sp>
        <p:nvSpPr>
          <p:cNvPr id="3" name="矩形 2"/>
          <p:cNvSpPr/>
          <p:nvPr/>
        </p:nvSpPr>
        <p:spPr>
          <a:xfrm>
            <a:off x="244475" y="1052830"/>
            <a:ext cx="8681720" cy="4030980"/>
          </a:xfrm>
          <a:prstGeom prst="rect">
            <a:avLst/>
          </a:prstGeom>
        </p:spPr>
        <p:txBody>
          <a:bodyPr wrap="square">
            <a:spAutoFit/>
          </a:bodyPr>
          <a:lstStyle/>
          <a:p>
            <a:pPr lvl="0"/>
            <a:r>
              <a:rPr lang="en-US" altLang="zh-CN" sz="3200" b="1" dirty="0" smtClean="0">
                <a:latin typeface="微软雅黑" panose="020B0503020204020204" charset="-122"/>
                <a:ea typeface="微软雅黑" panose="020B0503020204020204" charset="-122"/>
                <a:cs typeface="微软雅黑" panose="020B0503020204020204" charset="-122"/>
              </a:rPr>
              <a:t>1.</a:t>
            </a:r>
            <a:r>
              <a:rPr lang="zh-CN" altLang="zh-CN" sz="3200" b="1" dirty="0" smtClean="0">
                <a:latin typeface="微软雅黑" panose="020B0503020204020204" charset="-122"/>
                <a:ea typeface="微软雅黑" panose="020B0503020204020204" charset="-122"/>
                <a:cs typeface="微软雅黑" panose="020B0503020204020204" charset="-122"/>
              </a:rPr>
              <a:t>针对</a:t>
            </a:r>
            <a:r>
              <a:rPr lang="zh-CN" altLang="zh-CN" sz="3200" b="1" dirty="0">
                <a:latin typeface="微软雅黑" panose="020B0503020204020204" charset="-122"/>
                <a:ea typeface="微软雅黑" panose="020B0503020204020204" charset="-122"/>
                <a:cs typeface="微软雅黑" panose="020B0503020204020204" charset="-122"/>
              </a:rPr>
              <a:t>某事或某现象写出相应的解决方法，提出合理化的建议</a:t>
            </a:r>
            <a:r>
              <a:rPr lang="zh-CN" altLang="zh-CN" sz="3200" b="1" dirty="0" smtClean="0">
                <a:latin typeface="微软雅黑" panose="020B0503020204020204" charset="-122"/>
                <a:ea typeface="微软雅黑" panose="020B0503020204020204" charset="-122"/>
                <a:cs typeface="微软雅黑" panose="020B0503020204020204" charset="-122"/>
              </a:rPr>
              <a:t>。</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lvl="0"/>
            <a:r>
              <a:rPr lang="zh-CN" altLang="zh-CN" sz="3200" b="1" dirty="0" smtClean="0">
                <a:latin typeface="微软雅黑" panose="020B0503020204020204" charset="-122"/>
                <a:ea typeface="微软雅黑" panose="020B0503020204020204" charset="-122"/>
                <a:cs typeface="微软雅黑" panose="020B0503020204020204" charset="-122"/>
              </a:rPr>
              <a:t>    怎样</a:t>
            </a:r>
            <a:r>
              <a:rPr lang="zh-CN" altLang="zh-CN" sz="3200" b="1" dirty="0">
                <a:latin typeface="微软雅黑" panose="020B0503020204020204" charset="-122"/>
                <a:ea typeface="微软雅黑" panose="020B0503020204020204" charset="-122"/>
                <a:cs typeface="微软雅黑" panose="020B0503020204020204" charset="-122"/>
              </a:rPr>
              <a:t>解决…问题、避免…现象或提出…对策、为…提议？</a:t>
            </a:r>
          </a:p>
          <a:p>
            <a:r>
              <a:rPr lang="en-US" altLang="zh-CN" sz="3200" b="1" dirty="0" smtClean="0">
                <a:latin typeface="微软雅黑" panose="020B0503020204020204" charset="-122"/>
                <a:ea typeface="微软雅黑" panose="020B0503020204020204" charset="-122"/>
                <a:cs typeface="微软雅黑" panose="020B0503020204020204" charset="-122"/>
              </a:rPr>
              <a:t>	</a:t>
            </a:r>
          </a:p>
          <a:p>
            <a:r>
              <a:rPr lang="en-US" altLang="zh-CN" sz="3200" b="1" dirty="0" smtClean="0">
                <a:latin typeface="微软雅黑" panose="020B0503020204020204" charset="-122"/>
                <a:ea typeface="微软雅黑" panose="020B0503020204020204" charset="-122"/>
                <a:cs typeface="微软雅黑" panose="020B0503020204020204" charset="-122"/>
              </a:rPr>
              <a:t>2.</a:t>
            </a:r>
            <a:r>
              <a:rPr lang="zh-CN" altLang="zh-CN" sz="3200" b="1" dirty="0" smtClean="0">
                <a:latin typeface="微软雅黑" panose="020B0503020204020204" charset="-122"/>
                <a:ea typeface="微软雅黑" panose="020B0503020204020204" charset="-122"/>
                <a:cs typeface="微软雅黑" panose="020B0503020204020204" charset="-122"/>
              </a:rPr>
              <a:t>要</a:t>
            </a:r>
            <a:r>
              <a:rPr lang="zh-CN" altLang="zh-CN" sz="3200" b="1" dirty="0">
                <a:latin typeface="微软雅黑" panose="020B0503020204020204" charset="-122"/>
                <a:ea typeface="微软雅黑" panose="020B0503020204020204" charset="-122"/>
                <a:cs typeface="微软雅黑" panose="020B0503020204020204" charset="-122"/>
              </a:rPr>
              <a:t>回答的是对待问题的态度、解决的对策、注意的问题、方法、措施、途径、行动、打算、责任等。</a:t>
            </a:r>
          </a:p>
        </p:txBody>
      </p:sp>
      <p:sp>
        <p:nvSpPr>
          <p:cNvPr id="5" name="矩形 4"/>
          <p:cNvSpPr/>
          <p:nvPr/>
        </p:nvSpPr>
        <p:spPr>
          <a:xfrm>
            <a:off x="827405" y="338455"/>
            <a:ext cx="2621280" cy="583565"/>
          </a:xfrm>
          <a:prstGeom prst="rect">
            <a:avLst/>
          </a:prstGeom>
        </p:spPr>
        <p:txBody>
          <a:bodyPr wrap="none">
            <a:spAutoFit/>
          </a:bodyPr>
          <a:lstStyle/>
          <a:p>
            <a:r>
              <a:rPr lang="zh-CN" altLang="en-US" sz="3200" b="1" dirty="0" smtClean="0">
                <a:latin typeface="微软雅黑" panose="020B0503020204020204" charset="-122"/>
                <a:ea typeface="微软雅黑" panose="020B0503020204020204" charset="-122"/>
              </a:rPr>
              <a:t>一、</a:t>
            </a:r>
            <a:r>
              <a:rPr lang="zh-CN" altLang="zh-CN" sz="3200" b="1" dirty="0" smtClean="0">
                <a:latin typeface="微软雅黑" panose="020B0503020204020204" charset="-122"/>
                <a:ea typeface="微软雅黑" panose="020B0503020204020204" charset="-122"/>
              </a:rPr>
              <a:t>常见问法</a:t>
            </a:r>
            <a:endParaRPr lang="zh-CN" altLang="en-US" sz="3200" b="1" dirty="0">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339448630"/>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6927850" y="-1270"/>
            <a:ext cx="2216150" cy="1606550"/>
          </a:xfrm>
          <a:prstGeom prst="rect">
            <a:avLst/>
          </a:prstGeom>
        </p:spPr>
      </p:pic>
      <p:pic>
        <p:nvPicPr>
          <p:cNvPr id="2" name="图片 1"/>
          <p:cNvPicPr>
            <a:picLocks noChangeAspect="1"/>
          </p:cNvPicPr>
          <p:nvPr/>
        </p:nvPicPr>
        <p:blipFill>
          <a:blip r:embed="rId4"/>
          <a:stretch>
            <a:fillRect/>
          </a:stretch>
        </p:blipFill>
        <p:spPr>
          <a:xfrm>
            <a:off x="244475" y="322580"/>
            <a:ext cx="417830" cy="535305"/>
          </a:xfrm>
          <a:prstGeom prst="rect">
            <a:avLst/>
          </a:prstGeom>
        </p:spPr>
      </p:pic>
      <p:sp>
        <p:nvSpPr>
          <p:cNvPr id="3" name="矩形 2"/>
          <p:cNvSpPr/>
          <p:nvPr/>
        </p:nvSpPr>
        <p:spPr>
          <a:xfrm>
            <a:off x="165100" y="857250"/>
            <a:ext cx="8978265" cy="5262245"/>
          </a:xfrm>
          <a:prstGeom prst="rect">
            <a:avLst/>
          </a:prstGeom>
        </p:spPr>
        <p:txBody>
          <a:bodyPr wrap="square">
            <a:spAutoFit/>
          </a:bodyPr>
          <a:lstStyle/>
          <a:p>
            <a:r>
              <a:rPr lang="en-US" altLang="zh-CN" sz="2800" b="1" dirty="0" smtClean="0">
                <a:latin typeface="微软雅黑" panose="020B0503020204020204" charset="-122"/>
                <a:ea typeface="微软雅黑" panose="020B0503020204020204" charset="-122"/>
                <a:cs typeface="微软雅黑" panose="020B0503020204020204" charset="-122"/>
              </a:rPr>
              <a:t>1</a:t>
            </a:r>
            <a:r>
              <a:rPr lang="zh-CN" altLang="zh-CN" sz="2800" b="1" dirty="0">
                <a:latin typeface="微软雅黑" panose="020B0503020204020204" charset="-122"/>
                <a:ea typeface="微软雅黑" panose="020B0503020204020204" charset="-122"/>
                <a:cs typeface="微软雅黑" panose="020B0503020204020204" charset="-122"/>
              </a:rPr>
              <a:t>、基本思路</a:t>
            </a:r>
            <a:r>
              <a:rPr lang="zh-CN" altLang="zh-CN" sz="2800" b="1" dirty="0" smtClean="0">
                <a:latin typeface="微软雅黑" panose="020B0503020204020204" charset="-122"/>
                <a:ea typeface="微软雅黑" panose="020B0503020204020204" charset="-122"/>
                <a:cs typeface="微软雅黑" panose="020B0503020204020204" charset="-122"/>
              </a:rPr>
              <a:t>：</a:t>
            </a:r>
            <a:endParaRPr lang="en-US" altLang="zh-CN" sz="2800" b="1" dirty="0" smtClean="0">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①</a:t>
            </a:r>
            <a:r>
              <a:rPr lang="zh-CN" altLang="zh-CN" sz="2800" b="1" u="sng" dirty="0">
                <a:solidFill>
                  <a:srgbClr val="FF0000"/>
                </a:solidFill>
                <a:latin typeface="微软雅黑" panose="020B0503020204020204" charset="-122"/>
                <a:ea typeface="微软雅黑" panose="020B0503020204020204" charset="-122"/>
                <a:cs typeface="微软雅黑" panose="020B0503020204020204" charset="-122"/>
              </a:rPr>
              <a:t>主体（谁</a:t>
            </a:r>
            <a:r>
              <a:rPr lang="zh-CN" altLang="zh-CN" sz="2800" b="1" u="sng"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分清</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对象（即给谁提合理化建议，由谁来解决这样的问题</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800" b="1" dirty="0" smtClean="0">
              <a:solidFill>
                <a:srgbClr val="FF0000"/>
              </a:solidFill>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如</a:t>
            </a:r>
            <a:r>
              <a:rPr lang="zh-CN" altLang="zh-CN" sz="2800" b="1" dirty="0">
                <a:latin typeface="微软雅黑" panose="020B0503020204020204" charset="-122"/>
                <a:ea typeface="微软雅黑" panose="020B0503020204020204" charset="-122"/>
                <a:cs typeface="微软雅黑" panose="020B0503020204020204" charset="-122"/>
              </a:rPr>
              <a:t>：国内、国际，国家（政府）、社会、学校、企业、家庭、青少年（个人）等。</a:t>
            </a:r>
            <a:endParaRPr lang="en-US" altLang="zh-CN" sz="2800" b="1" dirty="0" smtClean="0">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②</a:t>
            </a:r>
            <a:r>
              <a:rPr lang="zh-CN" altLang="zh-CN" sz="2800" b="1" u="sng" dirty="0">
                <a:solidFill>
                  <a:srgbClr val="FF0000"/>
                </a:solidFill>
                <a:latin typeface="微软雅黑" panose="020B0503020204020204" charset="-122"/>
                <a:ea typeface="微软雅黑" panose="020B0503020204020204" charset="-122"/>
                <a:cs typeface="微软雅黑" panose="020B0503020204020204" charset="-122"/>
              </a:rPr>
              <a:t>主题（什么问题，做什么</a:t>
            </a:r>
            <a:r>
              <a:rPr lang="zh-CN" altLang="zh-CN" sz="2800" b="1" u="sng"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800" b="1" u="sng" dirty="0" smtClean="0">
              <a:solidFill>
                <a:srgbClr val="FF0000"/>
              </a:solidFill>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如</a:t>
            </a:r>
            <a:r>
              <a:rPr lang="zh-CN" altLang="zh-CN" sz="2800" b="1" dirty="0">
                <a:latin typeface="微软雅黑" panose="020B0503020204020204" charset="-122"/>
                <a:ea typeface="微软雅黑" panose="020B0503020204020204" charset="-122"/>
                <a:cs typeface="微软雅黑" panose="020B0503020204020204" charset="-122"/>
              </a:rPr>
              <a:t>：环境、资源、法治、诚信、创新、改革开放、道德、精神、文化交流</a:t>
            </a:r>
            <a:endParaRPr lang="en-US" altLang="zh-CN" sz="2800" b="1" dirty="0" smtClean="0">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③</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怎样解决</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800" b="1" dirty="0" smtClean="0">
              <a:solidFill>
                <a:srgbClr val="FF0000"/>
              </a:solidFill>
              <a:latin typeface="微软雅黑" panose="020B0503020204020204" charset="-122"/>
              <a:ea typeface="微软雅黑" panose="020B0503020204020204" charset="-122"/>
              <a:cs typeface="微软雅黑" panose="020B0503020204020204" charset="-122"/>
            </a:endParaRPr>
          </a:p>
          <a:p>
            <a:r>
              <a:rPr lang="zh-CN"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a:latin typeface="微软雅黑" panose="020B0503020204020204" charset="-122"/>
                <a:ea typeface="微软雅黑" panose="020B0503020204020204" charset="-122"/>
                <a:cs typeface="微软雅黑" panose="020B0503020204020204" charset="-122"/>
              </a:rPr>
              <a:t>注意建议的多角度（如：国家、政府、社会、公民个</a:t>
            </a:r>
            <a:r>
              <a:rPr lang="zh-CN" altLang="zh-CN" sz="2800" b="1" dirty="0" smtClean="0">
                <a:latin typeface="微软雅黑" panose="020B0503020204020204" charset="-122"/>
                <a:ea typeface="微软雅黑" panose="020B0503020204020204" charset="-122"/>
                <a:cs typeface="微软雅黑" panose="020B0503020204020204" charset="-122"/>
              </a:rPr>
              <a:t>人</a:t>
            </a:r>
            <a:r>
              <a:rPr lang="zh-CN" altLang="en-US"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或</a:t>
            </a:r>
            <a:r>
              <a:rPr lang="zh-CN" altLang="zh-CN" sz="2800" b="1" dirty="0">
                <a:latin typeface="微软雅黑" panose="020B0503020204020204" charset="-122"/>
                <a:ea typeface="微软雅黑" panose="020B0503020204020204" charset="-122"/>
                <a:cs typeface="微软雅黑" panose="020B0503020204020204" charset="-122"/>
              </a:rPr>
              <a:t>政治、经济、文</a:t>
            </a:r>
            <a:r>
              <a:rPr lang="zh-CN" altLang="zh-CN" sz="2800" b="1" dirty="0" smtClean="0">
                <a:latin typeface="微软雅黑" panose="020B0503020204020204" charset="-122"/>
                <a:ea typeface="微软雅黑" panose="020B0503020204020204" charset="-122"/>
                <a:cs typeface="微软雅黑" panose="020B0503020204020204" charset="-122"/>
              </a:rPr>
              <a:t>化</a:t>
            </a:r>
            <a:r>
              <a:rPr lang="zh-CN" altLang="en-US" sz="2800" b="1" dirty="0" smtClean="0">
                <a:latin typeface="微软雅黑" panose="020B0503020204020204" charset="-122"/>
                <a:ea typeface="微软雅黑" panose="020B0503020204020204" charset="-122"/>
                <a:cs typeface="微软雅黑" panose="020B0503020204020204" charset="-122"/>
              </a:rPr>
              <a:t>、社会、生态；</a:t>
            </a:r>
            <a:r>
              <a:rPr lang="zh-CN" altLang="zh-CN" sz="2800" b="1" dirty="0" smtClean="0">
                <a:latin typeface="微软雅黑" panose="020B0503020204020204" charset="-122"/>
                <a:ea typeface="微软雅黑" panose="020B0503020204020204" charset="-122"/>
                <a:cs typeface="微软雅黑" panose="020B0503020204020204" charset="-122"/>
              </a:rPr>
              <a:t>或</a:t>
            </a:r>
            <a:r>
              <a:rPr lang="zh-CN" altLang="en-US" sz="2800" b="1" dirty="0" smtClean="0">
                <a:latin typeface="微软雅黑" panose="020B0503020204020204" charset="-122"/>
                <a:ea typeface="微软雅黑" panose="020B0503020204020204" charset="-122"/>
                <a:cs typeface="微软雅黑" panose="020B0503020204020204" charset="-122"/>
              </a:rPr>
              <a:t>品质</a:t>
            </a:r>
            <a:r>
              <a:rPr lang="zh-CN"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a:latin typeface="微软雅黑" panose="020B0503020204020204" charset="-122"/>
                <a:ea typeface="微软雅黑" panose="020B0503020204020204" charset="-122"/>
                <a:cs typeface="微软雅黑" panose="020B0503020204020204" charset="-122"/>
              </a:rPr>
              <a:t>道德、法律等不同方面</a:t>
            </a:r>
            <a:r>
              <a:rPr lang="zh-CN" altLang="zh-CN" sz="2800" b="1" dirty="0" smtClean="0">
                <a:latin typeface="微软雅黑" panose="020B0503020204020204" charset="-122"/>
                <a:ea typeface="微软雅黑" panose="020B0503020204020204" charset="-122"/>
                <a:cs typeface="微软雅黑" panose="020B0503020204020204" charset="-122"/>
              </a:rPr>
              <a:t>）</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789940" y="163830"/>
            <a:ext cx="8143875" cy="645160"/>
          </a:xfrm>
          <a:prstGeom prst="rect">
            <a:avLst/>
          </a:prstGeom>
        </p:spPr>
        <p:txBody>
          <a:bodyPr wrap="square">
            <a:spAutoFit/>
          </a:bodyPr>
          <a:lstStyle/>
          <a:p>
            <a:r>
              <a:rPr lang="zh-CN" altLang="zh-CN" sz="3600" b="1" dirty="0" smtClean="0">
                <a:latin typeface="微软雅黑" panose="020B0503020204020204" charset="-122"/>
                <a:ea typeface="微软雅黑" panose="020B0503020204020204" charset="-122"/>
                <a:cs typeface="微软雅黑" panose="020B0503020204020204" charset="-122"/>
              </a:rPr>
              <a:t>二</a:t>
            </a:r>
            <a:r>
              <a:rPr lang="zh-CN" altLang="en-US" sz="3600" b="1" dirty="0" smtClean="0">
                <a:latin typeface="微软雅黑" panose="020B0503020204020204" charset="-122"/>
                <a:ea typeface="微软雅黑" panose="020B0503020204020204" charset="-122"/>
                <a:cs typeface="微软雅黑" panose="020B0503020204020204" charset="-122"/>
              </a:rPr>
              <a:t>、</a:t>
            </a:r>
            <a:r>
              <a:rPr lang="zh-CN" altLang="zh-CN" sz="3600" b="1" dirty="0" smtClean="0">
                <a:latin typeface="微软雅黑" panose="020B0503020204020204" charset="-122"/>
                <a:ea typeface="微软雅黑" panose="020B0503020204020204" charset="-122"/>
                <a:cs typeface="微软雅黑" panose="020B0503020204020204" charset="-122"/>
              </a:rPr>
              <a:t>解题方法：主体</a:t>
            </a:r>
            <a:r>
              <a:rPr lang="en-US" altLang="zh-CN" sz="3600" b="1" dirty="0" smtClean="0">
                <a:latin typeface="微软雅黑" panose="020B0503020204020204" charset="-122"/>
                <a:ea typeface="微软雅黑" panose="020B0503020204020204" charset="-122"/>
                <a:cs typeface="微软雅黑" panose="020B0503020204020204" charset="-122"/>
              </a:rPr>
              <a:t>+</a:t>
            </a:r>
            <a:r>
              <a:rPr lang="zh-CN" altLang="en-US" sz="3600" b="1" dirty="0" smtClean="0">
                <a:latin typeface="微软雅黑" panose="020B0503020204020204" charset="-122"/>
                <a:ea typeface="微软雅黑" panose="020B0503020204020204" charset="-122"/>
                <a:cs typeface="微软雅黑" panose="020B0503020204020204" charset="-122"/>
              </a:rPr>
              <a:t>主题</a:t>
            </a:r>
            <a:r>
              <a:rPr lang="en-US" altLang="zh-CN" sz="3600" b="1" dirty="0" smtClean="0">
                <a:latin typeface="微软雅黑" panose="020B0503020204020204" charset="-122"/>
                <a:ea typeface="微软雅黑" panose="020B0503020204020204" charset="-122"/>
                <a:cs typeface="微软雅黑" panose="020B0503020204020204" charset="-122"/>
              </a:rPr>
              <a:t>+</a:t>
            </a:r>
            <a:r>
              <a:rPr lang="zh-CN" altLang="en-US" sz="3600" b="1" dirty="0" smtClean="0">
                <a:latin typeface="微软雅黑" panose="020B0503020204020204" charset="-122"/>
                <a:ea typeface="微软雅黑" panose="020B0503020204020204" charset="-122"/>
                <a:cs typeface="微软雅黑" panose="020B0503020204020204" charset="-122"/>
              </a:rPr>
              <a:t>解决方法</a:t>
            </a:r>
          </a:p>
        </p:txBody>
      </p:sp>
    </p:spTree>
    <p:extLst>
      <p:ext uri="{BB962C8B-B14F-4D97-AF65-F5344CB8AC3E}">
        <p14:creationId xmlns:p14="http://schemas.microsoft.com/office/powerpoint/2010/main" val="3700546087"/>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6927850" y="-1270"/>
            <a:ext cx="2216150" cy="1606550"/>
          </a:xfrm>
          <a:prstGeom prst="rect">
            <a:avLst/>
          </a:prstGeom>
        </p:spPr>
      </p:pic>
      <p:pic>
        <p:nvPicPr>
          <p:cNvPr id="2" name="图片 1"/>
          <p:cNvPicPr>
            <a:picLocks noChangeAspect="1"/>
          </p:cNvPicPr>
          <p:nvPr/>
        </p:nvPicPr>
        <p:blipFill>
          <a:blip r:embed="rId4"/>
          <a:stretch>
            <a:fillRect/>
          </a:stretch>
        </p:blipFill>
        <p:spPr>
          <a:xfrm>
            <a:off x="244475" y="322580"/>
            <a:ext cx="417830" cy="535305"/>
          </a:xfrm>
          <a:prstGeom prst="rect">
            <a:avLst/>
          </a:prstGeom>
        </p:spPr>
      </p:pic>
      <p:sp>
        <p:nvSpPr>
          <p:cNvPr id="3" name="矩形 2"/>
          <p:cNvSpPr/>
          <p:nvPr/>
        </p:nvSpPr>
        <p:spPr>
          <a:xfrm>
            <a:off x="-19685" y="987425"/>
            <a:ext cx="9163050" cy="4832092"/>
          </a:xfrm>
          <a:prstGeom prst="rect">
            <a:avLst/>
          </a:prstGeom>
        </p:spPr>
        <p:txBody>
          <a:bodyPr wrap="square">
            <a:spAutoFit/>
          </a:bodyPr>
          <a:lstStyle/>
          <a:p>
            <a:pPr lvl="0"/>
            <a:r>
              <a:rPr lang="en-US" altLang="zh-CN" sz="2800" b="1" dirty="0" smtClean="0">
                <a:latin typeface="微软雅黑" panose="020B0503020204020204" charset="-122"/>
                <a:ea typeface="微软雅黑" panose="020B0503020204020204" charset="-122"/>
                <a:cs typeface="微软雅黑" panose="020B0503020204020204" charset="-122"/>
              </a:rPr>
              <a:t>2.</a:t>
            </a:r>
            <a:r>
              <a:rPr lang="zh-CN" altLang="zh-CN" sz="2800" b="1" dirty="0" smtClean="0">
                <a:latin typeface="微软雅黑" panose="020B0503020204020204" charset="-122"/>
                <a:ea typeface="微软雅黑" panose="020B0503020204020204" charset="-122"/>
                <a:cs typeface="微软雅黑" panose="020B0503020204020204" charset="-122"/>
              </a:rPr>
              <a:t>具体要求</a:t>
            </a:r>
          </a:p>
          <a:p>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国家、政府</a:t>
            </a:r>
            <a:r>
              <a:rPr lang="zh-CN" altLang="en-US" sz="28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800" b="1" dirty="0" smtClean="0">
                <a:latin typeface="微软雅黑" panose="020B0503020204020204" charset="-122"/>
                <a:ea typeface="微软雅黑" panose="020B0503020204020204" charset="-122"/>
                <a:cs typeface="微软雅黑" panose="020B0503020204020204" charset="-122"/>
              </a:rPr>
              <a:t>国策、战略、方略，法律建立完善、加大执法，具体措施等</a:t>
            </a:r>
            <a:r>
              <a:rPr lang="en-US" altLang="zh-CN" sz="2800" b="1" dirty="0" smtClean="0">
                <a:latin typeface="微软雅黑" panose="020B0503020204020204" charset="-122"/>
                <a:ea typeface="微软雅黑" panose="020B0503020204020204" charset="-122"/>
                <a:cs typeface="微软雅黑" panose="020B0503020204020204" charset="-122"/>
              </a:rPr>
              <a:t>                 </a:t>
            </a:r>
            <a:endParaRPr lang="zh-CN" altLang="zh-CN" sz="2800" b="1" dirty="0" smtClean="0">
              <a:latin typeface="微软雅黑" panose="020B0503020204020204" charset="-122"/>
              <a:ea typeface="微软雅黑" panose="020B0503020204020204" charset="-122"/>
              <a:cs typeface="微软雅黑" panose="020B0503020204020204" charset="-122"/>
            </a:endParaRPr>
          </a:p>
          <a:p>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社会、学校</a:t>
            </a:r>
            <a:r>
              <a:rPr lang="zh-CN" altLang="en-US" sz="2800" b="1" dirty="0" smtClean="0">
                <a:solidFill>
                  <a:srgbClr val="FF0000"/>
                </a:solidFill>
                <a:latin typeface="微软雅黑" panose="020B0503020204020204" charset="-122"/>
                <a:ea typeface="微软雅黑" panose="020B0503020204020204" charset="-122"/>
                <a:cs typeface="微软雅黑" panose="020B0503020204020204" charset="-122"/>
              </a:rPr>
              <a:t>：</a:t>
            </a:r>
            <a:r>
              <a:rPr lang="en-US" altLang="zh-CN" sz="2800" b="1" dirty="0">
                <a:latin typeface="微软雅黑" panose="020B0503020204020204" charset="-122"/>
                <a:ea typeface="微软雅黑" panose="020B0503020204020204" charset="-122"/>
                <a:cs typeface="微软雅黑" panose="020B0503020204020204" charset="-122"/>
              </a:rPr>
              <a:t> </a:t>
            </a:r>
            <a:r>
              <a:rPr lang="zh-CN" altLang="zh-CN" sz="2800" b="1" dirty="0" smtClean="0">
                <a:latin typeface="微软雅黑" panose="020B0503020204020204" charset="-122"/>
                <a:ea typeface="微软雅黑" panose="020B0503020204020204" charset="-122"/>
                <a:cs typeface="微软雅黑" panose="020B0503020204020204" charset="-122"/>
              </a:rPr>
              <a:t>风气、氛围、教育、培养┉人才、活动。</a:t>
            </a:r>
          </a:p>
          <a:p>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家长</a:t>
            </a:r>
            <a:r>
              <a:rPr lang="zh-CN" altLang="en-US" sz="28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800" b="1" dirty="0" smtClean="0">
                <a:latin typeface="微软雅黑" panose="020B0503020204020204" charset="-122"/>
                <a:ea typeface="微软雅黑" panose="020B0503020204020204" charset="-122"/>
                <a:cs typeface="微软雅黑" panose="020B0503020204020204" charset="-122"/>
              </a:rPr>
              <a:t>监督、引导、教育</a:t>
            </a:r>
          </a:p>
          <a:p>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青少年：</a:t>
            </a:r>
            <a:r>
              <a:rPr lang="zh-CN" altLang="en-US" sz="2800" b="1"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思想</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树立</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方面意识，增强</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方面观念，提高</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方面的是非判别能力。</a:t>
            </a:r>
          </a:p>
          <a:p>
            <a:pPr lvl="0"/>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（行动）</a:t>
            </a:r>
            <a:r>
              <a:rPr lang="zh-CN" altLang="zh-CN" sz="2800" b="1" dirty="0" smtClean="0">
                <a:latin typeface="微软雅黑" panose="020B0503020204020204" charset="-122"/>
                <a:ea typeface="微软雅黑" panose="020B0503020204020204" charset="-122"/>
                <a:cs typeface="微软雅黑" panose="020B0503020204020204" charset="-122"/>
              </a:rPr>
              <a:t>小事做起、现在做起。如：</a:t>
            </a:r>
            <a:r>
              <a:rPr lang="en-US" altLang="zh-CN" sz="2800" b="1" dirty="0" smtClean="0">
                <a:latin typeface="微软雅黑" panose="020B0503020204020204" charset="-122"/>
                <a:ea typeface="微软雅黑" panose="020B0503020204020204" charset="-122"/>
                <a:cs typeface="微软雅黑" panose="020B0503020204020204" charset="-122"/>
              </a:rPr>
              <a:t>3</a:t>
            </a:r>
            <a:r>
              <a:rPr lang="zh-CN" altLang="zh-CN" sz="2800" b="1" dirty="0" smtClean="0">
                <a:latin typeface="微软雅黑" panose="020B0503020204020204" charset="-122"/>
                <a:ea typeface="微软雅黑" panose="020B0503020204020204" charset="-122"/>
                <a:cs typeface="微软雅黑" panose="020B0503020204020204" charset="-122"/>
              </a:rPr>
              <a:t>个</a:t>
            </a:r>
          </a:p>
          <a:p>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（影响他人）</a:t>
            </a:r>
            <a:r>
              <a:rPr lang="zh-CN" altLang="zh-CN" sz="2800" b="1" dirty="0" smtClean="0">
                <a:latin typeface="微软雅黑" panose="020B0503020204020204" charset="-122"/>
                <a:ea typeface="微软雅黑" panose="020B0503020204020204" charset="-122"/>
                <a:cs typeface="微软雅黑" panose="020B0503020204020204" charset="-122"/>
              </a:rPr>
              <a:t>坚决与</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作斗争，向</a:t>
            </a:r>
            <a:r>
              <a:rPr lang="en-US" altLang="zh-CN" sz="2800" b="1" dirty="0" smtClean="0">
                <a:latin typeface="微软雅黑" panose="020B0503020204020204" charset="-122"/>
                <a:ea typeface="微软雅黑" panose="020B0503020204020204" charset="-122"/>
                <a:cs typeface="微软雅黑" panose="020B0503020204020204" charset="-122"/>
              </a:rPr>
              <a:t>-----</a:t>
            </a:r>
            <a:r>
              <a:rPr lang="zh-CN" altLang="zh-CN" sz="2800" b="1" dirty="0" smtClean="0">
                <a:latin typeface="微软雅黑" panose="020B0503020204020204" charset="-122"/>
                <a:ea typeface="微软雅黑" panose="020B0503020204020204" charset="-122"/>
                <a:cs typeface="微软雅黑" panose="020B0503020204020204" charset="-122"/>
              </a:rPr>
              <a:t>建议</a:t>
            </a:r>
          </a:p>
          <a:p>
            <a:r>
              <a:rPr lang="en-US" altLang="zh-CN" sz="2800" b="1" dirty="0" smtClean="0">
                <a:latin typeface="微软雅黑" panose="020B0503020204020204" charset="-122"/>
                <a:ea typeface="微软雅黑" panose="020B0503020204020204" charset="-122"/>
                <a:cs typeface="微软雅黑" panose="020B0503020204020204" charset="-122"/>
              </a:rPr>
              <a:t>3</a:t>
            </a:r>
            <a:r>
              <a:rPr lang="zh-CN" altLang="zh-CN" sz="2800" b="1" dirty="0" smtClean="0">
                <a:latin typeface="微软雅黑" panose="020B0503020204020204" charset="-122"/>
                <a:ea typeface="微软雅黑" panose="020B0503020204020204" charset="-122"/>
                <a:cs typeface="微软雅黑" panose="020B0503020204020204" charset="-122"/>
              </a:rPr>
              <a:t>、注意：</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看分值写要点</a:t>
            </a:r>
            <a:r>
              <a:rPr lang="zh-CN" altLang="zh-CN" sz="2800" b="1" dirty="0" smtClean="0">
                <a:latin typeface="微软雅黑" panose="020B0503020204020204" charset="-122"/>
                <a:ea typeface="微软雅黑" panose="020B0503020204020204" charset="-122"/>
                <a:cs typeface="微软雅黑" panose="020B0503020204020204" charset="-122"/>
              </a:rPr>
              <a:t>。用①②③④序号。</a:t>
            </a:r>
          </a:p>
          <a:p>
            <a:r>
              <a:rPr lang="zh-CN" altLang="zh-CN" sz="2800" b="1" dirty="0" smtClean="0">
                <a:latin typeface="微软雅黑" panose="020B0503020204020204" charset="-122"/>
                <a:ea typeface="微软雅黑" panose="020B0503020204020204" charset="-122"/>
                <a:cs typeface="微软雅黑" panose="020B0503020204020204" charset="-122"/>
              </a:rPr>
              <a:t>           文字不够</a:t>
            </a:r>
            <a:r>
              <a:rPr lang="zh-CN" altLang="en-US" sz="2800" b="1" dirty="0" smtClean="0">
                <a:latin typeface="微软雅黑" panose="020B0503020204020204" charset="-122"/>
                <a:ea typeface="微软雅黑" panose="020B0503020204020204" charset="-122"/>
                <a:cs typeface="微软雅黑" panose="020B0503020204020204" charset="-122"/>
              </a:rPr>
              <a:t>还</a:t>
            </a:r>
            <a:r>
              <a:rPr lang="zh-CN" altLang="zh-CN" sz="2800" b="1" dirty="0" smtClean="0">
                <a:latin typeface="微软雅黑" panose="020B0503020204020204" charset="-122"/>
                <a:ea typeface="微软雅黑" panose="020B0503020204020204" charset="-122"/>
                <a:cs typeface="微软雅黑" panose="020B0503020204020204" charset="-122"/>
              </a:rPr>
              <a:t>可以</a:t>
            </a:r>
            <a:r>
              <a:rPr lang="en-US"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这样做的目的、意义</a:t>
            </a:r>
            <a:r>
              <a:rPr lang="zh-CN" altLang="zh-CN" sz="2800" b="1" dirty="0" smtClean="0">
                <a:latin typeface="微软雅黑" panose="020B0503020204020204" charset="-122"/>
                <a:ea typeface="微软雅黑" panose="020B0503020204020204" charset="-122"/>
                <a:cs typeface="微软雅黑" panose="020B0503020204020204" charset="-122"/>
              </a:rPr>
              <a:t>等。</a:t>
            </a:r>
            <a:endParaRPr lang="zh-CN" altLang="zh-CN" sz="2800" b="1" dirty="0">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711200" y="260350"/>
            <a:ext cx="3062605" cy="645160"/>
          </a:xfrm>
          <a:prstGeom prst="rect">
            <a:avLst/>
          </a:prstGeom>
        </p:spPr>
        <p:txBody>
          <a:bodyPr wrap="none">
            <a:spAutoFit/>
          </a:bodyPr>
          <a:lstStyle/>
          <a:p>
            <a:r>
              <a:rPr lang="zh-CN" altLang="zh-CN" sz="3600" b="1" dirty="0" smtClean="0">
                <a:latin typeface="微软雅黑" panose="020B0503020204020204" charset="-122"/>
                <a:ea typeface="微软雅黑" panose="020B0503020204020204" charset="-122"/>
                <a:cs typeface="微软雅黑" panose="020B0503020204020204" charset="-122"/>
              </a:rPr>
              <a:t>二</a:t>
            </a:r>
            <a:r>
              <a:rPr lang="zh-CN" altLang="en-US" sz="3600" b="1" dirty="0" smtClean="0">
                <a:latin typeface="微软雅黑" panose="020B0503020204020204" charset="-122"/>
                <a:ea typeface="微软雅黑" panose="020B0503020204020204" charset="-122"/>
                <a:cs typeface="微软雅黑" panose="020B0503020204020204" charset="-122"/>
              </a:rPr>
              <a:t>、</a:t>
            </a:r>
            <a:r>
              <a:rPr lang="zh-CN" altLang="zh-CN" sz="3600" b="1" dirty="0" smtClean="0">
                <a:latin typeface="微软雅黑" panose="020B0503020204020204" charset="-122"/>
                <a:ea typeface="微软雅黑" panose="020B0503020204020204" charset="-122"/>
                <a:cs typeface="微软雅黑" panose="020B0503020204020204" charset="-122"/>
              </a:rPr>
              <a:t>解题方法 </a:t>
            </a:r>
            <a:endParaRPr lang="zh-CN" altLang="zh-CN" sz="3600" b="1" dirty="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668815978"/>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fontScale="85000" lnSpcReduction="20000"/>
          </a:bodyPr>
          <a:lstStyle/>
          <a:p>
            <a:pPr>
              <a:lnSpc>
                <a:spcPct val="90000"/>
              </a:lnSpc>
            </a:pPr>
            <a:r>
              <a:rPr lang="en-US" altLang="zh-CN" dirty="0" smtClean="0">
                <a:solidFill>
                  <a:schemeClr val="accent1"/>
                </a:solidFill>
                <a:latin typeface="黑体" pitchFamily="49" charset="-122"/>
                <a:ea typeface="黑体" pitchFamily="49" charset="-122"/>
              </a:rPr>
              <a:t>5.</a:t>
            </a:r>
            <a:r>
              <a:rPr lang="zh-CN" altLang="en-US" dirty="0" smtClean="0">
                <a:solidFill>
                  <a:schemeClr val="accent1"/>
                </a:solidFill>
                <a:latin typeface="黑体" pitchFamily="49" charset="-122"/>
                <a:ea typeface="黑体" pitchFamily="49" charset="-122"/>
              </a:rPr>
              <a:t>请</a:t>
            </a:r>
            <a:r>
              <a:rPr lang="zh-CN" altLang="en-US" dirty="0">
                <a:solidFill>
                  <a:schemeClr val="accent1"/>
                </a:solidFill>
                <a:latin typeface="黑体" pitchFamily="49" charset="-122"/>
                <a:ea typeface="黑体" pitchFamily="49" charset="-122"/>
              </a:rPr>
              <a:t>你结合五大发展理念，为我省率先全面建成小康社会提一些建议。 </a:t>
            </a:r>
            <a:endParaRPr lang="en-US" altLang="zh-CN" dirty="0" smtClean="0">
              <a:solidFill>
                <a:schemeClr val="accent1"/>
              </a:solidFill>
              <a:latin typeface="黑体" pitchFamily="49" charset="-122"/>
              <a:ea typeface="黑体" pitchFamily="49" charset="-122"/>
            </a:endParaRPr>
          </a:p>
          <a:p>
            <a:pPr>
              <a:lnSpc>
                <a:spcPct val="90000"/>
              </a:lnSpc>
            </a:pPr>
            <a:r>
              <a:rPr lang="en-US" altLang="zh-CN" b="1" dirty="0" smtClean="0">
                <a:latin typeface="+mj-ea"/>
                <a:ea typeface="+mj-ea"/>
              </a:rPr>
              <a:t>①</a:t>
            </a:r>
            <a:r>
              <a:rPr lang="zh-CN" altLang="en-US" b="1" u="sng" dirty="0">
                <a:solidFill>
                  <a:srgbClr val="FF3300"/>
                </a:solidFill>
                <a:latin typeface="+mj-ea"/>
                <a:ea typeface="+mj-ea"/>
              </a:rPr>
              <a:t>创新发展方面</a:t>
            </a:r>
            <a:r>
              <a:rPr lang="zh-CN" altLang="en-US" b="1" dirty="0">
                <a:latin typeface="+mj-ea"/>
                <a:ea typeface="+mj-ea"/>
              </a:rPr>
              <a:t>，要坚持创新驱动发展战略，不断推进科技创新、教育创新、文化创新等各方面的创新，让创新在全社会蔚然成风，为我省率先全面建成小康社会提供强大的动力和支撑。</a:t>
            </a:r>
            <a:endParaRPr lang="en-US" altLang="zh-CN" b="1" dirty="0">
              <a:latin typeface="+mj-ea"/>
              <a:ea typeface="+mj-ea"/>
            </a:endParaRPr>
          </a:p>
          <a:p>
            <a:pPr>
              <a:lnSpc>
                <a:spcPct val="90000"/>
              </a:lnSpc>
            </a:pPr>
            <a:r>
              <a:rPr lang="zh-CN" altLang="en-US" b="1" dirty="0">
                <a:latin typeface="+mj-ea"/>
                <a:ea typeface="+mj-ea"/>
              </a:rPr>
              <a:t>②</a:t>
            </a:r>
            <a:r>
              <a:rPr lang="zh-CN" altLang="en-US" b="1" u="sng" dirty="0">
                <a:solidFill>
                  <a:srgbClr val="FF3300"/>
                </a:solidFill>
                <a:latin typeface="+mj-ea"/>
                <a:ea typeface="+mj-ea"/>
              </a:rPr>
              <a:t>协调发展方面</a:t>
            </a:r>
            <a:r>
              <a:rPr lang="zh-CN" altLang="en-US" b="1" dirty="0">
                <a:latin typeface="+mj-ea"/>
                <a:ea typeface="+mj-ea"/>
              </a:rPr>
              <a:t>，要继续推动城乡、区域协调发展，特别是要加快粤东西北的振兴发展，促进经济社会协调发展等，不断增强我省小康社会的全面性、平衡性、整体性</a:t>
            </a:r>
            <a:r>
              <a:rPr lang="zh-CN" altLang="en-US" b="1" dirty="0" smtClean="0">
                <a:latin typeface="+mj-ea"/>
                <a:ea typeface="+mj-ea"/>
              </a:rPr>
              <a:t>。</a:t>
            </a:r>
            <a:endParaRPr lang="en-US" altLang="zh-CN" b="1" dirty="0" smtClean="0">
              <a:latin typeface="+mj-ea"/>
              <a:ea typeface="+mj-ea"/>
            </a:endParaRPr>
          </a:p>
          <a:p>
            <a:pPr>
              <a:lnSpc>
                <a:spcPct val="90000"/>
              </a:lnSpc>
            </a:pPr>
            <a:r>
              <a:rPr lang="zh-CN" altLang="en-US" b="1" dirty="0" smtClean="0">
                <a:latin typeface="+mj-ea"/>
                <a:ea typeface="+mj-ea"/>
              </a:rPr>
              <a:t>③</a:t>
            </a:r>
            <a:r>
              <a:rPr lang="zh-CN" altLang="en-US" b="1" u="sng" dirty="0">
                <a:solidFill>
                  <a:srgbClr val="FF3300"/>
                </a:solidFill>
                <a:latin typeface="+mj-ea"/>
                <a:ea typeface="+mj-ea"/>
              </a:rPr>
              <a:t>绿色发展方面</a:t>
            </a:r>
            <a:r>
              <a:rPr lang="zh-CN" altLang="en-US" b="1" dirty="0">
                <a:latin typeface="+mj-ea"/>
                <a:ea typeface="+mj-ea"/>
              </a:rPr>
              <a:t>，要坚持节约资源和保护环境的基本国策，加强生态文明建设，促进人与自然和谐发展，为我省全面建成小康社会提供良好的生态环境</a:t>
            </a:r>
            <a:r>
              <a:rPr lang="zh-CN" altLang="en-US" b="1" dirty="0" smtClean="0">
                <a:latin typeface="+mj-ea"/>
                <a:ea typeface="+mj-ea"/>
              </a:rPr>
              <a:t>。</a:t>
            </a:r>
            <a:endParaRPr lang="en-US" altLang="zh-CN" b="1" dirty="0" smtClean="0">
              <a:latin typeface="+mj-ea"/>
              <a:ea typeface="+mj-ea"/>
            </a:endParaRPr>
          </a:p>
          <a:p>
            <a:pPr>
              <a:lnSpc>
                <a:spcPct val="90000"/>
              </a:lnSpc>
            </a:pPr>
            <a:r>
              <a:rPr lang="zh-CN" altLang="en-US" b="1" dirty="0" smtClean="0">
                <a:latin typeface="+mj-ea"/>
                <a:ea typeface="+mj-ea"/>
              </a:rPr>
              <a:t>④</a:t>
            </a:r>
            <a:r>
              <a:rPr lang="zh-CN" altLang="en-US" b="1" u="sng" dirty="0">
                <a:solidFill>
                  <a:srgbClr val="FF3300"/>
                </a:solidFill>
                <a:latin typeface="+mj-ea"/>
                <a:ea typeface="+mj-ea"/>
              </a:rPr>
              <a:t>开放发展方面</a:t>
            </a:r>
            <a:r>
              <a:rPr lang="zh-CN" altLang="en-US" b="1" dirty="0">
                <a:latin typeface="+mj-ea"/>
                <a:ea typeface="+mj-ea"/>
              </a:rPr>
              <a:t>，要坚持对外开放基本国策，坚持“引进来”和“走出去”相结合，全面提高对外开放的水平，助力加快全面建成小康社会的步伐</a:t>
            </a:r>
            <a:r>
              <a:rPr lang="zh-CN" altLang="en-US" b="1" dirty="0" smtClean="0">
                <a:latin typeface="+mj-ea"/>
                <a:ea typeface="+mj-ea"/>
              </a:rPr>
              <a:t>。</a:t>
            </a:r>
            <a:endParaRPr lang="en-US" altLang="zh-CN" b="1" dirty="0" smtClean="0">
              <a:latin typeface="+mj-ea"/>
              <a:ea typeface="+mj-ea"/>
            </a:endParaRPr>
          </a:p>
          <a:p>
            <a:pPr>
              <a:lnSpc>
                <a:spcPct val="90000"/>
              </a:lnSpc>
            </a:pPr>
            <a:r>
              <a:rPr lang="zh-CN" altLang="en-US" b="1" dirty="0" smtClean="0">
                <a:latin typeface="+mj-ea"/>
                <a:ea typeface="+mj-ea"/>
              </a:rPr>
              <a:t>⑤</a:t>
            </a:r>
            <a:r>
              <a:rPr lang="zh-CN" altLang="en-US" b="1" u="sng" dirty="0">
                <a:solidFill>
                  <a:srgbClr val="FF3300"/>
                </a:solidFill>
                <a:latin typeface="+mj-ea"/>
                <a:ea typeface="+mj-ea"/>
              </a:rPr>
              <a:t>共享发展方面</a:t>
            </a:r>
            <a:r>
              <a:rPr lang="zh-CN" altLang="en-US" b="1" dirty="0">
                <a:latin typeface="+mj-ea"/>
                <a:ea typeface="+mj-ea"/>
              </a:rPr>
              <a:t>，要改革和完善分配制度、社会保障制度，努力推进精准扶贫等，坚持发展成果由人民共享，实现全省人民共同迈进全面小康社会。</a:t>
            </a:r>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6927850" y="-1270"/>
            <a:ext cx="2216150" cy="1606550"/>
          </a:xfrm>
          <a:prstGeom prst="rect">
            <a:avLst/>
          </a:prstGeom>
        </p:spPr>
      </p:pic>
      <p:pic>
        <p:nvPicPr>
          <p:cNvPr id="2" name="图片 1"/>
          <p:cNvPicPr>
            <a:picLocks noChangeAspect="1"/>
          </p:cNvPicPr>
          <p:nvPr/>
        </p:nvPicPr>
        <p:blipFill>
          <a:blip r:embed="rId4"/>
          <a:stretch>
            <a:fillRect/>
          </a:stretch>
        </p:blipFill>
        <p:spPr>
          <a:xfrm>
            <a:off x="244475" y="322580"/>
            <a:ext cx="417830" cy="535305"/>
          </a:xfrm>
          <a:prstGeom prst="rect">
            <a:avLst/>
          </a:prstGeom>
        </p:spPr>
      </p:pic>
      <p:sp>
        <p:nvSpPr>
          <p:cNvPr id="3" name="矩形 2"/>
          <p:cNvSpPr/>
          <p:nvPr/>
        </p:nvSpPr>
        <p:spPr>
          <a:xfrm>
            <a:off x="244475" y="233680"/>
            <a:ext cx="8713470" cy="6001385"/>
          </a:xfrm>
          <a:prstGeom prst="rect">
            <a:avLst/>
          </a:prstGeom>
        </p:spPr>
        <p:txBody>
          <a:bodyPr wrap="square">
            <a:spAutoFit/>
          </a:bodyPr>
          <a:lstStyle/>
          <a:p>
            <a:pPr lvl="2" fontAlgn="ctr"/>
            <a:r>
              <a:rPr lang="en-US" altLang="zh-CN" sz="2400" b="1" dirty="0" smtClean="0">
                <a:solidFill>
                  <a:prstClr val="black"/>
                </a:solidFill>
                <a:latin typeface="微软雅黑" panose="020B0503020204020204" charset="-122"/>
                <a:ea typeface="微软雅黑" panose="020B0503020204020204" charset="-122"/>
                <a:cs typeface="微软雅黑" panose="020B0503020204020204" charset="-122"/>
              </a:rPr>
              <a:t>6</a:t>
            </a:r>
            <a:r>
              <a:rPr lang="zh-CN" altLang="en-US" sz="2400" b="1" dirty="0" smtClean="0">
                <a:solidFill>
                  <a:prstClr val="black"/>
                </a:solidFill>
                <a:latin typeface="微软雅黑" panose="020B0503020204020204" charset="-122"/>
                <a:ea typeface="微软雅黑" panose="020B0503020204020204" charset="-122"/>
                <a:cs typeface="微软雅黑" panose="020B0503020204020204" charset="-122"/>
              </a:rPr>
              <a:t>、</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材料一：央视网消息：中央第五</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环保督察组</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于</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2018</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年</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6</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月</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15</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日进驻汕头，就练江流域污染整治情况开展下沉督察。督察发现，练江及其支流水质污染依然严重，每天约</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62</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万吨生活污水直排环境，流域内所见水体几乎都色黑如墨</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根据督察要求，汕头市委召开常委会研究决定：市有关领导、各有关部门负责同志定期到练江污染严重地方驻点督办。</a:t>
            </a:r>
          </a:p>
          <a:p>
            <a:pPr lvl="2"/>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材料三：今年以来，习近平总书记“三提汕头”，尤其在十月下旬视察广东时，提出要“加快珠海、汕头两个经济特区发展，把汕头、湛江作为重要发展极，打造现代化沿海经济带”，殷殷寄语鼓舞人心。</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全面深化改革</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的红利机遇，无不昭示汕头又将迎来一个发展的春天。改革开放永不停步！</a:t>
            </a:r>
          </a:p>
          <a:p>
            <a:pPr lvl="0" fontAlgn="ctr"/>
            <a:endParaRPr lang="en-US" altLang="zh-CN" sz="2400" b="1" dirty="0" smtClean="0">
              <a:solidFill>
                <a:prstClr val="black"/>
              </a:solidFill>
              <a:latin typeface="微软雅黑" panose="020B0503020204020204" charset="-122"/>
              <a:ea typeface="微软雅黑" panose="020B0503020204020204" charset="-122"/>
              <a:cs typeface="微软雅黑" panose="020B0503020204020204" charset="-122"/>
            </a:endParaRPr>
          </a:p>
          <a:p>
            <a:pPr lvl="0" fontAlgn="ctr"/>
            <a:r>
              <a:rPr lang="en-US" altLang="zh-CN" sz="2400" b="1" dirty="0" smtClean="0">
                <a:solidFill>
                  <a:prstClr val="black"/>
                </a:solidFill>
                <a:latin typeface="微软雅黑" panose="020B0503020204020204" charset="-122"/>
                <a:ea typeface="微软雅黑" panose="020B0503020204020204" charset="-122"/>
                <a:cs typeface="微软雅黑" panose="020B0503020204020204" charset="-122"/>
              </a:rPr>
              <a:t>          </a:t>
            </a:r>
            <a:r>
              <a:rPr lang="zh-CN" altLang="zh-CN" sz="2400" b="1" dirty="0" smtClean="0">
                <a:solidFill>
                  <a:prstClr val="black"/>
                </a:solidFill>
                <a:latin typeface="微软雅黑" panose="020B0503020204020204" charset="-122"/>
                <a:ea typeface="微软雅黑" panose="020B0503020204020204" charset="-122"/>
                <a:cs typeface="微软雅黑" panose="020B0503020204020204" charset="-122"/>
              </a:rPr>
              <a:t>⑶</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结合材料一和材料三</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，谈谈</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再逢发展新机遇，实现汕头腾飞</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，应该怎么做？（</a:t>
            </a:r>
            <a:r>
              <a:rPr lang="en-US" altLang="zh-CN" sz="2400" b="1" dirty="0">
                <a:solidFill>
                  <a:prstClr val="black"/>
                </a:solidFill>
                <a:latin typeface="微软雅黑" panose="020B0503020204020204" charset="-122"/>
                <a:ea typeface="微软雅黑" panose="020B0503020204020204" charset="-122"/>
                <a:cs typeface="微软雅黑" panose="020B0503020204020204" charset="-122"/>
              </a:rPr>
              <a:t>6</a:t>
            </a:r>
            <a:r>
              <a:rPr lang="zh-CN" altLang="zh-CN" sz="2400" b="1" dirty="0">
                <a:solidFill>
                  <a:prstClr val="black"/>
                </a:solidFill>
                <a:latin typeface="微软雅黑" panose="020B0503020204020204" charset="-122"/>
                <a:ea typeface="微软雅黑" panose="020B0503020204020204" charset="-122"/>
                <a:cs typeface="微软雅黑" panose="020B0503020204020204" charset="-122"/>
              </a:rPr>
              <a:t>分</a:t>
            </a:r>
          </a:p>
        </p:txBody>
      </p:sp>
    </p:spTree>
    <p:extLst>
      <p:ext uri="{BB962C8B-B14F-4D97-AF65-F5344CB8AC3E}">
        <p14:creationId xmlns:p14="http://schemas.microsoft.com/office/powerpoint/2010/main" val="2866430081"/>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flipH="1">
            <a:off x="6927850" y="-1270"/>
            <a:ext cx="2216150" cy="1606550"/>
          </a:xfrm>
          <a:prstGeom prst="rect">
            <a:avLst/>
          </a:prstGeom>
        </p:spPr>
      </p:pic>
      <p:pic>
        <p:nvPicPr>
          <p:cNvPr id="2" name="图片 1"/>
          <p:cNvPicPr>
            <a:picLocks noChangeAspect="1"/>
          </p:cNvPicPr>
          <p:nvPr/>
        </p:nvPicPr>
        <p:blipFill>
          <a:blip r:embed="rId4"/>
          <a:stretch>
            <a:fillRect/>
          </a:stretch>
        </p:blipFill>
        <p:spPr>
          <a:xfrm>
            <a:off x="244475" y="322580"/>
            <a:ext cx="417830" cy="535305"/>
          </a:xfrm>
          <a:prstGeom prst="rect">
            <a:avLst/>
          </a:prstGeom>
        </p:spPr>
      </p:pic>
      <p:sp>
        <p:nvSpPr>
          <p:cNvPr id="3" name="矩形 2"/>
          <p:cNvSpPr/>
          <p:nvPr/>
        </p:nvSpPr>
        <p:spPr>
          <a:xfrm>
            <a:off x="107504" y="116632"/>
            <a:ext cx="8900160" cy="6186309"/>
          </a:xfrm>
          <a:prstGeom prst="rect">
            <a:avLst/>
          </a:prstGeom>
        </p:spPr>
        <p:txBody>
          <a:bodyPr wrap="square">
            <a:spAutoFit/>
          </a:bodyPr>
          <a:lstStyle/>
          <a:p>
            <a:r>
              <a:rPr lang="en-US" altLang="zh-CN" sz="2800" b="1" dirty="0" smtClean="0">
                <a:latin typeface="微软雅黑" panose="020B0503020204020204" charset="-122"/>
                <a:ea typeface="微软雅黑" panose="020B0503020204020204" charset="-122"/>
                <a:cs typeface="微软雅黑" panose="020B0503020204020204" charset="-122"/>
              </a:rPr>
              <a:t>A</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zh-CN" sz="2800" b="1" smtClean="0">
                <a:latin typeface="微软雅黑" panose="020B0503020204020204" charset="-122"/>
                <a:ea typeface="微软雅黑" panose="020B0503020204020204" charset="-122"/>
                <a:cs typeface="微软雅黑" panose="020B0503020204020204" charset="-122"/>
              </a:rPr>
              <a:t>①</a:t>
            </a:r>
            <a:r>
              <a:rPr lang="zh-CN" altLang="en-US" sz="2800" b="1" smtClean="0">
                <a:latin typeface="微软雅黑" panose="020B0503020204020204" charset="-122"/>
                <a:ea typeface="微软雅黑" panose="020B0503020204020204" charset="-122"/>
                <a:cs typeface="微软雅黑" panose="020B0503020204020204" charset="-122"/>
              </a:rPr>
              <a:t>正确</a:t>
            </a:r>
            <a:r>
              <a:rPr lang="zh-CN" altLang="zh-CN" sz="2800" b="1" smtClean="0">
                <a:solidFill>
                  <a:srgbClr val="FF0000"/>
                </a:solidFill>
                <a:latin typeface="微软雅黑" panose="020B0503020204020204" charset="-122"/>
                <a:ea typeface="微软雅黑" panose="020B0503020204020204" charset="-122"/>
                <a:cs typeface="微软雅黑" panose="020B0503020204020204" charset="-122"/>
              </a:rPr>
              <a:t>处</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理好经济发展与生态环境保护的关系。</a:t>
            </a:r>
          </a:p>
          <a:p>
            <a:r>
              <a:rPr lang="en-US" altLang="zh-CN" sz="2800" b="1" dirty="0">
                <a:latin typeface="微软雅黑" panose="020B0503020204020204" charset="-122"/>
                <a:ea typeface="微软雅黑" panose="020B0503020204020204" charset="-122"/>
                <a:cs typeface="微软雅黑" panose="020B0503020204020204" charset="-122"/>
              </a:rPr>
              <a:t>    </a:t>
            </a:r>
            <a:r>
              <a:rPr lang="zh-CN" altLang="zh-CN" sz="2800" b="1" dirty="0">
                <a:latin typeface="微软雅黑" panose="020B0503020204020204" charset="-122"/>
                <a:ea typeface="微软雅黑" panose="020B0503020204020204" charset="-122"/>
                <a:cs typeface="微软雅黑" panose="020B0503020204020204" charset="-122"/>
              </a:rPr>
              <a:t>②</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坚持绿色富市</a:t>
            </a:r>
            <a:r>
              <a:rPr lang="zh-CN" altLang="zh-CN" sz="2800" b="1" dirty="0" smtClean="0">
                <a:latin typeface="微软雅黑" panose="020B0503020204020204" charset="-122"/>
                <a:ea typeface="微软雅黑" panose="020B0503020204020204" charset="-122"/>
                <a:cs typeface="微软雅黑" panose="020B0503020204020204" charset="-122"/>
              </a:rPr>
              <a:t>，绿</a:t>
            </a:r>
            <a:r>
              <a:rPr lang="zh-CN" altLang="zh-CN" sz="2800" b="1" dirty="0">
                <a:latin typeface="微软雅黑" panose="020B0503020204020204" charset="-122"/>
                <a:ea typeface="微软雅黑" panose="020B0503020204020204" charset="-122"/>
                <a:cs typeface="微软雅黑" panose="020B0503020204020204" charset="-122"/>
              </a:rPr>
              <a:t>色惠民</a:t>
            </a:r>
            <a:r>
              <a:rPr lang="zh-CN" altLang="zh-CN" sz="2800" b="1" dirty="0" smtClean="0">
                <a:latin typeface="微软雅黑" panose="020B0503020204020204" charset="-122"/>
                <a:ea typeface="微软雅黑" panose="020B0503020204020204" charset="-122"/>
                <a:cs typeface="微软雅黑" panose="020B0503020204020204" charset="-122"/>
              </a:rPr>
              <a:t>，</a:t>
            </a:r>
            <a:r>
              <a:rPr lang="zh-CN" altLang="en-US" sz="2800" b="1" dirty="0" smtClean="0">
                <a:latin typeface="微软雅黑" panose="020B0503020204020204" charset="-122"/>
                <a:ea typeface="微软雅黑" panose="020B0503020204020204" charset="-122"/>
                <a:cs typeface="微软雅黑" panose="020B0503020204020204" charset="-122"/>
              </a:rPr>
              <a:t>增进</a:t>
            </a:r>
            <a:r>
              <a:rPr lang="zh-CN" altLang="zh-CN" sz="2800" b="1" dirty="0" smtClean="0">
                <a:latin typeface="微软雅黑" panose="020B0503020204020204" charset="-122"/>
                <a:ea typeface="微软雅黑" panose="020B0503020204020204" charset="-122"/>
                <a:cs typeface="微软雅黑" panose="020B0503020204020204" charset="-122"/>
              </a:rPr>
              <a:t>民</a:t>
            </a:r>
            <a:r>
              <a:rPr lang="zh-CN" altLang="zh-CN" sz="2800" b="1" dirty="0">
                <a:latin typeface="微软雅黑" panose="020B0503020204020204" charset="-122"/>
                <a:ea typeface="微软雅黑" panose="020B0503020204020204" charset="-122"/>
                <a:cs typeface="微软雅黑" panose="020B0503020204020204" charset="-122"/>
              </a:rPr>
              <a:t>生福祉，激发汕头人民群众的绿色创造热情，实现绿色富市之梦。</a:t>
            </a:r>
          </a:p>
          <a:p>
            <a:r>
              <a:rPr lang="en-US" altLang="zh-CN" sz="2800" b="1" dirty="0">
                <a:latin typeface="微软雅黑" panose="020B0503020204020204" charset="-122"/>
                <a:ea typeface="微软雅黑" panose="020B0503020204020204" charset="-122"/>
                <a:cs typeface="微软雅黑" panose="020B0503020204020204" charset="-122"/>
              </a:rPr>
              <a:t>    </a:t>
            </a:r>
            <a:r>
              <a:rPr lang="zh-CN" altLang="zh-CN" sz="2800" b="1" dirty="0">
                <a:latin typeface="微软雅黑" panose="020B0503020204020204" charset="-122"/>
                <a:ea typeface="微软雅黑" panose="020B0503020204020204" charset="-122"/>
                <a:cs typeface="微软雅黑" panose="020B0503020204020204" charset="-122"/>
              </a:rPr>
              <a:t>③</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走绿色、循环、低碳发展之路，要坚持节约优先、保护优先、自然恢复为</a:t>
            </a:r>
            <a:r>
              <a:rPr lang="zh-CN" altLang="zh-CN" sz="2800" b="1" dirty="0" smtClean="0">
                <a:solidFill>
                  <a:srgbClr val="FF0000"/>
                </a:solidFill>
                <a:latin typeface="微软雅黑" panose="020B0503020204020204" charset="-122"/>
                <a:ea typeface="微软雅黑" panose="020B0503020204020204" charset="-122"/>
                <a:cs typeface="微软雅黑" panose="020B0503020204020204" charset="-122"/>
              </a:rPr>
              <a:t>主的</a:t>
            </a:r>
            <a:r>
              <a:rPr lang="zh-CN" altLang="zh-CN" sz="2800" b="1" dirty="0">
                <a:solidFill>
                  <a:srgbClr val="FF0000"/>
                </a:solidFill>
                <a:latin typeface="微软雅黑" panose="020B0503020204020204" charset="-122"/>
                <a:ea typeface="微软雅黑" panose="020B0503020204020204" charset="-122"/>
                <a:cs typeface="微软雅黑" panose="020B0503020204020204" charset="-122"/>
              </a:rPr>
              <a:t>方针，</a:t>
            </a:r>
            <a:r>
              <a:rPr lang="zh-CN" altLang="zh-CN" sz="2800" b="1" dirty="0">
                <a:latin typeface="微软雅黑" panose="020B0503020204020204" charset="-122"/>
                <a:ea typeface="微软雅黑" panose="020B0503020204020204" charset="-122"/>
                <a:cs typeface="微软雅黑" panose="020B0503020204020204" charset="-122"/>
              </a:rPr>
              <a:t>大力倡导节能、环保、低碳、文明的绿色生产生活方式，让绿色发展理念渗透到人们日常生活细节中，成为汕头每个社会成员的自觉行动。</a:t>
            </a:r>
          </a:p>
          <a:p>
            <a:r>
              <a:rPr lang="en-US" altLang="zh-CN" sz="2800" b="1" dirty="0">
                <a:latin typeface="微软雅黑" panose="020B0503020204020204" charset="-122"/>
                <a:ea typeface="微软雅黑" panose="020B0503020204020204" charset="-122"/>
                <a:cs typeface="微软雅黑" panose="020B0503020204020204" charset="-122"/>
              </a:rPr>
              <a:t>  </a:t>
            </a:r>
            <a:r>
              <a:rPr lang="en-US" altLang="zh-CN" sz="2400" b="1" dirty="0">
                <a:latin typeface="微软雅黑" panose="020B0503020204020204" charset="-122"/>
                <a:ea typeface="微软雅黑" panose="020B0503020204020204" charset="-122"/>
                <a:cs typeface="微软雅黑" panose="020B0503020204020204" charset="-122"/>
              </a:rPr>
              <a:t>B.</a:t>
            </a:r>
            <a:r>
              <a:rPr lang="zh-CN" altLang="zh-CN" sz="2400" b="1" dirty="0">
                <a:latin typeface="微软雅黑" panose="020B0503020204020204" charset="-122"/>
                <a:ea typeface="微软雅黑" panose="020B0503020204020204" charset="-122"/>
                <a:cs typeface="微软雅黑" panose="020B0503020204020204" charset="-122"/>
              </a:rPr>
              <a:t>①</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坚定不移地贯彻以人民为中心的发展思想</a:t>
            </a:r>
            <a:r>
              <a:rPr lang="zh-CN" altLang="zh-CN" sz="2400" b="1" dirty="0">
                <a:latin typeface="微软雅黑" panose="020B0503020204020204" charset="-122"/>
                <a:ea typeface="微软雅黑" panose="020B0503020204020204" charset="-122"/>
                <a:cs typeface="微软雅黑" panose="020B0503020204020204" charset="-122"/>
              </a:rPr>
              <a:t>，落实新发展理念，转变发展方式，转换增长动力，建设现代化经济体系，深化供给侧结构性改革，实现汕头</a:t>
            </a:r>
            <a:r>
              <a:rPr lang="zh-CN" altLang="zh-CN" sz="2400" b="1" dirty="0" smtClean="0">
                <a:latin typeface="微软雅黑" panose="020B0503020204020204" charset="-122"/>
                <a:ea typeface="微软雅黑" panose="020B0503020204020204" charset="-122"/>
                <a:cs typeface="微软雅黑" panose="020B0503020204020204" charset="-122"/>
              </a:rPr>
              <a:t>经济</a:t>
            </a:r>
            <a:r>
              <a:rPr lang="zh-CN" altLang="zh-CN" sz="2400" b="1" dirty="0">
                <a:latin typeface="微软雅黑" panose="020B0503020204020204" charset="-122"/>
                <a:ea typeface="微软雅黑" panose="020B0503020204020204" charset="-122"/>
                <a:cs typeface="微软雅黑" panose="020B0503020204020204" charset="-122"/>
              </a:rPr>
              <a:t>健康可持续发展。</a:t>
            </a:r>
          </a:p>
          <a:p>
            <a:r>
              <a:rPr lang="zh-CN" altLang="zh-CN" sz="2400" b="1" dirty="0">
                <a:latin typeface="微软雅黑" panose="020B0503020204020204" charset="-122"/>
                <a:ea typeface="微软雅黑" panose="020B0503020204020204" charset="-122"/>
                <a:cs typeface="微软雅黑" panose="020B0503020204020204" charset="-122"/>
              </a:rPr>
              <a:t>②促进汕头</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区域协调发展</a:t>
            </a:r>
            <a:r>
              <a:rPr lang="zh-CN" altLang="zh-CN" sz="2400" b="1" dirty="0">
                <a:latin typeface="微软雅黑" panose="020B0503020204020204" charset="-122"/>
                <a:ea typeface="微软雅黑" panose="020B0503020204020204" charset="-122"/>
                <a:cs typeface="微软雅黑" panose="020B0503020204020204" charset="-122"/>
              </a:rPr>
              <a:t>，坚持新型城镇化道路，推动城乡发展一体化，促</a:t>
            </a:r>
            <a:r>
              <a:rPr lang="zh-CN" altLang="zh-CN" sz="2400" b="1" dirty="0" smtClean="0">
                <a:latin typeface="微软雅黑" panose="020B0503020204020204" charset="-122"/>
                <a:ea typeface="微软雅黑" panose="020B0503020204020204" charset="-122"/>
                <a:cs typeface="微软雅黑" panose="020B0503020204020204" charset="-122"/>
              </a:rPr>
              <a:t>进社</a:t>
            </a:r>
            <a:r>
              <a:rPr lang="zh-CN" altLang="zh-CN" sz="2400" b="1" dirty="0">
                <a:latin typeface="微软雅黑" panose="020B0503020204020204" charset="-122"/>
                <a:ea typeface="微软雅黑" panose="020B0503020204020204" charset="-122"/>
                <a:cs typeface="微软雅黑" panose="020B0503020204020204" charset="-122"/>
              </a:rPr>
              <a:t>会公平正义。</a:t>
            </a:r>
          </a:p>
          <a:p>
            <a:r>
              <a:rPr lang="zh-CN" altLang="zh-CN" sz="2400" b="1" dirty="0">
                <a:latin typeface="微软雅黑" panose="020B0503020204020204" charset="-122"/>
                <a:ea typeface="微软雅黑" panose="020B0503020204020204" charset="-122"/>
                <a:cs typeface="微软雅黑" panose="020B0503020204020204" charset="-122"/>
              </a:rPr>
              <a:t>③</a:t>
            </a: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rPr>
              <a:t>让人民群众共享发展成果</a:t>
            </a:r>
            <a:r>
              <a:rPr lang="zh-CN" altLang="zh-CN" sz="2400" b="1" dirty="0">
                <a:latin typeface="微软雅黑" panose="020B0503020204020204" charset="-122"/>
                <a:ea typeface="微软雅黑" panose="020B0503020204020204" charset="-122"/>
                <a:cs typeface="微软雅黑" panose="020B0503020204020204" charset="-122"/>
              </a:rPr>
              <a:t>，引领汕头人民携手迈入全面小康社会，朝着共</a:t>
            </a:r>
            <a:r>
              <a:rPr lang="zh-CN" altLang="zh-CN" sz="2400" b="1" dirty="0" smtClean="0">
                <a:latin typeface="微软雅黑" panose="020B0503020204020204" charset="-122"/>
                <a:ea typeface="微软雅黑" panose="020B0503020204020204" charset="-122"/>
                <a:cs typeface="微软雅黑" panose="020B0503020204020204" charset="-122"/>
              </a:rPr>
              <a:t>同富</a:t>
            </a:r>
            <a:r>
              <a:rPr lang="zh-CN" altLang="zh-CN" sz="2400" b="1" dirty="0">
                <a:latin typeface="微软雅黑" panose="020B0503020204020204" charset="-122"/>
                <a:ea typeface="微软雅黑" panose="020B0503020204020204" charset="-122"/>
                <a:cs typeface="微软雅黑" panose="020B0503020204020204" charset="-122"/>
              </a:rPr>
              <a:t>裕方向稳步前进。</a:t>
            </a:r>
          </a:p>
        </p:txBody>
      </p:sp>
    </p:spTree>
    <p:extLst>
      <p:ext uri="{BB962C8B-B14F-4D97-AF65-F5344CB8AC3E}">
        <p14:creationId xmlns:p14="http://schemas.microsoft.com/office/powerpoint/2010/main" val="3558434537"/>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文本占位符 272386"/>
          <p:cNvSpPr>
            <a:spLocks noGrp="1"/>
          </p:cNvSpPr>
          <p:nvPr>
            <p:ph type="body" idx="1"/>
          </p:nvPr>
        </p:nvSpPr>
        <p:spPr>
          <a:xfrm>
            <a:off x="0" y="-27384"/>
            <a:ext cx="9047480" cy="6885384"/>
          </a:xfrm>
        </p:spPr>
        <p:txBody>
          <a:bodyPr>
            <a:normAutofit lnSpcReduction="10000"/>
          </a:bodyPr>
          <a:lstStyle/>
          <a:p>
            <a:pPr marL="0" indent="0">
              <a:buNone/>
            </a:pPr>
            <a:r>
              <a:rPr lang="en-US" altLang="zh-CN" sz="2400" b="1" dirty="0" smtClean="0">
                <a:latin typeface="微软雅黑" panose="020B0503020204020204" charset="-122"/>
                <a:ea typeface="微软雅黑" panose="020B0503020204020204" charset="-122"/>
              </a:rPr>
              <a:t>7</a:t>
            </a:r>
            <a:r>
              <a:rPr lang="zh-CN" altLang="en-US" sz="2400" b="1" dirty="0" smtClean="0">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中共中央总书记、国家主席、中央军委主席习近平近日对河北塞罕坝林场建设者感人事迹作出重要指示指出</a:t>
            </a:r>
            <a:r>
              <a:rPr lang="zh-CN" altLang="en-US" sz="2400" b="1" dirty="0" smtClean="0">
                <a:latin typeface="微软雅黑" panose="020B0503020204020204" charset="-122"/>
                <a:ea typeface="微软雅黑" panose="020B0503020204020204" charset="-122"/>
              </a:rPr>
              <a:t>，全</a:t>
            </a:r>
            <a:r>
              <a:rPr lang="zh-CN" altLang="en-US" sz="2400" b="1" dirty="0">
                <a:latin typeface="微软雅黑" panose="020B0503020204020204" charset="-122"/>
                <a:ea typeface="微软雅黑" panose="020B0503020204020204" charset="-122"/>
              </a:rPr>
              <a:t>党全社会要坚持绿色发展理念，弘扬塞罕坝精神，持之以恒推进生态文明建设，一代接着一代干，驰而不息，久久为功，努力形成人与自然和谐发展新格局，把我们伟大的祖国建设得更加美丽，为子孙后代留下天更蓝、山更绿、水更清的优美环境。</a:t>
            </a:r>
            <a:br>
              <a:rPr lang="zh-CN" altLang="en-US" sz="2400" b="1" dirty="0">
                <a:latin typeface="微软雅黑" panose="020B0503020204020204" charset="-122"/>
                <a:ea typeface="微软雅黑" panose="020B0503020204020204" charset="-122"/>
              </a:rPr>
            </a:br>
            <a:r>
              <a:rPr lang="zh-CN" altLang="en-US" sz="2400" b="1" dirty="0">
                <a:latin typeface="微软雅黑" panose="020B0503020204020204" charset="-122"/>
                <a:ea typeface="微软雅黑" panose="020B0503020204020204" charset="-122"/>
              </a:rPr>
              <a:t>     弘扬塞罕坝精神，就要始终</a:t>
            </a:r>
            <a:r>
              <a:rPr lang="zh-CN" altLang="en-US" sz="2400" b="1" dirty="0">
                <a:solidFill>
                  <a:srgbClr val="FF0000"/>
                </a:solidFill>
                <a:latin typeface="微软雅黑" panose="020B0503020204020204" charset="-122"/>
                <a:ea typeface="微软雅黑" panose="020B0503020204020204" charset="-122"/>
              </a:rPr>
              <a:t>牢记使命，扛起建设美丽中国的历史重任。</a:t>
            </a:r>
            <a:r>
              <a:rPr lang="en-US" altLang="zh-CN" sz="2400" b="1" dirty="0">
                <a:latin typeface="微软雅黑" panose="020B0503020204020204" charset="-122"/>
                <a:ea typeface="微软雅黑" panose="020B0503020204020204" charset="-122"/>
              </a:rPr>
              <a:t>55 </a:t>
            </a:r>
            <a:r>
              <a:rPr lang="zh-CN" altLang="en-US" sz="2400" b="1" dirty="0">
                <a:latin typeface="微软雅黑" panose="020B0503020204020204" charset="-122"/>
                <a:ea typeface="微软雅黑" panose="020B0503020204020204" charset="-122"/>
              </a:rPr>
              <a:t>年时间，塞罕坝从“黄沙遮天日，飞鸟无栖树”的荒漠沙地，变为“河的源头、云的故乡、花的世界、林的海洋、鸟的乐园”，最根本的就在于</a:t>
            </a:r>
            <a:r>
              <a:rPr lang="zh-CN" altLang="en-US" sz="2400" b="1" dirty="0">
                <a:solidFill>
                  <a:srgbClr val="FF0000"/>
                </a:solidFill>
                <a:latin typeface="微软雅黑" panose="020B0503020204020204" charset="-122"/>
                <a:ea typeface="微软雅黑" panose="020B0503020204020204" charset="-122"/>
              </a:rPr>
              <a:t>塞罕坝人听从党的召唤，始终牢记修复生态、保护生态的历史使命</a:t>
            </a:r>
            <a:r>
              <a:rPr lang="zh-CN" altLang="en-US" sz="2400" b="1" dirty="0" smtClean="0">
                <a:solidFill>
                  <a:srgbClr val="FF0000"/>
                </a:solidFill>
                <a:latin typeface="微软雅黑" panose="020B0503020204020204" charset="-122"/>
                <a:ea typeface="微软雅黑" panose="020B0503020204020204" charset="-122"/>
              </a:rPr>
              <a:t>。</a:t>
            </a:r>
            <a:endParaRPr lang="en-US" altLang="zh-CN" sz="2400" b="1" dirty="0" smtClean="0">
              <a:solidFill>
                <a:srgbClr val="FF0000"/>
              </a:solidFill>
              <a:latin typeface="微软雅黑" panose="020B0503020204020204" charset="-122"/>
              <a:ea typeface="微软雅黑" panose="020B0503020204020204" charset="-122"/>
            </a:endParaRPr>
          </a:p>
          <a:p>
            <a:pPr marL="0" indent="0">
              <a:buNone/>
            </a:pPr>
            <a:r>
              <a:rPr lang="zh-CN" altLang="en-US" sz="2400" b="1" dirty="0">
                <a:latin typeface="微软雅黑" panose="020B0503020204020204" charset="-122"/>
                <a:ea typeface="微软雅黑" panose="020B0503020204020204" charset="-122"/>
                <a:sym typeface="+mn-ea"/>
              </a:rPr>
              <a:t>弘扬塞罕坝精神，就要坚持</a:t>
            </a:r>
            <a:r>
              <a:rPr lang="zh-CN" altLang="en-US" sz="2400" b="1" dirty="0">
                <a:solidFill>
                  <a:srgbClr val="FF0000"/>
                </a:solidFill>
                <a:latin typeface="微软雅黑" panose="020B0503020204020204" charset="-122"/>
                <a:ea typeface="微软雅黑" panose="020B0503020204020204" charset="-122"/>
                <a:sym typeface="+mn-ea"/>
              </a:rPr>
              <a:t>艰苦创业</a:t>
            </a:r>
            <a:r>
              <a:rPr lang="zh-CN" altLang="en-US" sz="2400" b="1" dirty="0">
                <a:latin typeface="微软雅黑" panose="020B0503020204020204" charset="-122"/>
                <a:ea typeface="微软雅黑" panose="020B0503020204020204" charset="-122"/>
                <a:sym typeface="+mn-ea"/>
              </a:rPr>
              <a:t>，以“功成不必在我”的品格</a:t>
            </a:r>
            <a:r>
              <a:rPr lang="zh-CN" altLang="en-US" sz="2400" b="1" dirty="0">
                <a:solidFill>
                  <a:srgbClr val="FF0000"/>
                </a:solidFill>
                <a:latin typeface="微软雅黑" panose="020B0503020204020204" charset="-122"/>
                <a:ea typeface="微软雅黑" panose="020B0503020204020204" charset="-122"/>
                <a:sym typeface="+mn-ea"/>
              </a:rPr>
              <a:t>艰苦奋斗、攻坚克难</a:t>
            </a:r>
            <a:r>
              <a:rPr lang="zh-CN" altLang="en-US" sz="2400" b="1" dirty="0">
                <a:latin typeface="微软雅黑" panose="020B0503020204020204" charset="-122"/>
                <a:ea typeface="微软雅黑" panose="020B0503020204020204" charset="-122"/>
                <a:sym typeface="+mn-ea"/>
              </a:rPr>
              <a:t>。更坚持依靠</a:t>
            </a:r>
            <a:r>
              <a:rPr lang="zh-CN" altLang="en-US" sz="2400" b="1" dirty="0">
                <a:solidFill>
                  <a:srgbClr val="FF0000"/>
                </a:solidFill>
                <a:latin typeface="微软雅黑" panose="020B0503020204020204" charset="-122"/>
                <a:ea typeface="微软雅黑" panose="020B0503020204020204" charset="-122"/>
                <a:sym typeface="+mn-ea"/>
              </a:rPr>
              <a:t>科学精神</a:t>
            </a:r>
            <a:r>
              <a:rPr lang="zh-CN" altLang="en-US" sz="2400" b="1" dirty="0">
                <a:latin typeface="微软雅黑" panose="020B0503020204020204" charset="-122"/>
                <a:ea typeface="微软雅黑" panose="020B0503020204020204" charset="-122"/>
                <a:sym typeface="+mn-ea"/>
              </a:rPr>
              <a:t>解决高寒地区造林育林的技术难题，一代接着一代干，创造了从一棵树到百万亩林海的人间奇迹。建设美丽中国的进程中，无论是破除能源资源约束难题，还是偿还生态环境欠账，都不是一次冲锋就可以解决的。但只要我们继续</a:t>
            </a:r>
            <a:r>
              <a:rPr lang="zh-CN" altLang="en-US" sz="2400" b="1" dirty="0">
                <a:solidFill>
                  <a:srgbClr val="FF0000"/>
                </a:solidFill>
                <a:latin typeface="微软雅黑" panose="020B0503020204020204" charset="-122"/>
                <a:ea typeface="微软雅黑" panose="020B0503020204020204" charset="-122"/>
                <a:sym typeface="+mn-ea"/>
              </a:rPr>
              <a:t>发扬艰苦奋斗的传统，发扬爬冰卧雪、以苦为乐的精神，发扬“前人栽树后人乘凉”的精神，</a:t>
            </a:r>
            <a:r>
              <a:rPr lang="zh-CN" altLang="en-US" sz="2400" b="1" dirty="0">
                <a:latin typeface="微软雅黑" panose="020B0503020204020204" charset="-122"/>
                <a:ea typeface="微软雅黑" panose="020B0503020204020204" charset="-122"/>
                <a:sym typeface="+mn-ea"/>
              </a:rPr>
              <a:t>持之以恒、久久为功，什么难题不能破解，什么大事不能干成？</a:t>
            </a:r>
            <a:br>
              <a:rPr lang="zh-CN" altLang="en-US" sz="2400" b="1" dirty="0">
                <a:latin typeface="微软雅黑" panose="020B0503020204020204" charset="-122"/>
                <a:ea typeface="微软雅黑" panose="020B0503020204020204" charset="-122"/>
                <a:sym typeface="+mn-ea"/>
              </a:rPr>
            </a:br>
            <a:r>
              <a:rPr lang="zh-CN" altLang="en-US" sz="2400" b="1" dirty="0">
                <a:latin typeface="微软雅黑" panose="020B0503020204020204" charset="-122"/>
                <a:ea typeface="微软雅黑" panose="020B0503020204020204" charset="-122"/>
                <a:sym typeface="+mn-ea"/>
              </a:rPr>
              <a:t> </a:t>
            </a:r>
            <a:r>
              <a:rPr lang="zh-CN" altLang="en-US" sz="2400" b="1" dirty="0">
                <a:solidFill>
                  <a:srgbClr val="FF0000"/>
                </a:solidFill>
                <a:latin typeface="微软雅黑" panose="020B0503020204020204" charset="-122"/>
                <a:ea typeface="微软雅黑" panose="020B0503020204020204" charset="-122"/>
                <a:sym typeface="+mn-ea"/>
              </a:rPr>
              <a:t> 运用所学知识分析塞罕坝精神对我国建设美丽中国有何启示</a:t>
            </a:r>
            <a:r>
              <a:rPr lang="zh-CN" altLang="en-US" sz="2400" b="1" dirty="0" smtClean="0">
                <a:solidFill>
                  <a:srgbClr val="FF0000"/>
                </a:solidFill>
                <a:latin typeface="微软雅黑" panose="020B0503020204020204" charset="-122"/>
                <a:ea typeface="微软雅黑" panose="020B0503020204020204" charset="-122"/>
                <a:sym typeface="+mn-ea"/>
              </a:rPr>
              <a:t>？</a:t>
            </a:r>
            <a:endParaRPr lang="zh-CN" altLang="en-US" sz="2400" b="1" dirty="0">
              <a:solidFill>
                <a:schemeClr val="accent2"/>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536243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文本占位符 271362"/>
          <p:cNvSpPr>
            <a:spLocks noGrp="1"/>
          </p:cNvSpPr>
          <p:nvPr>
            <p:ph type="body" idx="1"/>
          </p:nvPr>
        </p:nvSpPr>
        <p:spPr>
          <a:xfrm>
            <a:off x="-8255" y="195581"/>
            <a:ext cx="9132570" cy="6185748"/>
          </a:xfrm>
        </p:spPr>
        <p:txBody>
          <a:bodyPr>
            <a:normAutofit fontScale="85000" lnSpcReduction="10000"/>
          </a:bodyPr>
          <a:lstStyle/>
          <a:p>
            <a:pPr marL="0" indent="0">
              <a:buNone/>
            </a:pPr>
            <a:r>
              <a:rPr lang="zh-CN" b="1" dirty="0" smtClean="0">
                <a:solidFill>
                  <a:schemeClr val="tx1"/>
                </a:solidFill>
                <a:latin typeface="微软雅黑" panose="020B0503020204020204" charset="-122"/>
                <a:ea typeface="微软雅黑" panose="020B0503020204020204" charset="-122"/>
              </a:rPr>
              <a:t>①</a:t>
            </a:r>
            <a:r>
              <a:rPr lang="zh-CN" altLang="en-US" b="1" dirty="0" smtClean="0">
                <a:solidFill>
                  <a:schemeClr val="tx1"/>
                </a:solidFill>
                <a:latin typeface="微软雅黑" panose="020B0503020204020204" charset="-122"/>
                <a:ea typeface="微软雅黑" panose="020B0503020204020204" charset="-122"/>
              </a:rPr>
              <a:t>可</a:t>
            </a:r>
            <a:r>
              <a:rPr lang="zh-CN" altLang="en-US" b="1" dirty="0">
                <a:solidFill>
                  <a:schemeClr val="tx1"/>
                </a:solidFill>
                <a:latin typeface="微软雅黑" panose="020B0503020204020204" charset="-122"/>
                <a:ea typeface="微软雅黑" panose="020B0503020204020204" charset="-122"/>
              </a:rPr>
              <a:t>持续发展是我们面临的重要课题</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设美丽中国就要实施可持续发</a:t>
            </a:r>
            <a:r>
              <a:rPr lang="zh-CN" altLang="en-US" b="1" dirty="0" smtClean="0">
                <a:solidFill>
                  <a:schemeClr val="tx1"/>
                </a:solidFill>
                <a:latin typeface="微软雅黑" panose="020B0503020204020204" charset="-122"/>
                <a:ea typeface="微软雅黑" panose="020B0503020204020204" charset="-122"/>
              </a:rPr>
              <a:t>展战略，</a:t>
            </a:r>
            <a:r>
              <a:rPr lang="zh-CN" altLang="en-US" b="1" dirty="0">
                <a:solidFill>
                  <a:schemeClr val="tx1"/>
                </a:solidFill>
                <a:latin typeface="微软雅黑" panose="020B0503020204020204" charset="-122"/>
                <a:ea typeface="微软雅黑" panose="020B0503020204020204" charset="-122"/>
              </a:rPr>
              <a:t>坚持保护环</a:t>
            </a:r>
            <a:r>
              <a:rPr lang="zh-CN" altLang="en-US" b="1" dirty="0" smtClean="0">
                <a:solidFill>
                  <a:schemeClr val="tx1"/>
                </a:solidFill>
                <a:latin typeface="微软雅黑" panose="020B0503020204020204" charset="-122"/>
                <a:ea typeface="微软雅黑" panose="020B0503020204020204" charset="-122"/>
              </a:rPr>
              <a:t>境、</a:t>
            </a:r>
            <a:r>
              <a:rPr lang="zh-CN" altLang="en-US" b="1" dirty="0" smtClean="0">
                <a:latin typeface="微软雅黑" panose="020B0503020204020204" charset="-122"/>
                <a:ea typeface="微软雅黑" panose="020B0503020204020204" charset="-122"/>
              </a:rPr>
              <a:t>节</a:t>
            </a:r>
            <a:r>
              <a:rPr lang="zh-CN" altLang="en-US" b="1" dirty="0">
                <a:latin typeface="微软雅黑" panose="020B0503020204020204" charset="-122"/>
                <a:ea typeface="微软雅黑" panose="020B0503020204020204" charset="-122"/>
              </a:rPr>
              <a:t>约</a:t>
            </a:r>
            <a:r>
              <a:rPr lang="zh-CN" altLang="en-US" b="1" dirty="0" smtClean="0">
                <a:solidFill>
                  <a:schemeClr val="tx1"/>
                </a:solidFill>
                <a:latin typeface="微软雅黑" panose="020B0503020204020204" charset="-122"/>
                <a:ea typeface="微软雅黑" panose="020B0503020204020204" charset="-122"/>
              </a:rPr>
              <a:t>资</a:t>
            </a:r>
            <a:r>
              <a:rPr lang="zh-CN" altLang="en-US" b="1" dirty="0">
                <a:solidFill>
                  <a:schemeClr val="tx1"/>
                </a:solidFill>
                <a:latin typeface="微软雅黑" panose="020B0503020204020204" charset="-122"/>
                <a:ea typeface="微软雅黑" panose="020B0503020204020204" charset="-122"/>
              </a:rPr>
              <a:t>源的基本国策，建</a:t>
            </a:r>
            <a:r>
              <a:rPr lang="zh-CN" altLang="en-US" b="1" dirty="0" smtClean="0">
                <a:solidFill>
                  <a:schemeClr val="tx1"/>
                </a:solidFill>
                <a:latin typeface="微软雅黑" panose="020B0503020204020204" charset="-122"/>
                <a:ea typeface="微软雅黑" panose="020B0503020204020204" charset="-122"/>
              </a:rPr>
              <a:t>设“两型”社</a:t>
            </a:r>
            <a:r>
              <a:rPr lang="zh-CN" altLang="en-US" b="1" dirty="0">
                <a:solidFill>
                  <a:schemeClr val="tx1"/>
                </a:solidFill>
                <a:latin typeface="微软雅黑" panose="020B0503020204020204" charset="-122"/>
                <a:ea typeface="微软雅黑" panose="020B0503020204020204" charset="-122"/>
              </a:rPr>
              <a:t>会</a:t>
            </a:r>
            <a:br>
              <a:rPr lang="zh-CN" altLang="en-US" b="1" dirty="0">
                <a:solidFill>
                  <a:schemeClr val="tx1"/>
                </a:solidFill>
                <a:latin typeface="微软雅黑" panose="020B0503020204020204" charset="-122"/>
                <a:ea typeface="微软雅黑" panose="020B0503020204020204" charset="-122"/>
              </a:rPr>
            </a:br>
            <a:r>
              <a:rPr lang="zh-CN" b="1" dirty="0" smtClean="0">
                <a:solidFill>
                  <a:schemeClr val="tx1"/>
                </a:solidFill>
                <a:latin typeface="微软雅黑" panose="020B0503020204020204" charset="-122"/>
                <a:ea typeface="微软雅黑" panose="020B0503020204020204" charset="-122"/>
              </a:rPr>
              <a:t>②</a:t>
            </a:r>
            <a:r>
              <a:rPr lang="zh-CN" altLang="en-US" b="1" dirty="0" smtClean="0">
                <a:solidFill>
                  <a:schemeClr val="tx1"/>
                </a:solidFill>
                <a:latin typeface="微软雅黑" panose="020B0503020204020204" charset="-122"/>
                <a:ea typeface="微软雅黑" panose="020B0503020204020204" charset="-122"/>
              </a:rPr>
              <a:t>中</a:t>
            </a:r>
            <a:r>
              <a:rPr lang="zh-CN" altLang="en-US" b="1" dirty="0">
                <a:solidFill>
                  <a:schemeClr val="tx1"/>
                </a:solidFill>
                <a:latin typeface="微软雅黑" panose="020B0503020204020204" charset="-122"/>
                <a:ea typeface="微软雅黑" panose="020B0503020204020204" charset="-122"/>
              </a:rPr>
              <a:t>国共产党是中国特色社会主义</a:t>
            </a:r>
            <a:r>
              <a:rPr lang="zh-CN" altLang="en-US" b="1" dirty="0" smtClean="0">
                <a:solidFill>
                  <a:schemeClr val="tx1"/>
                </a:solidFill>
                <a:latin typeface="微软雅黑" panose="020B0503020204020204" charset="-122"/>
                <a:ea typeface="微软雅黑" panose="020B0503020204020204" charset="-122"/>
              </a:rPr>
              <a:t>的领导核心，</a:t>
            </a:r>
            <a:r>
              <a:rPr lang="zh-CN" altLang="en-US" b="1" dirty="0">
                <a:solidFill>
                  <a:schemeClr val="tx1"/>
                </a:solidFill>
                <a:latin typeface="微软雅黑" panose="020B0503020204020204" charset="-122"/>
                <a:ea typeface="微软雅黑" panose="020B0503020204020204" charset="-122"/>
              </a:rPr>
              <a:t>是社会主义现代化顺利进行的根本保证</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设美丽中国就要坚持中国共产党的正确领导</a:t>
            </a:r>
            <a:br>
              <a:rPr lang="zh-CN" altLang="en-US" b="1" dirty="0">
                <a:solidFill>
                  <a:schemeClr val="tx1"/>
                </a:solidFill>
                <a:latin typeface="微软雅黑" panose="020B0503020204020204" charset="-122"/>
                <a:ea typeface="微软雅黑" panose="020B0503020204020204" charset="-122"/>
              </a:rPr>
            </a:br>
            <a:r>
              <a:rPr lang="zh-CN" b="1" dirty="0" smtClean="0">
                <a:solidFill>
                  <a:schemeClr val="tx1"/>
                </a:solidFill>
                <a:latin typeface="微软雅黑" panose="020B0503020204020204" charset="-122"/>
                <a:ea typeface="微软雅黑" panose="020B0503020204020204" charset="-122"/>
              </a:rPr>
              <a:t>③</a:t>
            </a:r>
            <a:r>
              <a:rPr lang="zh-CN" altLang="en-US" b="1" dirty="0" smtClean="0">
                <a:solidFill>
                  <a:schemeClr val="tx1"/>
                </a:solidFill>
                <a:latin typeface="微软雅黑" panose="020B0503020204020204" charset="-122"/>
                <a:ea typeface="微软雅黑" panose="020B0503020204020204" charset="-122"/>
              </a:rPr>
              <a:t>积</a:t>
            </a:r>
            <a:r>
              <a:rPr lang="zh-CN" altLang="en-US" b="1" dirty="0">
                <a:solidFill>
                  <a:schemeClr val="tx1"/>
                </a:solidFill>
                <a:latin typeface="微软雅黑" panose="020B0503020204020204" charset="-122"/>
                <a:ea typeface="微软雅黑" panose="020B0503020204020204" charset="-122"/>
              </a:rPr>
              <a:t>极承担责任是做人的基本要求</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设美丽中国就要树立强烈的责任意识，积极承担社会责任</a:t>
            </a:r>
            <a:br>
              <a:rPr lang="zh-CN" altLang="en-US" b="1" dirty="0">
                <a:solidFill>
                  <a:schemeClr val="tx1"/>
                </a:solidFill>
                <a:latin typeface="微软雅黑" panose="020B0503020204020204" charset="-122"/>
                <a:ea typeface="微软雅黑" panose="020B0503020204020204" charset="-122"/>
              </a:rPr>
            </a:br>
            <a:r>
              <a:rPr lang="zh-CN" b="1" dirty="0" smtClean="0">
                <a:solidFill>
                  <a:schemeClr val="tx1"/>
                </a:solidFill>
                <a:latin typeface="微软雅黑" panose="020B0503020204020204" charset="-122"/>
                <a:ea typeface="微软雅黑" panose="020B0503020204020204" charset="-122"/>
              </a:rPr>
              <a:t>④</a:t>
            </a:r>
            <a:r>
              <a:rPr lang="zh-CN" altLang="en-US" b="1" dirty="0" smtClean="0">
                <a:solidFill>
                  <a:schemeClr val="tx1"/>
                </a:solidFill>
                <a:latin typeface="微软雅黑" panose="020B0503020204020204" charset="-122"/>
                <a:ea typeface="微软雅黑" panose="020B0503020204020204" charset="-122"/>
              </a:rPr>
              <a:t>艰</a:t>
            </a:r>
            <a:r>
              <a:rPr lang="zh-CN" altLang="en-US" b="1" dirty="0">
                <a:solidFill>
                  <a:schemeClr val="tx1"/>
                </a:solidFill>
                <a:latin typeface="微软雅黑" panose="020B0503020204020204" charset="-122"/>
                <a:ea typeface="微软雅黑" panose="020B0503020204020204" charset="-122"/>
              </a:rPr>
              <a:t>苦奋斗是通向理想的必经之路，是中华民族的传统美德</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设美丽中国就要全体人民发扬艰苦奋斗精神</a:t>
            </a:r>
            <a:br>
              <a:rPr lang="zh-CN" altLang="en-US" b="1" dirty="0">
                <a:solidFill>
                  <a:schemeClr val="tx1"/>
                </a:solidFill>
                <a:latin typeface="微软雅黑" panose="020B0503020204020204" charset="-122"/>
                <a:ea typeface="微软雅黑" panose="020B0503020204020204" charset="-122"/>
              </a:rPr>
            </a:br>
            <a:r>
              <a:rPr lang="zh-CN" b="1" dirty="0" smtClean="0">
                <a:solidFill>
                  <a:schemeClr val="tx1"/>
                </a:solidFill>
                <a:latin typeface="微软雅黑" panose="020B0503020204020204" charset="-122"/>
                <a:ea typeface="微软雅黑" panose="020B0503020204020204" charset="-122"/>
              </a:rPr>
              <a:t>⑤</a:t>
            </a:r>
            <a:r>
              <a:rPr lang="zh-CN" altLang="en-US" b="1" dirty="0">
                <a:latin typeface="微软雅黑" panose="020B0503020204020204" charset="-122"/>
                <a:ea typeface="微软雅黑" panose="020B0503020204020204" charset="-122"/>
              </a:rPr>
              <a:t>中华民</a:t>
            </a:r>
            <a:r>
              <a:rPr lang="zh-CN" altLang="en-US" b="1" dirty="0">
                <a:solidFill>
                  <a:schemeClr val="tx1"/>
                </a:solidFill>
                <a:latin typeface="微软雅黑" panose="020B0503020204020204" charset="-122"/>
                <a:ea typeface="微软雅黑" panose="020B0503020204020204" charset="-122"/>
              </a:rPr>
              <a:t>族精</a:t>
            </a:r>
            <a:r>
              <a:rPr lang="zh-CN" altLang="en-US" b="1" dirty="0" smtClean="0">
                <a:solidFill>
                  <a:schemeClr val="tx1"/>
                </a:solidFill>
                <a:latin typeface="微软雅黑" panose="020B0503020204020204" charset="-122"/>
                <a:ea typeface="微软雅黑" panose="020B0503020204020204" charset="-122"/>
              </a:rPr>
              <a:t>神是</a:t>
            </a:r>
            <a:r>
              <a:rPr lang="zh-CN" altLang="en-US" b="1" dirty="0">
                <a:solidFill>
                  <a:schemeClr val="tx1"/>
                </a:solidFill>
                <a:latin typeface="微软雅黑" panose="020B0503020204020204" charset="-122"/>
                <a:ea typeface="微软雅黑" panose="020B0503020204020204" charset="-122"/>
              </a:rPr>
              <a:t>中华民族赖以生存和发展的精神支撑</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设美丽中国就要发扬以爱国主义为核心的伟大民族精神</a:t>
            </a:r>
            <a:br>
              <a:rPr lang="zh-CN" altLang="en-US" b="1" dirty="0">
                <a:solidFill>
                  <a:schemeClr val="tx1"/>
                </a:solidFill>
                <a:latin typeface="微软雅黑" panose="020B0503020204020204" charset="-122"/>
                <a:ea typeface="微软雅黑" panose="020B0503020204020204" charset="-122"/>
              </a:rPr>
            </a:br>
            <a:r>
              <a:rPr lang="zh-CN" b="1" dirty="0" smtClean="0">
                <a:solidFill>
                  <a:schemeClr val="tx1"/>
                </a:solidFill>
                <a:latin typeface="微软雅黑" panose="020B0503020204020204" charset="-122"/>
                <a:ea typeface="微软雅黑" panose="020B0503020204020204" charset="-122"/>
              </a:rPr>
              <a:t>⑥</a:t>
            </a:r>
            <a:r>
              <a:rPr lang="zh-CN" altLang="en-US" b="1" dirty="0" smtClean="0">
                <a:solidFill>
                  <a:schemeClr val="tx1"/>
                </a:solidFill>
                <a:latin typeface="微软雅黑" panose="020B0503020204020204" charset="-122"/>
                <a:ea typeface="微软雅黑" panose="020B0503020204020204" charset="-122"/>
              </a:rPr>
              <a:t>科</a:t>
            </a:r>
            <a:r>
              <a:rPr lang="zh-CN" altLang="en-US" b="1" dirty="0">
                <a:solidFill>
                  <a:schemeClr val="tx1"/>
                </a:solidFill>
                <a:latin typeface="微软雅黑" panose="020B0503020204020204" charset="-122"/>
                <a:ea typeface="微软雅黑" panose="020B0503020204020204" charset="-122"/>
              </a:rPr>
              <a:t>技是第一生产力，是推动经济发展最重要的因素</a:t>
            </a:r>
            <a:r>
              <a:rPr lang="zh-CN" altLang="en-US" b="1" dirty="0" smtClean="0">
                <a:solidFill>
                  <a:schemeClr val="tx1"/>
                </a:solidFill>
                <a:latin typeface="微软雅黑" panose="020B0503020204020204" charset="-122"/>
                <a:ea typeface="微软雅黑" panose="020B0503020204020204" charset="-122"/>
              </a:rPr>
              <a:t>，建</a:t>
            </a:r>
            <a:r>
              <a:rPr lang="zh-CN" altLang="en-US" b="1" dirty="0">
                <a:solidFill>
                  <a:schemeClr val="tx1"/>
                </a:solidFill>
                <a:latin typeface="微软雅黑" panose="020B0503020204020204" charset="-122"/>
                <a:ea typeface="微软雅黑" panose="020B0503020204020204" charset="-122"/>
              </a:rPr>
              <a:t>设美丽中国就要实施科教兴</a:t>
            </a:r>
            <a:r>
              <a:rPr lang="zh-CN" altLang="en-US" b="1" dirty="0" smtClean="0">
                <a:solidFill>
                  <a:schemeClr val="tx1"/>
                </a:solidFill>
                <a:latin typeface="微软雅黑" panose="020B0503020204020204" charset="-122"/>
                <a:ea typeface="微软雅黑" panose="020B0503020204020204" charset="-122"/>
              </a:rPr>
              <a:t>国</a:t>
            </a:r>
            <a:r>
              <a:rPr lang="zh-CN" altLang="en-US" b="1" dirty="0" smtClean="0">
                <a:latin typeface="微软雅黑" panose="020B0503020204020204" charset="-122"/>
                <a:ea typeface="微软雅黑" panose="020B0503020204020204" charset="-122"/>
              </a:rPr>
              <a:t>、人才强国、创新驱动发展</a:t>
            </a:r>
            <a:r>
              <a:rPr lang="zh-CN" altLang="en-US" b="1" dirty="0" smtClean="0">
                <a:solidFill>
                  <a:schemeClr val="tx1"/>
                </a:solidFill>
                <a:latin typeface="微软雅黑" panose="020B0503020204020204" charset="-122"/>
                <a:ea typeface="微软雅黑" panose="020B0503020204020204" charset="-122"/>
              </a:rPr>
              <a:t>战</a:t>
            </a:r>
            <a:r>
              <a:rPr lang="zh-CN" altLang="en-US" b="1" dirty="0">
                <a:solidFill>
                  <a:schemeClr val="tx1"/>
                </a:solidFill>
                <a:latin typeface="微软雅黑" panose="020B0503020204020204" charset="-122"/>
                <a:ea typeface="微软雅黑" panose="020B0503020204020204" charset="-122"/>
              </a:rPr>
              <a:t>略，大力发展环保科</a:t>
            </a:r>
            <a:r>
              <a:rPr lang="zh-CN" altLang="en-US" b="1" dirty="0" smtClean="0">
                <a:solidFill>
                  <a:schemeClr val="tx1"/>
                </a:solidFill>
                <a:latin typeface="微软雅黑" panose="020B0503020204020204" charset="-122"/>
                <a:ea typeface="微软雅黑" panose="020B0503020204020204" charset="-122"/>
              </a:rPr>
              <a:t>技。</a:t>
            </a:r>
            <a:endParaRPr lang="zh-CN" altLang="en-US" b="1" dirty="0">
              <a:solidFill>
                <a:schemeClr val="tx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529835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p:cNvSpPr>
          <p:nvPr/>
        </p:nvSpPr>
        <p:spPr>
          <a:xfrm>
            <a:off x="1151255" y="1439545"/>
            <a:ext cx="7172325" cy="370205"/>
          </a:xfrm>
          <a:prstGeom prst="rect">
            <a:avLst/>
          </a:prstGeom>
          <a:noFill/>
          <a:ln w="0">
            <a:noFill/>
            <a:prstDash/>
          </a:ln>
        </p:spPr>
        <p:txBody>
          <a:bodyPr vert="horz" wrap="square" lIns="89535" tIns="46355" rIns="89535" bIns="46355" anchor="t">
            <a:spAutoFit/>
          </a:bodyPr>
          <a:lstStyle/>
          <a:p>
            <a:pPr marL="0" indent="0" algn="l" defTabSz="508000" fontAlgn="auto">
              <a:lnSpc>
                <a:spcPct val="100000"/>
              </a:lnSpc>
              <a:spcBef>
                <a:spcPts val="0"/>
              </a:spcBef>
              <a:spcAft>
                <a:spcPts val="0"/>
              </a:spcAft>
              <a:buFontTx/>
              <a:buNone/>
            </a:pPr>
            <a:endParaRPr lang="ko-KR" altLang="en-US" sz="1800" b="0" strike="noStrike" cap="none" dirty="0" smtClean="0">
              <a:latin typeface="Calibri" charset="0"/>
              <a:ea typeface="宋体" charset="0"/>
            </a:endParaRPr>
          </a:p>
        </p:txBody>
      </p:sp>
      <p:sp>
        <p:nvSpPr>
          <p:cNvPr id="3" name="文本框 2"/>
          <p:cNvSpPr txBox="1">
            <a:spLocks/>
          </p:cNvSpPr>
          <p:nvPr/>
        </p:nvSpPr>
        <p:spPr>
          <a:xfrm>
            <a:off x="1337945" y="2218055"/>
            <a:ext cx="7171690" cy="923925"/>
          </a:xfrm>
          <a:prstGeom prst="rect">
            <a:avLst/>
          </a:prstGeom>
          <a:noFill/>
          <a:ln w="0">
            <a:noFill/>
            <a:prstDash/>
          </a:ln>
        </p:spPr>
        <p:txBody>
          <a:bodyPr vert="horz" wrap="square" lIns="89535" tIns="46355" rIns="89535" bIns="46355" anchor="t">
            <a:spAutoFit/>
          </a:bodyPr>
          <a:lstStyle/>
          <a:p>
            <a:pPr marL="0" indent="0" algn="l" defTabSz="508000" fontAlgn="auto">
              <a:lnSpc>
                <a:spcPct val="100000"/>
              </a:lnSpc>
              <a:spcBef>
                <a:spcPts val="0"/>
              </a:spcBef>
              <a:spcAft>
                <a:spcPts val="0"/>
              </a:spcAft>
              <a:buFontTx/>
              <a:buNone/>
            </a:pPr>
            <a:r>
              <a:rPr lang="en-US" altLang="ko-KR" sz="5400" b="0" strike="noStrike" cap="none" dirty="0" smtClean="0">
                <a:latin typeface="Calibri" charset="0"/>
                <a:ea typeface="宋体" charset="0"/>
              </a:rPr>
              <a:t>审题技巧总结反思</a:t>
            </a:r>
            <a:endParaRPr lang="ko-KR" altLang="en-US" sz="5400" b="0" strike="noStrike" cap="none" dirty="0" smtClean="0">
              <a:latin typeface="Calibri" charset="0"/>
              <a:ea typeface="宋体" charset="0"/>
            </a:endParaRPr>
          </a:p>
        </p:txBody>
      </p:sp>
    </p:spTree>
    <p:extLst>
      <p:ext uri="{BB962C8B-B14F-4D97-AF65-F5344CB8AC3E}">
        <p14:creationId xmlns:p14="http://schemas.microsoft.com/office/powerpoint/2010/main" val="3846120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lnSpcReduction="10000"/>
          </a:bodyPr>
          <a:lstStyle/>
          <a:p>
            <a:r>
              <a:rPr lang="en-US" altLang="zh-CN" b="1" dirty="0" smtClean="0">
                <a:latin typeface="微软雅黑" pitchFamily="34" charset="-122"/>
                <a:ea typeface="微软雅黑" pitchFamily="34" charset="-122"/>
              </a:rPr>
              <a:t>2.2018 </a:t>
            </a:r>
            <a:r>
              <a:rPr lang="zh-CN" altLang="en-US" b="1" dirty="0" smtClean="0">
                <a:latin typeface="微软雅黑" pitchFamily="34" charset="-122"/>
                <a:ea typeface="微软雅黑" pitchFamily="34" charset="-122"/>
              </a:rPr>
              <a:t>年 </a:t>
            </a:r>
            <a:r>
              <a:rPr lang="en-US" altLang="zh-CN" b="1" dirty="0" smtClean="0">
                <a:latin typeface="微软雅黑" pitchFamily="34" charset="-122"/>
                <a:ea typeface="微软雅黑" pitchFamily="34" charset="-122"/>
              </a:rPr>
              <a:t>9 </a:t>
            </a:r>
            <a:r>
              <a:rPr lang="zh-CN" altLang="en-US" b="1" dirty="0" smtClean="0">
                <a:latin typeface="微软雅黑" pitchFamily="34" charset="-122"/>
                <a:ea typeface="微软雅黑" pitchFamily="34" charset="-122"/>
              </a:rPr>
              <a:t>月 </a:t>
            </a:r>
            <a:r>
              <a:rPr lang="en-US" altLang="zh-CN" b="1" dirty="0" smtClean="0">
                <a:latin typeface="微软雅黑" pitchFamily="34" charset="-122"/>
                <a:ea typeface="微软雅黑" pitchFamily="34" charset="-122"/>
              </a:rPr>
              <a:t>7 </a:t>
            </a:r>
            <a:r>
              <a:rPr lang="zh-CN" altLang="en-US" b="1" dirty="0" smtClean="0">
                <a:latin typeface="微软雅黑" pitchFamily="34" charset="-122"/>
                <a:ea typeface="微软雅黑" pitchFamily="34" charset="-122"/>
              </a:rPr>
              <a:t>日，中央宣传部在北京向全社会公开发布 张玉滚的先进事迹，授予他“时代楷模”称号。他不忘初心， 主动放弃在城市工作机会，扎根深山 </a:t>
            </a:r>
            <a:r>
              <a:rPr lang="en-US" altLang="zh-CN" b="1" dirty="0" smtClean="0">
                <a:latin typeface="微软雅黑" pitchFamily="34" charset="-122"/>
                <a:ea typeface="微软雅黑" pitchFamily="34" charset="-122"/>
              </a:rPr>
              <a:t>17 </a:t>
            </a:r>
            <a:r>
              <a:rPr lang="zh-CN" altLang="en-US" b="1" dirty="0" smtClean="0">
                <a:latin typeface="微软雅黑" pitchFamily="34" charset="-122"/>
                <a:ea typeface="微软雅黑" pitchFamily="34" charset="-122"/>
              </a:rPr>
              <a:t>年，矢志不渝奋斗 在乡村教育一线。他爱岗敬业，潜心钻研每一门课程，苦练 教学本领，千方百计上好每一堂课。他无私奉献，用无怨无 悔的坚守和付出照亮山区孩子求学之路。</a:t>
            </a:r>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张玉滚的身上体现了</a:t>
            </a:r>
            <a:r>
              <a:rPr lang="zh-CN" altLang="en-US" b="1" dirty="0" smtClean="0">
                <a:solidFill>
                  <a:srgbClr val="FF0000"/>
                </a:solidFill>
                <a:latin typeface="微软雅黑" pitchFamily="34" charset="-122"/>
                <a:ea typeface="微软雅黑" pitchFamily="34" charset="-122"/>
              </a:rPr>
              <a:t>哪些</a:t>
            </a:r>
            <a:r>
              <a:rPr lang="zh-CN" altLang="en-US" b="1" dirty="0" smtClean="0">
                <a:latin typeface="微软雅黑" pitchFamily="34" charset="-122"/>
                <a:ea typeface="微软雅黑" pitchFamily="34" charset="-122"/>
              </a:rPr>
              <a:t>优秀的品质？</a:t>
            </a:r>
          </a:p>
          <a:p>
            <a:r>
              <a:rPr lang="zh-CN" altLang="en-US" b="1" dirty="0" smtClean="0">
                <a:solidFill>
                  <a:srgbClr val="FF0000"/>
                </a:solidFill>
                <a:latin typeface="微软雅黑" pitchFamily="34" charset="-122"/>
                <a:ea typeface="微软雅黑" pitchFamily="34" charset="-122"/>
              </a:rPr>
              <a:t>热爱祖国，热爱学生；爱岗敬业、无私奉献；甘为人梯、 勇担责任；淡泊名利、开拓创新；自强不息、艰苦奋斗；为 人师表、立德树人等。</a:t>
            </a:r>
          </a:p>
          <a:p>
            <a:endParaRPr lang="zh-CN" altLang="en-US" dirty="0"/>
          </a:p>
        </p:txBody>
      </p:sp>
    </p:spTree>
    <p:extLst>
      <p:ext uri="{BB962C8B-B14F-4D97-AF65-F5344CB8AC3E}">
        <p14:creationId xmlns:p14="http://schemas.microsoft.com/office/powerpoint/2010/main" val="23876210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p:cNvSpPr>
          <p:nvPr/>
        </p:nvSpPr>
        <p:spPr>
          <a:xfrm>
            <a:off x="-7620" y="-8890"/>
            <a:ext cx="9076055" cy="5631815"/>
          </a:xfrm>
          <a:prstGeom prst="rect">
            <a:avLst/>
          </a:prstGeom>
          <a:noFill/>
        </p:spPr>
        <p:txBody>
          <a:bodyPr vert="horz" wrap="square" lIns="91440" tIns="45720" rIns="91440" bIns="45720" anchor="t">
            <a:spAutoFit/>
          </a:bodyPr>
          <a:lstStyle/>
          <a:p>
            <a:pPr marL="0" indent="0" algn="l" defTabSz="914400" eaLnBrk="0" fontAlgn="auto">
              <a:lnSpc>
                <a:spcPct val="100000"/>
              </a:lnSpc>
              <a:spcBef>
                <a:spcPts val="0"/>
              </a:spcBef>
              <a:spcAft>
                <a:spcPts val="0"/>
              </a:spcAft>
              <a:buFontTx/>
              <a:buNone/>
            </a:pPr>
            <a:r>
              <a:rPr lang="en-US" altLang="ko-KR" sz="2400" b="1" strike="noStrike" cap="none" dirty="0" smtClean="0">
                <a:solidFill>
                  <a:srgbClr val="FF0000"/>
                </a:solidFill>
                <a:latin typeface="微软雅黑" charset="0"/>
                <a:ea typeface="微软雅黑" charset="0"/>
              </a:rPr>
              <a:t>                             抄写-----政治主观题解题方法</a:t>
            </a:r>
            <a:endParaRPr lang="ko-KR" altLang="en-US" sz="2400" b="1" strike="noStrike" cap="none" dirty="0" smtClean="0">
              <a:solidFill>
                <a:srgbClr val="FF0000"/>
              </a:solidFill>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一、常见设问分类及内容</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1、</a:t>
            </a:r>
            <a:r>
              <a:rPr lang="en-US" altLang="ko-KR" sz="2400" b="1" strike="noStrike" cap="none" dirty="0" smtClean="0">
                <a:solidFill>
                  <a:srgbClr val="FF0000"/>
                </a:solidFill>
                <a:latin typeface="微软雅黑" charset="0"/>
                <a:ea typeface="微软雅黑" charset="0"/>
              </a:rPr>
              <a:t>是什么</a:t>
            </a:r>
            <a:r>
              <a:rPr lang="en-US" altLang="ko-KR" sz="2400" b="1" strike="noStrike" cap="none" dirty="0" smtClean="0">
                <a:latin typeface="微软雅黑" charset="0"/>
                <a:ea typeface="微软雅黑" charset="0"/>
              </a:rPr>
              <a:t>：含义、表现、本质、内容、特征、来源、理念、核心、目的、方针、关系、 国策、战略、国情、方略</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2、</a:t>
            </a:r>
            <a:r>
              <a:rPr lang="en-US" altLang="ko-KR" sz="2400" b="1" strike="noStrike" cap="none" dirty="0" smtClean="0">
                <a:solidFill>
                  <a:srgbClr val="FF0000"/>
                </a:solidFill>
                <a:latin typeface="微软雅黑" charset="0"/>
                <a:ea typeface="微软雅黑" charset="0"/>
              </a:rPr>
              <a:t>为什么</a:t>
            </a:r>
            <a:r>
              <a:rPr lang="en-US" altLang="ko-KR" sz="2400" b="1" strike="noStrike" cap="none" dirty="0" smtClean="0">
                <a:latin typeface="微软雅黑" charset="0"/>
                <a:ea typeface="微软雅黑" charset="0"/>
              </a:rPr>
              <a:t>；现实意义、影响，重要性、现实依据、原则、法律规定、地位、作用、危害、原因</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3、</a:t>
            </a:r>
            <a:r>
              <a:rPr lang="en-US" altLang="ko-KR" sz="2400" b="1" strike="noStrike" cap="none" dirty="0" smtClean="0">
                <a:solidFill>
                  <a:srgbClr val="FF0000"/>
                </a:solidFill>
                <a:latin typeface="微软雅黑" charset="0"/>
                <a:ea typeface="微软雅黑" charset="0"/>
              </a:rPr>
              <a:t>怎么做</a:t>
            </a:r>
            <a:r>
              <a:rPr lang="en-US" altLang="ko-KR" sz="2400" b="1" strike="noStrike" cap="none" dirty="0" smtClean="0">
                <a:latin typeface="微软雅黑" charset="0"/>
                <a:ea typeface="微软雅黑" charset="0"/>
              </a:rPr>
              <a:t>：要求、措施、做法、建议等</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          </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二、答题规律及要求   </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1、是什么：说明了（表现、反映、体现、告诉）</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回答要求：①主体（谁）重视了-----。或存在------问题，应该做-------</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②-谁---实施（坚持、贯彻）----</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400" b="1" strike="noStrike" cap="none" dirty="0" smtClean="0">
                <a:latin typeface="微软雅黑" charset="0"/>
                <a:ea typeface="微软雅黑" charset="0"/>
              </a:rPr>
              <a:t>③体现了（说明）------的重要性是------</a:t>
            </a:r>
            <a:endParaRPr lang="ko-KR" altLang="en-US" sz="24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endParaRPr lang="ko-KR" altLang="en-US" sz="2400" b="1" strike="noStrike" cap="none" dirty="0" smtClean="0">
              <a:latin typeface="微软雅黑" charset="0"/>
              <a:ea typeface="微软雅黑" charset="0"/>
            </a:endParaRPr>
          </a:p>
        </p:txBody>
      </p:sp>
    </p:spTree>
    <p:extLst>
      <p:ext uri="{BB962C8B-B14F-4D97-AF65-F5344CB8AC3E}">
        <p14:creationId xmlns:p14="http://schemas.microsoft.com/office/powerpoint/2010/main" val="3848838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文本占位符 53248"/>
          <p:cNvSpPr txBox="1">
            <a:spLocks noGrp="1"/>
          </p:cNvSpPr>
          <p:nvPr>
            <p:ph type="title"/>
          </p:nvPr>
        </p:nvSpPr>
        <p:spPr>
          <a:xfrm>
            <a:off x="137795" y="45720"/>
            <a:ext cx="8458200" cy="553720"/>
          </a:xfrm>
          <a:prstGeom prst="rect">
            <a:avLst/>
          </a:prstGeom>
          <a:noFill/>
          <a:ln w="0" cap="flat" cmpd="sng">
            <a:prstDash/>
            <a:miter lim="800000"/>
          </a:ln>
        </p:spPr>
        <p:txBody>
          <a:bodyPr vert="horz" wrap="square" lIns="100330" tIns="50165" rIns="100330" bIns="50165" anchor="t">
            <a:noAutofit/>
          </a:bodyPr>
          <a:lstStyle/>
          <a:p>
            <a:pPr marL="0" indent="0" algn="l" defTabSz="914400" fontAlgn="auto">
              <a:lnSpc>
                <a:spcPct val="100000"/>
              </a:lnSpc>
              <a:spcBef>
                <a:spcPts val="0"/>
              </a:spcBef>
              <a:spcAft>
                <a:spcPts val="0"/>
              </a:spcAft>
              <a:buFontTx/>
              <a:buNone/>
            </a:pPr>
            <a:r>
              <a:rPr lang="en-US" altLang="ko-KR" sz="2400" b="1" strike="noStrike" cap="none" dirty="0" smtClean="0">
                <a:solidFill>
                  <a:srgbClr val="FF0000"/>
                </a:solidFill>
                <a:latin typeface="黑体" charset="0"/>
                <a:ea typeface="黑体" charset="0"/>
              </a:rPr>
              <a:t>2、意义类</a:t>
            </a:r>
            <a:br>
              <a:rPr lang="en-US" altLang="ko-KR" sz="2400" b="1" strike="noStrike" cap="none" dirty="0" smtClean="0">
                <a:solidFill>
                  <a:srgbClr val="FF0000"/>
                </a:solidFill>
                <a:latin typeface="黑体" charset="0"/>
                <a:ea typeface="黑体" charset="0"/>
              </a:rPr>
            </a:br>
            <a:endParaRPr lang="ko-KR" altLang="en-US" sz="2400" b="1" strike="noStrike" cap="none" dirty="0" smtClean="0">
              <a:solidFill>
                <a:srgbClr val="FF0000"/>
              </a:solidFill>
              <a:latin typeface="黑体" charset="0"/>
              <a:ea typeface="黑体" charset="0"/>
            </a:endParaRPr>
          </a:p>
        </p:txBody>
      </p:sp>
      <p:sp>
        <p:nvSpPr>
          <p:cNvPr id="114691" name="文本占位符 114690"/>
          <p:cNvSpPr txBox="1">
            <a:spLocks noGrp="1"/>
          </p:cNvSpPr>
          <p:nvPr>
            <p:ph type="body"/>
          </p:nvPr>
        </p:nvSpPr>
        <p:spPr>
          <a:xfrm>
            <a:off x="62230" y="493395"/>
            <a:ext cx="8954770" cy="6089015"/>
          </a:xfrm>
          <a:prstGeom prst="rect">
            <a:avLst/>
          </a:prstGeom>
          <a:noFill/>
          <a:ln w="0" cap="flat" cmpd="sng">
            <a:prstDash/>
            <a:miter lim="800000"/>
          </a:ln>
        </p:spPr>
        <p:txBody>
          <a:bodyPr vert="horz" wrap="square" lIns="100330" tIns="50165" rIns="100330" bIns="50165" anchor="t">
            <a:noAutofit/>
          </a:bodyPr>
          <a:lstStyle/>
          <a:p>
            <a:pPr marL="0" indent="0" algn="l" defTabSz="914400" eaLnBrk="0" fontAlgn="auto">
              <a:lnSpc>
                <a:spcPct val="120000"/>
              </a:lnSpc>
              <a:spcBef>
                <a:spcPts val="600"/>
              </a:spcBef>
              <a:spcAft>
                <a:spcPts val="0"/>
              </a:spcAft>
              <a:buFontTx/>
              <a:buNone/>
            </a:pPr>
            <a:r>
              <a:rPr lang="en-US" altLang="ko-KR" sz="1800" b="1" strike="noStrike" cap="none" dirty="0" smtClean="0">
                <a:solidFill>
                  <a:srgbClr val="000000"/>
                </a:solidFill>
                <a:latin typeface="微软雅黑" charset="0"/>
                <a:ea typeface="微软雅黑" charset="0"/>
              </a:rPr>
              <a:t>1）解题：(</a:t>
            </a:r>
            <a:r>
              <a:rPr lang="en-US" altLang="ko-KR" sz="1800" b="1" strike="noStrike" cap="none" dirty="0" smtClean="0">
                <a:solidFill>
                  <a:srgbClr val="FF0000"/>
                </a:solidFill>
                <a:latin typeface="微软雅黑" charset="0"/>
                <a:ea typeface="微软雅黑" charset="0"/>
              </a:rPr>
              <a:t>意义、好处或者危害、影响）</a:t>
            </a:r>
            <a:r>
              <a:rPr lang="en-US" altLang="ko-KR" sz="1800" b="1" strike="noStrike" cap="none" dirty="0" smtClean="0">
                <a:solidFill>
                  <a:srgbClr val="000000"/>
                </a:solidFill>
                <a:latin typeface="微软雅黑" charset="0"/>
                <a:ea typeface="微软雅黑" charset="0"/>
              </a:rPr>
              <a:t>。</a:t>
            </a:r>
            <a:endParaRPr lang="ko-KR" altLang="en-US" sz="1800" b="1" strike="noStrike" cap="none" dirty="0" smtClean="0">
              <a:solidFill>
                <a:srgbClr val="000000"/>
              </a:solidFill>
              <a:latin typeface="微软雅黑" charset="0"/>
              <a:ea typeface="微软雅黑" charset="0"/>
            </a:endParaRPr>
          </a:p>
          <a:p>
            <a:pPr marL="0" indent="0" algn="l" defTabSz="914400" eaLnBrk="0" fontAlgn="auto">
              <a:lnSpc>
                <a:spcPct val="120000"/>
              </a:lnSpc>
              <a:spcBef>
                <a:spcPts val="600"/>
              </a:spcBef>
              <a:spcAft>
                <a:spcPts val="0"/>
              </a:spcAft>
              <a:buFontTx/>
              <a:buNone/>
            </a:pPr>
            <a:r>
              <a:rPr lang="en-US" altLang="ko-KR" sz="1800" b="1" strike="noStrike" cap="none" dirty="0" smtClean="0">
                <a:solidFill>
                  <a:srgbClr val="000000"/>
                </a:solidFill>
                <a:latin typeface="微软雅黑" charset="0"/>
                <a:ea typeface="微软雅黑" charset="0"/>
              </a:rPr>
              <a:t>2）表达格式：“有利于……；……，有利于……，/危害、不利于/</a:t>
            </a:r>
            <a:endParaRPr lang="ko-KR" altLang="en-US" sz="1800" b="1" strike="noStrike" cap="none" dirty="0" smtClean="0">
              <a:solidFill>
                <a:srgbClr val="000000"/>
              </a:solidFill>
              <a:latin typeface="微软雅黑" charset="0"/>
              <a:ea typeface="微软雅黑" charset="0"/>
            </a:endParaRPr>
          </a:p>
          <a:p>
            <a:pPr marL="0" indent="0" algn="l" defTabSz="914400" eaLnBrk="0" fontAlgn="auto">
              <a:lnSpc>
                <a:spcPct val="120000"/>
              </a:lnSpc>
              <a:spcBef>
                <a:spcPts val="600"/>
              </a:spcBef>
              <a:spcAft>
                <a:spcPts val="0"/>
              </a:spcAft>
              <a:buFontTx/>
              <a:buNone/>
            </a:pPr>
            <a:r>
              <a:rPr lang="en-US" altLang="ko-KR" sz="1800" b="1" strike="noStrike" cap="none" dirty="0" smtClean="0">
                <a:solidFill>
                  <a:srgbClr val="000000"/>
                </a:solidFill>
                <a:latin typeface="微软雅黑" charset="0"/>
                <a:ea typeface="微软雅黑" charset="0"/>
              </a:rPr>
              <a:t>3）多角度：</a:t>
            </a:r>
            <a:r>
              <a:rPr lang="en-US" altLang="ko-KR" sz="1800" b="1" strike="noStrike" cap="none" dirty="0" smtClean="0">
                <a:solidFill>
                  <a:srgbClr val="FF0000"/>
                </a:solidFill>
                <a:latin typeface="微软雅黑" charset="0"/>
                <a:ea typeface="微软雅黑" charset="0"/>
              </a:rPr>
              <a:t>         </a:t>
            </a:r>
            <a:endParaRPr lang="ko-KR" altLang="en-US" sz="1800" b="1" strike="noStrike" cap="none" dirty="0" smtClean="0">
              <a:solidFill>
                <a:srgbClr val="FF0000"/>
              </a:solidFill>
              <a:latin typeface="微软雅黑" charset="0"/>
              <a:ea typeface="微软雅黑" charset="0"/>
            </a:endParaRPr>
          </a:p>
          <a:p>
            <a:pPr marL="0" indent="0" algn="l" defTabSz="914400" eaLnBrk="0" fontAlgn="auto">
              <a:lnSpc>
                <a:spcPct val="140000"/>
              </a:lnSpc>
              <a:spcBef>
                <a:spcPts val="600"/>
              </a:spcBef>
              <a:spcAft>
                <a:spcPts val="0"/>
              </a:spcAft>
              <a:buFontTx/>
              <a:buNone/>
            </a:pPr>
            <a:r>
              <a:rPr lang="en-US" altLang="ko-KR" sz="1800" b="1" strike="noStrike" cap="none" dirty="0" smtClean="0">
                <a:solidFill>
                  <a:schemeClr val="tx1"/>
                </a:solidFill>
                <a:latin typeface="微软雅黑" charset="0"/>
                <a:ea typeface="微软雅黑" charset="0"/>
              </a:rPr>
              <a:t>①主体多角度</a:t>
            </a:r>
            <a:r>
              <a:rPr lang="en-US" altLang="ko-KR" sz="1800" b="1" strike="noStrike" cap="none" dirty="0" smtClean="0">
                <a:solidFill>
                  <a:srgbClr val="FF0000"/>
                </a:solidFill>
                <a:latin typeface="微软雅黑" charset="0"/>
                <a:ea typeface="微软雅黑" charset="0"/>
              </a:rPr>
              <a:t>：</a:t>
            </a:r>
            <a:r>
              <a:rPr lang="en-US" altLang="ko-KR" sz="1800" b="1" strike="noStrike" cap="none" dirty="0" smtClean="0">
                <a:latin typeface="微软雅黑" charset="0"/>
                <a:ea typeface="微软雅黑" charset="0"/>
              </a:rPr>
              <a:t>对世界、国家（政府）、社会、公民、企业、学校、家庭等</a:t>
            </a:r>
            <a:endParaRPr lang="ko-KR" altLang="en-US" sz="1800" b="1" strike="noStrike" cap="none" dirty="0" smtClean="0">
              <a:latin typeface="微软雅黑" charset="0"/>
              <a:ea typeface="微软雅黑" charset="0"/>
            </a:endParaRPr>
          </a:p>
          <a:p>
            <a:pPr marL="0" indent="0" algn="l" defTabSz="914400" eaLnBrk="0" fontAlgn="auto">
              <a:lnSpc>
                <a:spcPct val="140000"/>
              </a:lnSpc>
              <a:spcBef>
                <a:spcPts val="600"/>
              </a:spcBef>
              <a:spcAft>
                <a:spcPts val="0"/>
              </a:spcAft>
              <a:buFontTx/>
              <a:buNone/>
            </a:pPr>
            <a:r>
              <a:rPr lang="en-US" altLang="ko-KR" sz="1800" b="1" strike="noStrike" cap="none" dirty="0" smtClean="0">
                <a:solidFill>
                  <a:schemeClr val="tx1"/>
                </a:solidFill>
                <a:latin typeface="微软雅黑" charset="0"/>
                <a:ea typeface="微软雅黑" charset="0"/>
              </a:rPr>
              <a:t>②如果限定了主体，内容多角度</a:t>
            </a:r>
            <a:r>
              <a:rPr lang="en-US" altLang="ko-KR" sz="1800" b="1" strike="noStrike" cap="none" dirty="0" smtClean="0">
                <a:solidFill>
                  <a:srgbClr val="FF0000"/>
                </a:solidFill>
                <a:latin typeface="微软雅黑" charset="0"/>
                <a:ea typeface="微软雅黑" charset="0"/>
              </a:rPr>
              <a:t>：国家（</a:t>
            </a:r>
            <a:r>
              <a:rPr lang="en-US" altLang="ko-KR" sz="1800" b="1" strike="noStrike" cap="none" dirty="0" smtClean="0">
                <a:solidFill>
                  <a:schemeClr val="tx1"/>
                </a:solidFill>
                <a:latin typeface="微软雅黑" charset="0"/>
                <a:ea typeface="微软雅黑" charset="0"/>
              </a:rPr>
              <a:t>社会、经济、政治、文化、生态、民族、国家统一、国际地位作用  ）</a:t>
            </a:r>
            <a:endParaRPr lang="ko-KR" altLang="en-US" sz="1800" b="1" strike="noStrike" cap="none" dirty="0" smtClean="0">
              <a:solidFill>
                <a:schemeClr val="tx1"/>
              </a:solidFill>
              <a:latin typeface="微软雅黑" charset="0"/>
              <a:ea typeface="微软雅黑" charset="0"/>
            </a:endParaRPr>
          </a:p>
          <a:p>
            <a:pPr marL="0" indent="0" algn="l" defTabSz="914400" eaLnBrk="0" fontAlgn="auto">
              <a:lnSpc>
                <a:spcPct val="140000"/>
              </a:lnSpc>
              <a:spcBef>
                <a:spcPts val="500"/>
              </a:spcBef>
              <a:spcAft>
                <a:spcPts val="0"/>
              </a:spcAft>
              <a:buFontTx/>
              <a:buNone/>
            </a:pPr>
            <a:r>
              <a:rPr lang="en-US" altLang="ko-KR" sz="1800" b="1" strike="noStrike" cap="none" dirty="0" smtClean="0">
                <a:solidFill>
                  <a:schemeClr val="tx1"/>
                </a:solidFill>
                <a:latin typeface="微软雅黑" charset="0"/>
                <a:ea typeface="微软雅黑" charset="0"/>
              </a:rPr>
              <a:t> </a:t>
            </a:r>
            <a:r>
              <a:rPr lang="en-US" altLang="ko-KR" sz="1800" b="1" strike="noStrike" cap="none" dirty="0" smtClean="0">
                <a:solidFill>
                  <a:srgbClr val="FF0000"/>
                </a:solidFill>
                <a:latin typeface="微软雅黑" charset="0"/>
                <a:ea typeface="微软雅黑" charset="0"/>
              </a:rPr>
              <a:t>社会：</a:t>
            </a:r>
            <a:r>
              <a:rPr lang="en-US" altLang="ko-KR" sz="1800" b="1" strike="noStrike" cap="none" dirty="0" smtClean="0">
                <a:latin typeface="微软雅黑" charset="0"/>
                <a:ea typeface="微软雅黑" charset="0"/>
              </a:rPr>
              <a:t>正能量、 和谐、 营造-----氛围</a:t>
            </a:r>
            <a:endParaRPr lang="ko-KR" altLang="en-US" sz="1800" b="1" strike="noStrike" cap="none" dirty="0" smtClean="0">
              <a:latin typeface="微软雅黑" charset="0"/>
              <a:ea typeface="微软雅黑" charset="0"/>
            </a:endParaRPr>
          </a:p>
          <a:p>
            <a:pPr marL="0" indent="0" algn="l" defTabSz="914400" eaLnBrk="0" fontAlgn="auto">
              <a:lnSpc>
                <a:spcPct val="140000"/>
              </a:lnSpc>
              <a:spcBef>
                <a:spcPts val="500"/>
              </a:spcBef>
              <a:spcAft>
                <a:spcPts val="0"/>
              </a:spcAft>
              <a:buFontTx/>
              <a:buNone/>
            </a:pPr>
            <a:r>
              <a:rPr lang="en-US" altLang="ko-KR" sz="1800" b="1" strike="noStrike" cap="none" dirty="0" smtClean="0">
                <a:solidFill>
                  <a:srgbClr val="FF0000"/>
                </a:solidFill>
                <a:latin typeface="微软雅黑" charset="0"/>
                <a:ea typeface="微软雅黑" charset="0"/>
              </a:rPr>
              <a:t>家庭： </a:t>
            </a:r>
            <a:r>
              <a:rPr lang="en-US" altLang="ko-KR" sz="1800" b="1" strike="noStrike" cap="none" dirty="0" smtClean="0">
                <a:latin typeface="微软雅黑" charset="0"/>
                <a:ea typeface="微软雅黑" charset="0"/>
              </a:rPr>
              <a:t>家庭和谐、 美德 、家风、 家规</a:t>
            </a:r>
            <a:endParaRPr lang="ko-KR" altLang="en-US" sz="1800" b="1" strike="noStrike" cap="none" dirty="0" smtClean="0">
              <a:latin typeface="微软雅黑" charset="0"/>
              <a:ea typeface="微软雅黑" charset="0"/>
            </a:endParaRPr>
          </a:p>
          <a:p>
            <a:pPr marL="0" indent="0" algn="l" defTabSz="914400" eaLnBrk="0" fontAlgn="auto">
              <a:lnSpc>
                <a:spcPct val="140000"/>
              </a:lnSpc>
              <a:spcBef>
                <a:spcPts val="500"/>
              </a:spcBef>
              <a:spcAft>
                <a:spcPts val="0"/>
              </a:spcAft>
              <a:buFontTx/>
              <a:buNone/>
            </a:pPr>
            <a:r>
              <a:rPr lang="en-US" altLang="ko-KR" sz="1800" b="1" strike="noStrike" cap="none" dirty="0" smtClean="0">
                <a:solidFill>
                  <a:srgbClr val="FF0000"/>
                </a:solidFill>
                <a:latin typeface="微软雅黑" charset="0"/>
                <a:ea typeface="微软雅黑" charset="0"/>
              </a:rPr>
              <a:t>学校：</a:t>
            </a:r>
            <a:r>
              <a:rPr lang="en-US" altLang="ko-KR" sz="1800" b="1" strike="noStrike" cap="none" dirty="0" smtClean="0">
                <a:latin typeface="微软雅黑" charset="0"/>
                <a:ea typeface="微软雅黑" charset="0"/>
              </a:rPr>
              <a:t>和谐校园 、法治校园、 文明校园、 正能量…..</a:t>
            </a:r>
            <a:endParaRPr lang="ko-KR" altLang="en-US" sz="1800" b="1" strike="noStrike" cap="none" dirty="0" smtClean="0">
              <a:latin typeface="微软雅黑" charset="0"/>
              <a:ea typeface="微软雅黑" charset="0"/>
            </a:endParaRPr>
          </a:p>
          <a:p>
            <a:pPr marL="0" indent="0" algn="l" defTabSz="914400" eaLnBrk="0" fontAlgn="auto">
              <a:lnSpc>
                <a:spcPct val="140000"/>
              </a:lnSpc>
              <a:spcBef>
                <a:spcPts val="500"/>
              </a:spcBef>
              <a:spcAft>
                <a:spcPts val="0"/>
              </a:spcAft>
              <a:buFontTx/>
              <a:buNone/>
            </a:pPr>
            <a:r>
              <a:rPr lang="en-US" altLang="ko-KR" sz="1800" b="1" strike="noStrike" cap="none" dirty="0" smtClean="0">
                <a:solidFill>
                  <a:srgbClr val="FF0000"/>
                </a:solidFill>
                <a:latin typeface="微软雅黑" charset="0"/>
                <a:ea typeface="微软雅黑" charset="0"/>
              </a:rPr>
              <a:t>个人：</a:t>
            </a:r>
            <a:r>
              <a:rPr lang="en-US" altLang="ko-KR" sz="1800" b="1" strike="noStrike" cap="none" dirty="0" smtClean="0">
                <a:solidFill>
                  <a:schemeClr val="tx1"/>
                </a:solidFill>
                <a:latin typeface="微软雅黑" charset="0"/>
                <a:ea typeface="微软雅黑" charset="0"/>
              </a:rPr>
              <a:t>增强----意识</a:t>
            </a:r>
            <a:r>
              <a:rPr lang="en-US" altLang="ko-KR" sz="1800" b="1" strike="noStrike" cap="none" dirty="0" smtClean="0">
                <a:solidFill>
                  <a:srgbClr val="FF0000"/>
                </a:solidFill>
                <a:latin typeface="微软雅黑" charset="0"/>
                <a:ea typeface="微软雅黑" charset="0"/>
              </a:rPr>
              <a:t>，</a:t>
            </a:r>
            <a:r>
              <a:rPr lang="en-US" altLang="ko-KR" sz="1800" b="1" strike="noStrike" cap="none" dirty="0" smtClean="0">
                <a:latin typeface="微软雅黑" charset="0"/>
                <a:ea typeface="微软雅黑" charset="0"/>
              </a:rPr>
              <a:t>提高-----知识与能力素养、养成-----行为习惯， 生活质量、幸福感</a:t>
            </a:r>
            <a:r>
              <a:rPr lang="en-US" altLang="ko-KR" sz="1800" b="1" strike="noStrike" cap="none" dirty="0" smtClean="0">
                <a:solidFill>
                  <a:schemeClr val="tx1"/>
                </a:solidFill>
                <a:latin typeface="微软雅黑" charset="0"/>
                <a:ea typeface="微软雅黑" charset="0"/>
              </a:rPr>
              <a:t>  </a:t>
            </a:r>
            <a:r>
              <a:rPr lang="en-US" altLang="ko-KR" sz="1800" b="1" strike="noStrike" cap="none" dirty="0" smtClean="0">
                <a:solidFill>
                  <a:srgbClr val="FF0000"/>
                </a:solidFill>
                <a:latin typeface="微软雅黑" charset="0"/>
                <a:ea typeface="微软雅黑" charset="0"/>
              </a:rPr>
              <a:t>  </a:t>
            </a:r>
            <a:endParaRPr lang="ko-KR" altLang="en-US" sz="1800" b="1" strike="noStrike" cap="none" dirty="0" smtClean="0">
              <a:solidFill>
                <a:srgbClr val="FF0000"/>
              </a:solidFill>
              <a:latin typeface="微软雅黑" charset="0"/>
              <a:ea typeface="微软雅黑" charset="0"/>
            </a:endParaRPr>
          </a:p>
          <a:p>
            <a:pPr marL="0" indent="0" algn="l" defTabSz="914400" eaLnBrk="0" fontAlgn="auto">
              <a:lnSpc>
                <a:spcPct val="140000"/>
              </a:lnSpc>
              <a:spcBef>
                <a:spcPts val="500"/>
              </a:spcBef>
              <a:spcAft>
                <a:spcPts val="0"/>
              </a:spcAft>
              <a:buFontTx/>
              <a:buNone/>
            </a:pPr>
            <a:r>
              <a:rPr lang="en-US" altLang="ko-KR" sz="1800" b="1" strike="noStrike" cap="none" dirty="0" smtClean="0">
                <a:solidFill>
                  <a:schemeClr val="tx1"/>
                </a:solidFill>
                <a:latin typeface="微软雅黑" charset="0"/>
                <a:ea typeface="微软雅黑" charset="0"/>
              </a:rPr>
              <a:t>4）</a:t>
            </a:r>
            <a:r>
              <a:rPr lang="en-US" altLang="ko-KR" sz="1800" b="1" strike="noStrike" cap="none" dirty="0" smtClean="0">
                <a:solidFill>
                  <a:srgbClr val="FF0000"/>
                </a:solidFill>
                <a:latin typeface="微软雅黑" charset="0"/>
                <a:ea typeface="微软雅黑" charset="0"/>
              </a:rPr>
              <a:t>思路</a:t>
            </a:r>
            <a:r>
              <a:rPr lang="en-US" altLang="ko-KR" sz="1800" b="1" strike="noStrike" cap="none" dirty="0" smtClean="0">
                <a:solidFill>
                  <a:schemeClr val="tx1"/>
                </a:solidFill>
                <a:latin typeface="微软雅黑" charset="0"/>
                <a:ea typeface="微软雅黑" charset="0"/>
              </a:rPr>
              <a:t>：① 首先多角度，归纳与主体有关直接的意义 ，对公民、社会、国家的意义    ②其次：补充普遍性意义（有利于社会主义现代化建设，全面建成小康社会， 实现中华民族的伟大复兴）</a:t>
            </a:r>
            <a:endParaRPr lang="ko-KR" altLang="en-US" sz="1800" b="1" strike="noStrike" cap="none" dirty="0" smtClean="0">
              <a:solidFill>
                <a:schemeClr val="tx1"/>
              </a:solidFill>
              <a:latin typeface="微软雅黑" charset="0"/>
              <a:ea typeface="微软雅黑" charset="0"/>
            </a:endParaRPr>
          </a:p>
          <a:p>
            <a:pPr marL="342900" indent="-342900" algn="l" defTabSz="914400" eaLnBrk="0" fontAlgn="auto">
              <a:lnSpc>
                <a:spcPct val="100000"/>
              </a:lnSpc>
              <a:spcBef>
                <a:spcPts val="400"/>
              </a:spcBef>
              <a:spcAft>
                <a:spcPts val="0"/>
              </a:spcAft>
              <a:buFontTx/>
              <a:buNone/>
            </a:pPr>
            <a:endParaRPr lang="ko-KR" altLang="en-US" sz="1800" b="1" strike="noStrike" cap="none" dirty="0" smtClean="0">
              <a:solidFill>
                <a:schemeClr val="tx1"/>
              </a:solidFill>
              <a:latin typeface="微软雅黑" charset="0"/>
              <a:ea typeface="微软雅黑" charset="0"/>
            </a:endParaRPr>
          </a:p>
        </p:txBody>
      </p:sp>
    </p:spTree>
    <p:extLst>
      <p:ext uri="{BB962C8B-B14F-4D97-AF65-F5344CB8AC3E}">
        <p14:creationId xmlns:p14="http://schemas.microsoft.com/office/powerpoint/2010/main" val="810890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1">
                                            <p:txEl>
                                              <p:pRg st="2" end="2"/>
                                            </p:txEl>
                                          </p:spTgt>
                                        </p:tgtEl>
                                        <p:attrNameLst>
                                          <p:attrName>style.visibility</p:attrName>
                                        </p:attrNameLst>
                                      </p:cBhvr>
                                      <p:to>
                                        <p:strVal val="visible"/>
                                      </p:to>
                                    </p:set>
                                    <p:anim calcmode="lin" valueType="num">
                                      <p:cBhvr additive="base">
                                        <p:cTn id="7"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4691">
                                            <p:txEl>
                                              <p:pRg st="3" end="3"/>
                                            </p:txEl>
                                          </p:spTgt>
                                        </p:tgtEl>
                                        <p:attrNameLst>
                                          <p:attrName>style.visibility</p:attrName>
                                        </p:attrNameLst>
                                      </p:cBhvr>
                                      <p:to>
                                        <p:strVal val="visible"/>
                                      </p:to>
                                    </p:set>
                                    <p:anim calcmode="lin" valueType="num">
                                      <p:cBhvr additive="base">
                                        <p:cTn id="13"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4691">
                                            <p:txEl>
                                              <p:pRg st="4" end="4"/>
                                            </p:txEl>
                                          </p:spTgt>
                                        </p:tgtEl>
                                        <p:attrNameLst>
                                          <p:attrName>style.visibility</p:attrName>
                                        </p:attrNameLst>
                                      </p:cBhvr>
                                      <p:to>
                                        <p:strVal val="visible"/>
                                      </p:to>
                                    </p:set>
                                    <p:anim calcmode="lin" valueType="num">
                                      <p:cBhvr additive="base">
                                        <p:cTn id="19" dur="500" fill="hold"/>
                                        <p:tgtEl>
                                          <p:spTgt spid="11469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4691">
                                            <p:txEl>
                                              <p:pRg st="5" end="5"/>
                                            </p:txEl>
                                          </p:spTgt>
                                        </p:tgtEl>
                                        <p:attrNameLst>
                                          <p:attrName>style.visibility</p:attrName>
                                        </p:attrNameLst>
                                      </p:cBhvr>
                                      <p:to>
                                        <p:strVal val="visible"/>
                                      </p:to>
                                    </p:set>
                                    <p:anim calcmode="lin" valueType="num">
                                      <p:cBhvr additive="base">
                                        <p:cTn id="25" dur="500" fill="hold"/>
                                        <p:tgtEl>
                                          <p:spTgt spid="11469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4691">
                                            <p:txEl>
                                              <p:pRg st="6" end="6"/>
                                            </p:txEl>
                                          </p:spTgt>
                                        </p:tgtEl>
                                        <p:attrNameLst>
                                          <p:attrName>style.visibility</p:attrName>
                                        </p:attrNameLst>
                                      </p:cBhvr>
                                      <p:to>
                                        <p:strVal val="visible"/>
                                      </p:to>
                                    </p:set>
                                    <p:anim calcmode="lin" valueType="num">
                                      <p:cBhvr additive="base">
                                        <p:cTn id="31" dur="500" fill="hold"/>
                                        <p:tgtEl>
                                          <p:spTgt spid="11469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46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4691">
                                            <p:txEl>
                                              <p:pRg st="7" end="7"/>
                                            </p:txEl>
                                          </p:spTgt>
                                        </p:tgtEl>
                                        <p:attrNameLst>
                                          <p:attrName>style.visibility</p:attrName>
                                        </p:attrNameLst>
                                      </p:cBhvr>
                                      <p:to>
                                        <p:strVal val="visible"/>
                                      </p:to>
                                    </p:set>
                                    <p:anim calcmode="lin" valueType="num">
                                      <p:cBhvr additive="base">
                                        <p:cTn id="37" dur="500" fill="hold"/>
                                        <p:tgtEl>
                                          <p:spTgt spid="11469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469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4691">
                                            <p:txEl>
                                              <p:pRg st="8" end="8"/>
                                            </p:txEl>
                                          </p:spTgt>
                                        </p:tgtEl>
                                        <p:attrNameLst>
                                          <p:attrName>style.visibility</p:attrName>
                                        </p:attrNameLst>
                                      </p:cBhvr>
                                      <p:to>
                                        <p:strVal val="visible"/>
                                      </p:to>
                                    </p:set>
                                    <p:anim calcmode="lin" valueType="num">
                                      <p:cBhvr additive="base">
                                        <p:cTn id="43" dur="500" fill="hold"/>
                                        <p:tgtEl>
                                          <p:spTgt spid="114691">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469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4691">
                                            <p:txEl>
                                              <p:pRg st="9" end="9"/>
                                            </p:txEl>
                                          </p:spTgt>
                                        </p:tgtEl>
                                        <p:attrNameLst>
                                          <p:attrName>style.visibility</p:attrName>
                                        </p:attrNameLst>
                                      </p:cBhvr>
                                      <p:to>
                                        <p:strVal val="visible"/>
                                      </p:to>
                                    </p:set>
                                    <p:anim calcmode="lin" valueType="num">
                                      <p:cBhvr additive="base">
                                        <p:cTn id="49" dur="500" fill="hold"/>
                                        <p:tgtEl>
                                          <p:spTgt spid="114691">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469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4691">
                                            <p:txEl>
                                              <p:pRg st="10" end="10"/>
                                            </p:txEl>
                                          </p:spTgt>
                                        </p:tgtEl>
                                        <p:attrNameLst>
                                          <p:attrName>style.visibility</p:attrName>
                                        </p:attrNameLst>
                                      </p:cBhvr>
                                      <p:to>
                                        <p:strVal val="visible"/>
                                      </p:to>
                                    </p:set>
                                    <p:anim calcmode="lin" valueType="num">
                                      <p:cBhvr additive="base">
                                        <p:cTn id="55" dur="500" fill="hold"/>
                                        <p:tgtEl>
                                          <p:spTgt spid="114691">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469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flipH="1">
            <a:off x="6927850" y="-1270"/>
            <a:ext cx="2216785" cy="1607185"/>
          </a:xfrm>
          <a:prstGeom prst="rect">
            <a:avLst/>
          </a:prstGeom>
          <a:noFill/>
        </p:spPr>
      </p:pic>
      <p:sp>
        <p:nvSpPr>
          <p:cNvPr id="6" name="文本框 5"/>
          <p:cNvSpPr txBox="1">
            <a:spLocks/>
          </p:cNvSpPr>
          <p:nvPr/>
        </p:nvSpPr>
        <p:spPr>
          <a:xfrm>
            <a:off x="141605" y="-1270"/>
            <a:ext cx="9003030" cy="6555641"/>
          </a:xfrm>
          <a:prstGeom prst="rect">
            <a:avLst/>
          </a:prstGeom>
          <a:noFill/>
        </p:spPr>
        <p:txBody>
          <a:bodyPr vert="horz" wrap="square" lIns="91440" tIns="45720" rIns="91440" bIns="45720" anchor="t">
            <a:spAutoFit/>
          </a:bodyPr>
          <a:lstStyle/>
          <a:p>
            <a:pPr marL="0" indent="0" algn="l" defTabSz="914400" eaLnBrk="0" fontAlgn="auto">
              <a:lnSpc>
                <a:spcPct val="100000"/>
              </a:lnSpc>
              <a:spcBef>
                <a:spcPts val="0"/>
              </a:spcBef>
              <a:spcAft>
                <a:spcPts val="0"/>
              </a:spcAft>
              <a:buFontTx/>
              <a:buNone/>
            </a:pPr>
            <a:r>
              <a:rPr lang="en-US" altLang="ko-KR" sz="2800" b="1" strike="noStrike" cap="none" dirty="0" smtClean="0">
                <a:latin typeface="微软雅黑" charset="0"/>
                <a:ea typeface="微软雅黑" charset="0"/>
              </a:rPr>
              <a:t>3、怎么做： </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latin typeface="微软雅黑" charset="0"/>
                <a:ea typeface="微软雅黑" charset="0"/>
              </a:rPr>
              <a:t>1）基本要求：</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latin typeface="微软雅黑" charset="0"/>
                <a:ea typeface="微软雅黑" charset="0"/>
              </a:rPr>
              <a:t>①主体的多角度：国际（世界）、国家政府、社会、公民、企业、学校、家庭等怎么做</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latin typeface="微软雅黑" charset="0"/>
                <a:ea typeface="微软雅黑" charset="0"/>
              </a:rPr>
              <a:t>     ② 内容多角度：</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国家政府： </a:t>
            </a:r>
            <a:r>
              <a:rPr lang="en-US" altLang="ko-KR" sz="2800" b="1" strike="noStrike" cap="none" dirty="0" smtClean="0">
                <a:latin typeface="微软雅黑" charset="0"/>
                <a:ea typeface="微软雅黑" charset="0"/>
              </a:rPr>
              <a:t>国策、战略、方略，法律建立完善、加大执   法，具体措施等                 </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社会：</a:t>
            </a:r>
            <a:r>
              <a:rPr lang="en-US" altLang="ko-KR" sz="2800" b="1" strike="noStrike" cap="none" dirty="0" smtClean="0">
                <a:latin typeface="微软雅黑" charset="0"/>
                <a:ea typeface="微软雅黑" charset="0"/>
              </a:rPr>
              <a:t> 宣传、加强---建设、加强监管、营造----氛围。</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家长： </a:t>
            </a:r>
            <a:r>
              <a:rPr lang="en-US" altLang="ko-KR" sz="2800" b="1" strike="noStrike" cap="none" dirty="0" smtClean="0">
                <a:latin typeface="微软雅黑" charset="0"/>
                <a:ea typeface="微软雅黑" charset="0"/>
              </a:rPr>
              <a:t>监督、引导、教育</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青少年：（思想）</a:t>
            </a:r>
            <a:r>
              <a:rPr lang="en-US" altLang="ko-KR" sz="2800" b="1" strike="noStrike" cap="none" dirty="0" smtClean="0">
                <a:latin typeface="微软雅黑" charset="0"/>
                <a:ea typeface="微软雅黑" charset="0"/>
              </a:rPr>
              <a:t>树立----方面意识，增强-----方面观念，提高------方面的是非判别能力。</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（行动）</a:t>
            </a:r>
            <a:r>
              <a:rPr lang="en-US" altLang="ko-KR" sz="2800" b="1" strike="noStrike" cap="none" dirty="0" smtClean="0">
                <a:latin typeface="微软雅黑" charset="0"/>
                <a:ea typeface="微软雅黑" charset="0"/>
              </a:rPr>
              <a:t>小事做起、现在做起。如：3个</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solidFill>
                  <a:srgbClr val="FF0000"/>
                </a:solidFill>
                <a:latin typeface="微软雅黑" charset="0"/>
                <a:ea typeface="微软雅黑" charset="0"/>
              </a:rPr>
              <a:t>（影响他人）</a:t>
            </a:r>
            <a:r>
              <a:rPr lang="en-US" altLang="ko-KR" sz="2800" b="1" strike="noStrike" cap="none" dirty="0" smtClean="0">
                <a:latin typeface="微软雅黑" charset="0"/>
                <a:ea typeface="微软雅黑" charset="0"/>
              </a:rPr>
              <a:t>坚决与-------作斗争，向-----建议</a:t>
            </a:r>
            <a:endParaRPr lang="ko-KR" altLang="en-US" sz="2800" b="1" strike="noStrike" cap="none" dirty="0" smtClean="0">
              <a:latin typeface="微软雅黑" charset="0"/>
              <a:ea typeface="微软雅黑" charset="0"/>
            </a:endParaRPr>
          </a:p>
          <a:p>
            <a:pPr marL="0" indent="0" algn="l" defTabSz="914400" eaLnBrk="0" fontAlgn="auto">
              <a:lnSpc>
                <a:spcPct val="100000"/>
              </a:lnSpc>
              <a:spcBef>
                <a:spcPts val="0"/>
              </a:spcBef>
              <a:spcAft>
                <a:spcPts val="0"/>
              </a:spcAft>
              <a:buFontTx/>
              <a:buNone/>
            </a:pPr>
            <a:r>
              <a:rPr lang="en-US" altLang="ko-KR" sz="2800" b="1" strike="noStrike" cap="none" dirty="0" smtClean="0">
                <a:latin typeface="微软雅黑" charset="0"/>
                <a:ea typeface="微软雅黑" charset="0"/>
              </a:rPr>
              <a:t> 2）注意：</a:t>
            </a:r>
            <a:r>
              <a:rPr lang="en-US" altLang="ko-KR" sz="2800" b="1" strike="noStrike" cap="none" dirty="0" smtClean="0">
                <a:solidFill>
                  <a:srgbClr val="FF0000"/>
                </a:solidFill>
                <a:latin typeface="微软雅黑" charset="0"/>
                <a:ea typeface="微软雅黑" charset="0"/>
              </a:rPr>
              <a:t>看分值写要点</a:t>
            </a:r>
            <a:r>
              <a:rPr lang="en-US" altLang="ko-KR" sz="2800" b="1" strike="noStrike" cap="none" dirty="0" smtClean="0">
                <a:latin typeface="微软雅黑" charset="0"/>
                <a:ea typeface="微软雅黑" charset="0"/>
              </a:rPr>
              <a:t>。用①②③④序号。 文字不够还可以</a:t>
            </a:r>
            <a:r>
              <a:rPr lang="en-US" altLang="ko-KR" sz="2800" b="1" strike="noStrike" cap="none" dirty="0" smtClean="0">
                <a:solidFill>
                  <a:srgbClr val="FF0000"/>
                </a:solidFill>
                <a:latin typeface="微软雅黑" charset="0"/>
                <a:ea typeface="微软雅黑" charset="0"/>
              </a:rPr>
              <a:t>+这样做的目的、意义</a:t>
            </a:r>
            <a:r>
              <a:rPr lang="en-US" altLang="ko-KR" sz="2800" b="1" strike="noStrike" cap="none" dirty="0" smtClean="0">
                <a:latin typeface="微软雅黑" charset="0"/>
                <a:ea typeface="微软雅黑" charset="0"/>
              </a:rPr>
              <a:t>等</a:t>
            </a:r>
            <a:endParaRPr lang="ko-KR" altLang="en-US" sz="2800" b="1" strike="noStrike" cap="none" dirty="0" smtClean="0">
              <a:latin typeface="微软雅黑" charset="0"/>
              <a:ea typeface="微软雅黑" charset="0"/>
            </a:endParaRPr>
          </a:p>
        </p:txBody>
      </p:sp>
    </p:spTree>
    <p:extLst>
      <p:ext uri="{BB962C8B-B14F-4D97-AF65-F5344CB8AC3E}">
        <p14:creationId xmlns:p14="http://schemas.microsoft.com/office/powerpoint/2010/main" val="68941796"/>
      </p:ext>
    </p:extLst>
  </p:cSld>
  <p:clrMapOvr>
    <a:masterClrMapping/>
  </p:clrMapOvr>
  <mc:AlternateContent xmlns:mc="http://schemas.openxmlformats.org/markup-compatibility/2006" xmlns:p14="http://schemas.microsoft.com/office/powerpoint/2010/main">
    <mc:Choice Requires="p14">
      <p:transition spd="slow" advClick="0" advTm="0">
        <p:push dir="u"/>
      </p:transition>
    </mc:Choice>
    <mc:Fallback xmlns="">
      <p:transition spd="slow" advClick="0" advTm="0">
        <p:push dir="u"/>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noGrp="1"/>
          </p:cNvSpPr>
          <p:nvPr>
            <p:ph/>
          </p:nvPr>
        </p:nvSpPr>
        <p:spPr>
          <a:xfrm>
            <a:off x="69215" y="60960"/>
            <a:ext cx="9006205" cy="6711315"/>
          </a:xfrm>
          <a:prstGeom prst="rect">
            <a:avLst/>
          </a:prstGeom>
        </p:spPr>
        <p:txBody>
          <a:bodyPr vert="horz" wrap="square" lIns="91440" tIns="45720" rIns="91440" bIns="45720" anchor="t">
            <a:normAutofit fontScale="90000" lnSpcReduction="10000"/>
          </a:bodyPr>
          <a:lstStyle/>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4、规律性答法</a:t>
            </a:r>
            <a:endParaRPr lang="ko-KR" altLang="en-US" sz="3200" b="1" strike="noStrike" cap="none" dirty="0" smtClean="0">
              <a:latin typeface="微软雅黑" charset="0"/>
              <a:ea typeface="微软雅黑" charset="0"/>
            </a:endParaRPr>
          </a:p>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①材料有我国的科技成果，与课本相关：</a:t>
            </a:r>
            <a:r>
              <a:rPr lang="en-US" altLang="ko-KR" sz="3200" b="1" strike="noStrike" cap="none" dirty="0" smtClean="0">
                <a:solidFill>
                  <a:srgbClr val="FF0000"/>
                </a:solidFill>
                <a:latin typeface="微软雅黑" charset="0"/>
                <a:ea typeface="微软雅黑" charset="0"/>
              </a:rPr>
              <a:t>科教兴国、人才强国、创新驱动发展战略，科技国情</a:t>
            </a:r>
            <a:endParaRPr lang="ko-KR" altLang="en-US" sz="3200" b="1" strike="noStrike" cap="none" dirty="0" smtClean="0">
              <a:solidFill>
                <a:srgbClr val="FF0000"/>
              </a:solidFill>
              <a:latin typeface="微软雅黑" charset="0"/>
              <a:ea typeface="微软雅黑" charset="0"/>
            </a:endParaRPr>
          </a:p>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②材料有中国在国际上的表现，与课本相关：</a:t>
            </a:r>
            <a:r>
              <a:rPr lang="en-US" altLang="ko-KR" sz="3200" b="1" strike="noStrike" cap="none" dirty="0" smtClean="0">
                <a:solidFill>
                  <a:srgbClr val="FF0000"/>
                </a:solidFill>
                <a:latin typeface="微软雅黑" charset="0"/>
                <a:ea typeface="微软雅黑" charset="0"/>
              </a:rPr>
              <a:t>中国国际地位作用影响力提高、扩大了，坚持对外开放国策，负责任国家，构建人类命运共同体、和平与发展的主题，合作共赢的理念等</a:t>
            </a:r>
            <a:endParaRPr lang="ko-KR" altLang="en-US" sz="3200" b="1" strike="noStrike" cap="none" dirty="0" smtClean="0">
              <a:solidFill>
                <a:srgbClr val="FF0000"/>
              </a:solidFill>
              <a:latin typeface="微软雅黑" charset="0"/>
              <a:ea typeface="微软雅黑" charset="0"/>
            </a:endParaRPr>
          </a:p>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③材料有扶贫、共享等，与课本相关：</a:t>
            </a:r>
            <a:r>
              <a:rPr lang="en-US" altLang="ko-KR" sz="3200" b="1" strike="noStrike" cap="none" dirty="0" smtClean="0">
                <a:solidFill>
                  <a:srgbClr val="FF0000"/>
                </a:solidFill>
                <a:latin typeface="微软雅黑" charset="0"/>
                <a:ea typeface="微软雅黑" charset="0"/>
              </a:rPr>
              <a:t>党的宗旨、执政理念，社会主义优越性，发展思想、目的，共同富裕的根本原则</a:t>
            </a:r>
            <a:endParaRPr lang="ko-KR" altLang="en-US" sz="3200" b="1" strike="noStrike" cap="none" dirty="0" smtClean="0">
              <a:solidFill>
                <a:srgbClr val="FF0000"/>
              </a:solidFill>
              <a:latin typeface="微软雅黑" charset="0"/>
              <a:ea typeface="微软雅黑" charset="0"/>
            </a:endParaRPr>
          </a:p>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④取得成就原因：</a:t>
            </a:r>
            <a:r>
              <a:rPr lang="en-US" altLang="ko-KR" sz="3200" b="1" strike="noStrike" cap="none" dirty="0" smtClean="0">
                <a:solidFill>
                  <a:srgbClr val="FF0000"/>
                </a:solidFill>
                <a:latin typeface="微软雅黑" charset="0"/>
                <a:ea typeface="微软雅黑" charset="0"/>
              </a:rPr>
              <a:t>四个自信，党的领导、中心</a:t>
            </a:r>
            <a:r>
              <a:rPr lang="zh-CN" altLang="en-US" sz="3200" b="1" strike="noStrike" cap="none" smtClean="0">
                <a:solidFill>
                  <a:srgbClr val="FF0000"/>
                </a:solidFill>
                <a:latin typeface="微软雅黑" charset="0"/>
                <a:ea typeface="微软雅黑" charset="0"/>
              </a:rPr>
              <a:t>工作</a:t>
            </a:r>
            <a:r>
              <a:rPr lang="en-US" altLang="ko-KR" sz="3200" b="1" strike="noStrike" cap="none" smtClean="0">
                <a:solidFill>
                  <a:srgbClr val="FF0000"/>
                </a:solidFill>
                <a:latin typeface="微软雅黑" charset="0"/>
                <a:ea typeface="微软雅黑" charset="0"/>
              </a:rPr>
              <a:t>、</a:t>
            </a:r>
            <a:r>
              <a:rPr lang="en-US" altLang="ko-KR" sz="3200" b="1" strike="noStrike" cap="none" dirty="0" smtClean="0">
                <a:solidFill>
                  <a:srgbClr val="FF0000"/>
                </a:solidFill>
                <a:latin typeface="微软雅黑" charset="0"/>
                <a:ea typeface="微软雅黑" charset="0"/>
              </a:rPr>
              <a:t>改革开放、国策、战略、方略、制度等</a:t>
            </a:r>
            <a:endParaRPr lang="ko-KR" altLang="en-US" sz="3200" b="1" strike="noStrike" cap="none" dirty="0" smtClean="0">
              <a:solidFill>
                <a:srgbClr val="FF0000"/>
              </a:solidFill>
              <a:latin typeface="微软雅黑" charset="0"/>
              <a:ea typeface="微软雅黑" charset="0"/>
            </a:endParaRPr>
          </a:p>
          <a:p>
            <a:pPr marL="0" indent="0" algn="l" defTabSz="914400" fontAlgn="auto">
              <a:lnSpc>
                <a:spcPct val="100000"/>
              </a:lnSpc>
              <a:spcBef>
                <a:spcPts val="800"/>
              </a:spcBef>
              <a:spcAft>
                <a:spcPts val="0"/>
              </a:spcAft>
              <a:buFontTx/>
              <a:buNone/>
            </a:pPr>
            <a:r>
              <a:rPr lang="en-US" altLang="ko-KR" sz="3200" b="1" strike="noStrike" cap="none" dirty="0" smtClean="0">
                <a:latin typeface="微软雅黑" charset="0"/>
                <a:ea typeface="微软雅黑" charset="0"/>
              </a:rPr>
              <a:t>⑤民族发展，与课本相关：</a:t>
            </a:r>
            <a:r>
              <a:rPr lang="en-US" altLang="ko-KR" sz="3200" b="1" strike="noStrike" cap="none" dirty="0" smtClean="0">
                <a:solidFill>
                  <a:srgbClr val="FF0000"/>
                </a:solidFill>
                <a:latin typeface="微软雅黑" charset="0"/>
                <a:ea typeface="微软雅黑" charset="0"/>
              </a:rPr>
              <a:t>团结、民族关系、共同繁荣、稳定、共同富裕、维护统一、全面小康、中国梦</a:t>
            </a:r>
            <a:endParaRPr lang="ko-KR" altLang="en-US" sz="3200" b="1" strike="noStrike" cap="none" dirty="0" smtClean="0">
              <a:solidFill>
                <a:srgbClr val="FF0000"/>
              </a:solidFill>
              <a:latin typeface="微软雅黑" charset="0"/>
              <a:ea typeface="微软雅黑" charset="0"/>
            </a:endParaRPr>
          </a:p>
        </p:txBody>
      </p:sp>
    </p:spTree>
    <p:extLst>
      <p:ext uri="{BB962C8B-B14F-4D97-AF65-F5344CB8AC3E}">
        <p14:creationId xmlns:p14="http://schemas.microsoft.com/office/powerpoint/2010/main" val="1756358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18433"/>
          <p:cNvSpPr txBox="1">
            <a:spLocks noGrp="1"/>
          </p:cNvSpPr>
          <p:nvPr>
            <p:ph type="title"/>
          </p:nvPr>
        </p:nvSpPr>
        <p:spPr>
          <a:xfrm>
            <a:off x="457200" y="0"/>
            <a:ext cx="8230235" cy="1143635"/>
          </a:xfrm>
          <a:prstGeom prst="rect">
            <a:avLst/>
          </a:prstGeom>
          <a:noFill/>
          <a:ln w="0">
            <a:noFill/>
            <a:prstDash/>
          </a:ln>
        </p:spPr>
        <p:txBody>
          <a:bodyPr vert="horz" wrap="square" lIns="91440" tIns="45720" rIns="91440" bIns="45720" anchor="ctr">
            <a:noAutofit/>
          </a:bodyPr>
          <a:lstStyle/>
          <a:p>
            <a:pPr marL="0" indent="0" algn="ctr" defTabSz="914400" eaLnBrk="0" fontAlgn="auto">
              <a:lnSpc>
                <a:spcPct val="100000"/>
              </a:lnSpc>
              <a:spcBef>
                <a:spcPts val="0"/>
              </a:spcBef>
              <a:spcAft>
                <a:spcPts val="0"/>
              </a:spcAft>
              <a:buFontTx/>
              <a:buNone/>
            </a:pPr>
            <a:r>
              <a:rPr lang="en-US" altLang="ko-KR" sz="4400" b="1" strike="noStrike" cap="none" dirty="0" smtClean="0">
                <a:solidFill>
                  <a:srgbClr val="FC4700"/>
                </a:solidFill>
                <a:latin typeface="宋体" charset="0"/>
                <a:ea typeface="宋体" charset="0"/>
              </a:rPr>
              <a:t>行为评析、说服、教育类　</a:t>
            </a:r>
            <a:endParaRPr lang="ko-KR" altLang="en-US" sz="4400" b="1" strike="noStrike" cap="none" dirty="0" smtClean="0">
              <a:solidFill>
                <a:srgbClr val="FC4700"/>
              </a:solidFill>
              <a:latin typeface="宋体" charset="0"/>
              <a:ea typeface="宋体" charset="0"/>
            </a:endParaRPr>
          </a:p>
        </p:txBody>
      </p:sp>
      <p:sp>
        <p:nvSpPr>
          <p:cNvPr id="18435" name="文本占位符 18434"/>
          <p:cNvSpPr txBox="1">
            <a:spLocks noGrp="1"/>
          </p:cNvSpPr>
          <p:nvPr>
            <p:ph type="body"/>
          </p:nvPr>
        </p:nvSpPr>
        <p:spPr>
          <a:xfrm>
            <a:off x="219075" y="810260"/>
            <a:ext cx="8696960" cy="5667375"/>
          </a:xfrm>
          <a:prstGeom prst="rect">
            <a:avLst/>
          </a:prstGeom>
          <a:noFill/>
          <a:ln w="0">
            <a:noFill/>
            <a:prstDash/>
          </a:ln>
        </p:spPr>
        <p:txBody>
          <a:bodyPr vert="horz" wrap="square" lIns="91440" tIns="45720" rIns="91440" bIns="45720" anchor="t">
            <a:noAutofit/>
          </a:bodyPr>
          <a:lstStyle/>
          <a:p>
            <a:pPr marL="342900" indent="-342900" algn="l" defTabSz="914400" eaLnBrk="0" fontAlgn="auto">
              <a:lnSpc>
                <a:spcPct val="100000"/>
              </a:lnSpc>
              <a:spcBef>
                <a:spcPts val="900"/>
              </a:spcBef>
              <a:spcAft>
                <a:spcPts val="0"/>
              </a:spcAft>
              <a:buFontTx/>
              <a:buNone/>
            </a:pPr>
            <a:r>
              <a:rPr lang="en-US" altLang="ko-KR" sz="3600" b="0" strike="noStrike" cap="none" dirty="0" smtClean="0">
                <a:solidFill>
                  <a:schemeClr val="tx1"/>
                </a:solidFill>
                <a:latin typeface="黑体" charset="0"/>
                <a:ea typeface="黑体" charset="0"/>
              </a:rPr>
              <a:t>基本思路：是什么、为什么、怎么样　　</a:t>
            </a:r>
            <a:endParaRPr lang="ko-KR" altLang="en-US" sz="3600" b="0" strike="noStrike" cap="none" dirty="0" smtClean="0">
              <a:solidFill>
                <a:schemeClr val="tx1"/>
              </a:solidFill>
              <a:latin typeface="黑体" charset="0"/>
              <a:ea typeface="黑体" charset="0"/>
            </a:endParaRPr>
          </a:p>
          <a:p>
            <a:pPr marL="342900" indent="-342900" algn="l" defTabSz="914400" eaLnBrk="0" fontAlgn="auto">
              <a:lnSpc>
                <a:spcPct val="100000"/>
              </a:lnSpc>
              <a:spcBef>
                <a:spcPts val="900"/>
              </a:spcBef>
              <a:spcAft>
                <a:spcPts val="0"/>
              </a:spcAft>
              <a:buFontTx/>
              <a:buNone/>
            </a:pPr>
            <a:r>
              <a:rPr lang="en-US" altLang="ko-KR" sz="3600" b="0" strike="noStrike" cap="none" dirty="0" smtClean="0">
                <a:solidFill>
                  <a:schemeClr val="tx1"/>
                </a:solidFill>
                <a:latin typeface="黑体" charset="0"/>
                <a:ea typeface="黑体" charset="0"/>
              </a:rPr>
              <a:t>前提：找准行为　　</a:t>
            </a:r>
            <a:endParaRPr lang="ko-KR" altLang="en-US" sz="3600" b="0" strike="noStrike" cap="none" dirty="0" smtClean="0">
              <a:solidFill>
                <a:schemeClr val="tx1"/>
              </a:solidFill>
              <a:latin typeface="黑体" charset="0"/>
              <a:ea typeface="黑体" charset="0"/>
            </a:endParaRPr>
          </a:p>
          <a:p>
            <a:pPr marL="342900" indent="-342900" algn="l" defTabSz="914400" eaLnBrk="0" fontAlgn="auto">
              <a:lnSpc>
                <a:spcPct val="100000"/>
              </a:lnSpc>
              <a:spcBef>
                <a:spcPts val="900"/>
              </a:spcBef>
              <a:spcAft>
                <a:spcPts val="0"/>
              </a:spcAft>
              <a:buFontTx/>
              <a:buNone/>
            </a:pPr>
            <a:r>
              <a:rPr lang="en-US" altLang="ko-KR" sz="3600" b="0" strike="noStrike" cap="none" dirty="0" smtClean="0">
                <a:solidFill>
                  <a:schemeClr val="tx1"/>
                </a:solidFill>
                <a:latin typeface="黑体" charset="0"/>
                <a:ea typeface="黑体" charset="0"/>
              </a:rPr>
              <a:t>1、是什么行为（定性、联系多少方面就联系多少方面）　　</a:t>
            </a:r>
            <a:endParaRPr lang="ko-KR" altLang="en-US" sz="3600" b="0" strike="noStrike" cap="none" dirty="0" smtClean="0">
              <a:solidFill>
                <a:schemeClr val="tx1"/>
              </a:solidFill>
              <a:latin typeface="黑体" charset="0"/>
              <a:ea typeface="黑体" charset="0"/>
            </a:endParaRPr>
          </a:p>
          <a:p>
            <a:pPr marL="342900" indent="-342900" algn="l" defTabSz="914400" eaLnBrk="0" fontAlgn="auto">
              <a:lnSpc>
                <a:spcPct val="100000"/>
              </a:lnSpc>
              <a:spcBef>
                <a:spcPts val="900"/>
              </a:spcBef>
              <a:spcAft>
                <a:spcPts val="0"/>
              </a:spcAft>
              <a:buFontTx/>
              <a:buNone/>
            </a:pPr>
            <a:r>
              <a:rPr lang="en-US" altLang="ko-KR" sz="3600" b="0" strike="noStrike" cap="none" dirty="0" smtClean="0">
                <a:solidFill>
                  <a:schemeClr val="tx1"/>
                </a:solidFill>
                <a:latin typeface="黑体" charset="0"/>
                <a:ea typeface="黑体" charset="0"/>
              </a:rPr>
              <a:t>2、为什么（定性依据：不正确行为</a:t>
            </a:r>
            <a:r>
              <a:rPr lang="en-US" altLang="ko-KR" sz="3600" b="0" strike="noStrike" cap="none" dirty="0" smtClean="0">
                <a:solidFill>
                  <a:schemeClr val="tx1"/>
                </a:solidFill>
                <a:latin typeface="Arial" charset="0"/>
                <a:ea typeface="Arial" charset="0"/>
              </a:rPr>
              <a:t>——</a:t>
            </a:r>
            <a:r>
              <a:rPr lang="en-US" altLang="ko-KR" sz="3600" b="0" strike="noStrike" cap="none" dirty="0" smtClean="0">
                <a:solidFill>
                  <a:schemeClr val="tx1"/>
                </a:solidFill>
                <a:latin typeface="黑体" charset="0"/>
                <a:ea typeface="黑体" charset="0"/>
              </a:rPr>
              <a:t>原因+危害；正确行为</a:t>
            </a:r>
            <a:r>
              <a:rPr lang="en-US" altLang="ko-KR" sz="3600" b="0" strike="noStrike" cap="none" dirty="0" smtClean="0">
                <a:solidFill>
                  <a:schemeClr val="tx1"/>
                </a:solidFill>
                <a:latin typeface="Arial" charset="0"/>
                <a:ea typeface="Arial" charset="0"/>
              </a:rPr>
              <a:t>——</a:t>
            </a:r>
            <a:r>
              <a:rPr lang="en-US" altLang="ko-KR" sz="3600" b="0" strike="noStrike" cap="none" dirty="0" smtClean="0">
                <a:solidFill>
                  <a:schemeClr val="tx1"/>
                </a:solidFill>
                <a:latin typeface="黑体" charset="0"/>
                <a:ea typeface="黑体" charset="0"/>
              </a:rPr>
              <a:t>原因+意义）　　</a:t>
            </a:r>
            <a:endParaRPr lang="ko-KR" altLang="en-US" sz="3600" b="0" strike="noStrike" cap="none" dirty="0" smtClean="0">
              <a:solidFill>
                <a:schemeClr val="tx1"/>
              </a:solidFill>
              <a:latin typeface="黑体" charset="0"/>
              <a:ea typeface="黑体" charset="0"/>
            </a:endParaRPr>
          </a:p>
          <a:p>
            <a:pPr marL="342900" indent="-342900" algn="l" defTabSz="914400" eaLnBrk="0" fontAlgn="auto">
              <a:lnSpc>
                <a:spcPct val="100000"/>
              </a:lnSpc>
              <a:spcBef>
                <a:spcPts val="900"/>
              </a:spcBef>
              <a:spcAft>
                <a:spcPts val="0"/>
              </a:spcAft>
              <a:buFontTx/>
              <a:buNone/>
            </a:pPr>
            <a:r>
              <a:rPr lang="en-US" altLang="ko-KR" sz="3600" b="0" strike="noStrike" cap="none" dirty="0" smtClean="0">
                <a:solidFill>
                  <a:schemeClr val="tx1"/>
                </a:solidFill>
                <a:latin typeface="黑体" charset="0"/>
                <a:ea typeface="黑体" charset="0"/>
              </a:rPr>
              <a:t>3、应该怎样做</a:t>
            </a:r>
            <a:r>
              <a:rPr lang="en-US" altLang="ko-KR" sz="3600" b="0" strike="noStrike" cap="none" dirty="0" smtClean="0">
                <a:solidFill>
                  <a:schemeClr val="tx1"/>
                </a:solidFill>
                <a:latin typeface="宋体" charset="0"/>
                <a:ea typeface="宋体" charset="0"/>
              </a:rPr>
              <a:t>　</a:t>
            </a:r>
            <a:r>
              <a:rPr lang="en-US" altLang="ko-KR" sz="3200" b="0" strike="noStrike" cap="none" dirty="0" smtClean="0">
                <a:solidFill>
                  <a:schemeClr val="tx1"/>
                </a:solidFill>
                <a:latin typeface="Arial" charset="0"/>
                <a:ea typeface="Arial" charset="0"/>
              </a:rPr>
              <a:t> </a:t>
            </a:r>
            <a:endParaRPr lang="ko-KR" altLang="en-US" sz="3200" b="0" strike="noStrike" cap="none" dirty="0" smtClean="0">
              <a:solidFill>
                <a:schemeClr val="tx1"/>
              </a:solidFill>
              <a:latin typeface="Arial" charset="0"/>
              <a:ea typeface="Arial" charset="0"/>
            </a:endParaRPr>
          </a:p>
        </p:txBody>
      </p:sp>
    </p:spTree>
    <p:extLst>
      <p:ext uri="{BB962C8B-B14F-4D97-AF65-F5344CB8AC3E}">
        <p14:creationId xmlns:p14="http://schemas.microsoft.com/office/powerpoint/2010/main" val="4250126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文本占位符 19458"/>
          <p:cNvSpPr txBox="1">
            <a:spLocks noGrp="1"/>
          </p:cNvSpPr>
          <p:nvPr>
            <p:ph type="body"/>
          </p:nvPr>
        </p:nvSpPr>
        <p:spPr>
          <a:xfrm>
            <a:off x="41275" y="459105"/>
            <a:ext cx="9105265" cy="6543675"/>
          </a:xfrm>
          <a:prstGeom prst="rect">
            <a:avLst/>
          </a:prstGeom>
          <a:noFill/>
          <a:ln w="0">
            <a:noFill/>
            <a:prstDash/>
          </a:ln>
        </p:spPr>
        <p:txBody>
          <a:bodyPr vert="horz" wrap="square" lIns="91440" tIns="45720" rIns="91440" bIns="45720" anchor="t">
            <a:noAutofit/>
          </a:bodyPr>
          <a:lstStyle/>
          <a:p>
            <a:pPr marL="342900" indent="-34290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多角度定性：1、对违法犯罪现象视而不见</a:t>
            </a:r>
            <a:r>
              <a:rPr lang="zh-CN" altLang="en-US" sz="2800" b="1" strike="noStrike" cap="none" dirty="0" smtClean="0">
                <a:solidFill>
                  <a:srgbClr val="FC4700"/>
                </a:solidFill>
                <a:latin typeface="微软雅黑" charset="0"/>
                <a:ea typeface="微软雅黑" charset="0"/>
              </a:rPr>
              <a:t>，</a:t>
            </a:r>
            <a:r>
              <a:rPr lang="en-US" altLang="ko-KR" sz="2800" b="1" strike="noStrike" cap="none" dirty="0" smtClean="0">
                <a:solidFill>
                  <a:srgbClr val="FC4700"/>
                </a:solidFill>
                <a:latin typeface="微软雅黑" charset="0"/>
                <a:ea typeface="微软雅黑" charset="0"/>
              </a:rPr>
              <a:t>　　</a:t>
            </a:r>
            <a:endParaRPr lang="ko-KR" altLang="en-US" sz="2800" b="1" strike="noStrike" cap="none" dirty="0" smtClean="0">
              <a:solidFill>
                <a:srgbClr val="FC4700"/>
              </a:solidFill>
              <a:latin typeface="微软雅黑" charset="0"/>
              <a:ea typeface="微软雅黑" charset="0"/>
            </a:endParaRPr>
          </a:p>
          <a:p>
            <a:pPr marL="0" indent="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    没有积极同违法犯罪作斗争，是非正义行为，缺乏正义感的表现。　　</a:t>
            </a:r>
            <a:endParaRPr lang="ko-KR" altLang="en-US" sz="2800" b="1" strike="noStrike" cap="none" dirty="0" smtClean="0">
              <a:solidFill>
                <a:srgbClr val="FC4700"/>
              </a:solidFill>
              <a:latin typeface="微软雅黑" charset="0"/>
              <a:ea typeface="微软雅黑" charset="0"/>
            </a:endParaRPr>
          </a:p>
          <a:p>
            <a:pPr marL="342900" indent="-34290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2、践踏花草、植物或浪费水、电等　　</a:t>
            </a:r>
            <a:endParaRPr lang="ko-KR" altLang="en-US" sz="2800" b="1" strike="noStrike" cap="none" dirty="0" smtClean="0">
              <a:solidFill>
                <a:srgbClr val="FC4700"/>
              </a:solidFill>
              <a:latin typeface="微软雅黑" charset="0"/>
              <a:ea typeface="微软雅黑" charset="0"/>
            </a:endParaRPr>
          </a:p>
          <a:p>
            <a:pPr marL="342900" indent="-34290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   是破坏环境的行为，是缺乏环保意识和节约意识的表现。非正义的行为。 　　</a:t>
            </a:r>
            <a:endParaRPr lang="ko-KR" altLang="en-US" sz="2800" b="1" strike="noStrike" cap="none" dirty="0" smtClean="0">
              <a:solidFill>
                <a:srgbClr val="FC4700"/>
              </a:solidFill>
              <a:latin typeface="微软雅黑" charset="0"/>
              <a:ea typeface="微软雅黑" charset="0"/>
            </a:endParaRPr>
          </a:p>
          <a:p>
            <a:pPr marL="342900" indent="-34290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3、发现危害国家安全行为及时向公安机关报告行为　　</a:t>
            </a:r>
            <a:endParaRPr lang="ko-KR" altLang="en-US" sz="2800" b="1" strike="noStrike" cap="none" dirty="0" smtClean="0">
              <a:solidFill>
                <a:srgbClr val="FC4700"/>
              </a:solidFill>
              <a:latin typeface="微软雅黑" charset="0"/>
              <a:ea typeface="微软雅黑" charset="0"/>
            </a:endParaRPr>
          </a:p>
          <a:p>
            <a:pPr marL="0" indent="0" algn="l" defTabSz="914400" eaLnBrk="0" fontAlgn="auto">
              <a:lnSpc>
                <a:spcPct val="100000"/>
              </a:lnSpc>
              <a:spcBef>
                <a:spcPts val="700"/>
              </a:spcBef>
              <a:spcAft>
                <a:spcPts val="0"/>
              </a:spcAft>
              <a:buFontTx/>
              <a:buNone/>
            </a:pPr>
            <a:r>
              <a:rPr lang="en-US" altLang="ko-KR" sz="2800" b="1" strike="noStrike" cap="none" dirty="0" smtClean="0">
                <a:solidFill>
                  <a:srgbClr val="FC4700"/>
                </a:solidFill>
                <a:latin typeface="微软雅黑" charset="0"/>
                <a:ea typeface="微软雅黑" charset="0"/>
              </a:rPr>
              <a:t>    具有国家安全意识，自觉履行维护国家安全、荣誉和利益的义务的行为，正义的行为。　　　 　</a:t>
            </a:r>
            <a:endParaRPr lang="ko-KR" altLang="en-US" sz="2800" b="1" strike="noStrike" cap="none" dirty="0" smtClean="0">
              <a:solidFill>
                <a:srgbClr val="FC4700"/>
              </a:solidFill>
              <a:latin typeface="微软雅黑" charset="0"/>
              <a:ea typeface="微软雅黑" charset="0"/>
            </a:endParaRPr>
          </a:p>
        </p:txBody>
      </p:sp>
    </p:spTree>
    <p:extLst>
      <p:ext uri="{BB962C8B-B14F-4D97-AF65-F5344CB8AC3E}">
        <p14:creationId xmlns:p14="http://schemas.microsoft.com/office/powerpoint/2010/main" val="1938192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checkerboard(across)">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pRg st="3" end="3"/>
                                            </p:txEl>
                                          </p:spTgt>
                                        </p:tgtEl>
                                        <p:attrNameLst>
                                          <p:attrName>style.visibility</p:attrName>
                                        </p:attrNameLst>
                                      </p:cBhvr>
                                      <p:to>
                                        <p:strVal val="visible"/>
                                      </p:to>
                                    </p:set>
                                    <p:animEffect transition="in" filter="diamond(in)">
                                      <p:cBhvr>
                                        <p:cTn id="12" dur="2000"/>
                                        <p:tgtEl>
                                          <p:spTgt spid="1945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9459">
                                            <p:txEl>
                                              <p:pRg st="5" end="5"/>
                                            </p:txEl>
                                          </p:spTgt>
                                        </p:tgtEl>
                                        <p:attrNameLst>
                                          <p:attrName>style.visibility</p:attrName>
                                        </p:attrNameLst>
                                      </p:cBhvr>
                                      <p:to>
                                        <p:strVal val="visible"/>
                                      </p:to>
                                    </p:set>
                                    <p:animEffect transition="in" filter="checkerboard(across)">
                                      <p:cBhvr>
                                        <p:cTn id="17" dur="500"/>
                                        <p:tgtEl>
                                          <p:spTgt spid="19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sz="4800" b="1" dirty="0" smtClean="0"/>
              <a:t>谢谢</a:t>
            </a:r>
            <a:r>
              <a:rPr lang="zh-CN" altLang="en-US" sz="4800" b="1" smtClean="0"/>
              <a:t>大家聆听，</a:t>
            </a:r>
            <a:r>
              <a:rPr lang="zh-CN" altLang="en-US" sz="4800" b="1" dirty="0" smtClean="0"/>
              <a:t>再见！</a:t>
            </a:r>
            <a:endParaRPr lang="zh-CN" altLang="en-US" sz="4800" b="1" dirty="0"/>
          </a:p>
        </p:txBody>
      </p:sp>
    </p:spTree>
    <p:extLst>
      <p:ext uri="{BB962C8B-B14F-4D97-AF65-F5344CB8AC3E}">
        <p14:creationId xmlns:p14="http://schemas.microsoft.com/office/powerpoint/2010/main" val="13967533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67"/>
          <p:cNvSpPr>
            <a:spLocks noGrp="1" noChangeArrowheads="1"/>
          </p:cNvSpPr>
          <p:nvPr>
            <p:ph type="title"/>
          </p:nvPr>
        </p:nvSpPr>
        <p:spPr bwMode="auto">
          <a:xfrm>
            <a:off x="475624" y="332656"/>
            <a:ext cx="8230089" cy="114331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lgn="l"/>
            <a:r>
              <a:rPr lang="en-US" altLang="zh-CN" sz="3200" b="1" dirty="0" smtClean="0">
                <a:latin typeface="微软雅黑" pitchFamily="34" charset="-122"/>
                <a:ea typeface="微软雅黑" pitchFamily="34" charset="-122"/>
              </a:rPr>
              <a:t>3.</a:t>
            </a:r>
            <a:r>
              <a:rPr lang="zh-CN" altLang="en-US" sz="3200" b="1" dirty="0" smtClean="0">
                <a:latin typeface="微软雅黑" pitchFamily="34" charset="-122"/>
                <a:ea typeface="微软雅黑" pitchFamily="34" charset="-122"/>
              </a:rPr>
              <a:t>请对照社会主义核心价值观个人层面的内容仿照示例，完成表格。</a:t>
            </a:r>
            <a:r>
              <a:rPr lang="en-US" altLang="zh-CN" sz="3200" b="1" dirty="0" smtClean="0">
                <a:latin typeface="微软雅黑" pitchFamily="34" charset="-122"/>
                <a:ea typeface="微软雅黑" pitchFamily="34" charset="-122"/>
              </a:rPr>
              <a:t>(6</a:t>
            </a:r>
            <a:r>
              <a:rPr lang="zh-CN" altLang="en-US" sz="3200" b="1" dirty="0" smtClean="0">
                <a:latin typeface="微软雅黑" pitchFamily="34" charset="-122"/>
                <a:ea typeface="微软雅黑" pitchFamily="34" charset="-122"/>
              </a:rPr>
              <a:t>分）</a:t>
            </a:r>
          </a:p>
        </p:txBody>
      </p:sp>
      <p:sp>
        <p:nvSpPr>
          <p:cNvPr id="33814" name="Text Box 74"/>
          <p:cNvSpPr txBox="1">
            <a:spLocks noChangeArrowheads="1"/>
          </p:cNvSpPr>
          <p:nvPr/>
        </p:nvSpPr>
        <p:spPr bwMode="auto">
          <a:xfrm>
            <a:off x="510715" y="5369781"/>
            <a:ext cx="8369375" cy="646331"/>
          </a:xfrm>
          <a:prstGeom prst="rect">
            <a:avLst/>
          </a:prstGeom>
          <a:noFill/>
          <a:ln w="9525">
            <a:noFill/>
            <a:miter lim="800000"/>
            <a:headEnd/>
            <a:tailEnd/>
          </a:ln>
        </p:spPr>
        <p:txBody>
          <a:bodyPr>
            <a:spAutoFit/>
          </a:bodyPr>
          <a:lstStyle/>
          <a:p>
            <a:pPr>
              <a:spcBef>
                <a:spcPct val="50000"/>
              </a:spcBef>
            </a:pPr>
            <a:r>
              <a:rPr lang="zh-CN" altLang="en-US" sz="3600" dirty="0">
                <a:solidFill>
                  <a:schemeClr val="accent2"/>
                </a:solidFill>
                <a:latin typeface="微软雅黑" pitchFamily="34" charset="-122"/>
                <a:ea typeface="微软雅黑" pitchFamily="34" charset="-122"/>
              </a:rPr>
              <a:t>答：（</a:t>
            </a:r>
            <a:r>
              <a:rPr lang="en-US" altLang="zh-CN" sz="3600" dirty="0">
                <a:solidFill>
                  <a:schemeClr val="accent2"/>
                </a:solidFill>
                <a:latin typeface="微软雅黑" pitchFamily="34" charset="-122"/>
                <a:ea typeface="微软雅黑" pitchFamily="34" charset="-122"/>
              </a:rPr>
              <a:t>2</a:t>
            </a:r>
            <a:r>
              <a:rPr lang="zh-CN" altLang="en-US" sz="3600" dirty="0">
                <a:solidFill>
                  <a:schemeClr val="accent2"/>
                </a:solidFill>
                <a:latin typeface="微软雅黑" pitchFamily="34" charset="-122"/>
                <a:ea typeface="微软雅黑" pitchFamily="34" charset="-122"/>
              </a:rPr>
              <a:t>）友善  </a:t>
            </a:r>
            <a:r>
              <a:rPr lang="zh-CN" altLang="en-US" sz="3600" dirty="0" smtClean="0">
                <a:solidFill>
                  <a:schemeClr val="accent2"/>
                </a:solidFill>
                <a:latin typeface="微软雅黑" pitchFamily="34" charset="-122"/>
                <a:ea typeface="微软雅黑" pitchFamily="34" charset="-122"/>
              </a:rPr>
              <a:t>  （</a:t>
            </a:r>
            <a:r>
              <a:rPr lang="en-US" altLang="zh-CN" sz="3600" dirty="0">
                <a:solidFill>
                  <a:schemeClr val="accent2"/>
                </a:solidFill>
                <a:latin typeface="微软雅黑" pitchFamily="34" charset="-122"/>
                <a:ea typeface="微软雅黑" pitchFamily="34" charset="-122"/>
              </a:rPr>
              <a:t>3</a:t>
            </a:r>
            <a:r>
              <a:rPr lang="zh-CN" altLang="en-US" sz="3600" dirty="0">
                <a:solidFill>
                  <a:schemeClr val="accent2"/>
                </a:solidFill>
                <a:latin typeface="微软雅黑" pitchFamily="34" charset="-122"/>
                <a:ea typeface="微软雅黑" pitchFamily="34" charset="-122"/>
              </a:rPr>
              <a:t>）爱国   </a:t>
            </a:r>
            <a:r>
              <a:rPr lang="zh-CN" altLang="en-US" sz="3600" dirty="0" smtClean="0">
                <a:solidFill>
                  <a:schemeClr val="accent2"/>
                </a:solidFill>
                <a:latin typeface="微软雅黑" pitchFamily="34" charset="-122"/>
                <a:ea typeface="微软雅黑" pitchFamily="34" charset="-122"/>
              </a:rPr>
              <a:t>（</a:t>
            </a:r>
            <a:r>
              <a:rPr lang="en-US" altLang="zh-CN" sz="3600" dirty="0">
                <a:solidFill>
                  <a:schemeClr val="accent2"/>
                </a:solidFill>
                <a:latin typeface="微软雅黑" pitchFamily="34" charset="-122"/>
                <a:ea typeface="微软雅黑" pitchFamily="34" charset="-122"/>
              </a:rPr>
              <a:t>4</a:t>
            </a:r>
            <a:r>
              <a:rPr lang="zh-CN" altLang="en-US" sz="3600" dirty="0">
                <a:solidFill>
                  <a:schemeClr val="accent2"/>
                </a:solidFill>
                <a:latin typeface="微软雅黑" pitchFamily="34" charset="-122"/>
                <a:ea typeface="微软雅黑" pitchFamily="34" charset="-122"/>
              </a:rPr>
              <a:t>）诚信</a:t>
            </a:r>
          </a:p>
        </p:txBody>
      </p:sp>
      <p:graphicFrame>
        <p:nvGraphicFramePr>
          <p:cNvPr id="7" name="Group 24"/>
          <p:cNvGraphicFramePr>
            <a:graphicFrameLocks/>
          </p:cNvGraphicFramePr>
          <p:nvPr>
            <p:extLst>
              <p:ext uri="{D42A27DB-BD31-4B8C-83A1-F6EECF244321}">
                <p14:modId xmlns:p14="http://schemas.microsoft.com/office/powerpoint/2010/main" val="472168522"/>
              </p:ext>
            </p:extLst>
          </p:nvPr>
        </p:nvGraphicFramePr>
        <p:xfrm>
          <a:off x="323528" y="1628800"/>
          <a:ext cx="8204431" cy="3323691"/>
        </p:xfrm>
        <a:graphic>
          <a:graphicData uri="http://schemas.openxmlformats.org/drawingml/2006/table">
            <a:tbl>
              <a:tblPr/>
              <a:tblGrid>
                <a:gridCol w="5076613"/>
                <a:gridCol w="3127818"/>
              </a:tblGrid>
              <a:tr h="5521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dirty="0" smtClean="0">
                          <a:ln>
                            <a:noFill/>
                          </a:ln>
                          <a:solidFill>
                            <a:srgbClr val="000000"/>
                          </a:solidFill>
                          <a:effectLst/>
                          <a:latin typeface="微软雅黑" pitchFamily="34" charset="-122"/>
                          <a:ea typeface="微软雅黑" pitchFamily="34" charset="-122"/>
                        </a:rPr>
                        <a:t>名   言</a:t>
                      </a:r>
                      <a:endParaRPr kumimoji="0" lang="zh-CN" altLang="en-US" sz="4300" b="1" i="0" u="none" strike="noStrike" cap="none" normalizeH="0" baseline="0" dirty="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核心价值观内容</a:t>
                      </a:r>
                      <a:r>
                        <a:rPr kumimoji="0" lang="en-US" altLang="zh-CN" sz="800" b="1" i="0" u="none" strike="noStrike" cap="none" normalizeH="0" baseline="0" smtClean="0">
                          <a:ln>
                            <a:noFill/>
                          </a:ln>
                          <a:solidFill>
                            <a:srgbClr val="FFFFFF"/>
                          </a:solidFill>
                          <a:effectLst/>
                          <a:latin typeface="微软雅黑" pitchFamily="34" charset="-122"/>
                          <a:ea typeface="微软雅黑" pitchFamily="34" charset="-122"/>
                        </a:rPr>
                        <a:t>[</a:t>
                      </a:r>
                      <a:r>
                        <a:rPr kumimoji="0" lang="zh-CN" altLang="en-US" sz="800" b="1" i="0" u="none" strike="noStrike" cap="none" normalizeH="0" baseline="0" smtClean="0">
                          <a:ln>
                            <a:noFill/>
                          </a:ln>
                          <a:solidFill>
                            <a:srgbClr val="FFFFFF"/>
                          </a:solidFill>
                          <a:effectLst/>
                          <a:latin typeface="微软雅黑" pitchFamily="34" charset="-122"/>
                          <a:ea typeface="微软雅黑" pitchFamily="34" charset="-122"/>
                        </a:rPr>
                        <a:t>来源</a:t>
                      </a:r>
                      <a:r>
                        <a:rPr kumimoji="0" lang="en-US" altLang="zh-CN" sz="800" b="1" i="0" u="none" strike="noStrike" cap="none" normalizeH="0" baseline="0" smtClean="0">
                          <a:ln>
                            <a:noFill/>
                          </a:ln>
                          <a:solidFill>
                            <a:srgbClr val="FFFFFF"/>
                          </a:solidFill>
                          <a:effectLst/>
                          <a:latin typeface="微软雅黑" pitchFamily="34" charset="-122"/>
                          <a:ea typeface="微软雅黑" pitchFamily="34" charset="-122"/>
                        </a:rPr>
                        <a:t>:Zxxk.Com]</a:t>
                      </a:r>
                      <a:endParaRPr kumimoji="0" lang="en-US" altLang="zh-CN"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21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900" b="1" i="0" u="none" strike="noStrike" cap="none" normalizeH="0" baseline="0" smtClean="0">
                          <a:ln>
                            <a:noFill/>
                          </a:ln>
                          <a:solidFill>
                            <a:srgbClr val="000000"/>
                          </a:solidFill>
                          <a:effectLst/>
                          <a:latin typeface="微软雅黑" pitchFamily="34" charset="-122"/>
                          <a:ea typeface="微软雅黑" pitchFamily="34" charset="-122"/>
                        </a:rPr>
                        <a:t>1</a:t>
                      </a: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、专心致志，以事其业。</a:t>
                      </a:r>
                      <a:endParaRPr kumimoji="0" lang="zh-CN" altLang="en-US"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敬业（示例）</a:t>
                      </a:r>
                      <a:endParaRPr kumimoji="0" lang="zh-CN" altLang="en-US"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21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900" b="1" i="0" u="none" strike="noStrike" cap="none" normalizeH="0" baseline="0" dirty="0" smtClean="0">
                          <a:ln>
                            <a:noFill/>
                          </a:ln>
                          <a:solidFill>
                            <a:srgbClr val="000000"/>
                          </a:solidFill>
                          <a:effectLst/>
                          <a:latin typeface="微软雅黑" pitchFamily="34" charset="-122"/>
                          <a:ea typeface="微软雅黑" pitchFamily="34" charset="-122"/>
                        </a:rPr>
                        <a:t>2</a:t>
                      </a:r>
                      <a:r>
                        <a:rPr kumimoji="0" lang="zh-CN" altLang="en-US" sz="2900" b="1" i="0" u="none" strike="noStrike" cap="none" normalizeH="0" baseline="0" dirty="0" smtClean="0">
                          <a:ln>
                            <a:noFill/>
                          </a:ln>
                          <a:solidFill>
                            <a:srgbClr val="000000"/>
                          </a:solidFill>
                          <a:effectLst/>
                          <a:latin typeface="微软雅黑" pitchFamily="34" charset="-122"/>
                          <a:ea typeface="微软雅黑" pitchFamily="34" charset="-122"/>
                        </a:rPr>
                        <a:t>、授人玫瑰，手留余香。</a:t>
                      </a:r>
                      <a:endParaRPr kumimoji="0" lang="zh-CN" altLang="en-US" sz="4300" b="1" i="0" u="none" strike="noStrike" cap="none" normalizeH="0" baseline="0" dirty="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      </a:t>
                      </a:r>
                      <a:endParaRPr kumimoji="0" lang="zh-CN" altLang="en-US"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21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900" b="1" i="0" u="none" strike="noStrike" cap="none" normalizeH="0" baseline="0" smtClean="0">
                          <a:ln>
                            <a:noFill/>
                          </a:ln>
                          <a:solidFill>
                            <a:srgbClr val="000000"/>
                          </a:solidFill>
                          <a:effectLst/>
                          <a:latin typeface="微软雅黑" pitchFamily="34" charset="-122"/>
                          <a:ea typeface="微软雅黑" pitchFamily="34" charset="-122"/>
                        </a:rPr>
                        <a:t>3</a:t>
                      </a: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、天下兴亡，匹夫有责。</a:t>
                      </a:r>
                      <a:endParaRPr kumimoji="0" lang="zh-CN" altLang="en-US"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smtClean="0">
                          <a:ln>
                            <a:noFill/>
                          </a:ln>
                          <a:solidFill>
                            <a:srgbClr val="000000"/>
                          </a:solidFill>
                          <a:effectLst/>
                          <a:latin typeface="微软雅黑" pitchFamily="34" charset="-122"/>
                          <a:ea typeface="微软雅黑" pitchFamily="34" charset="-122"/>
                        </a:rPr>
                        <a:t>      </a:t>
                      </a:r>
                      <a:r>
                        <a:rPr kumimoji="0" lang="en-US" altLang="zh-CN" sz="800" b="1" i="0" u="none" strike="noStrike" cap="none" normalizeH="0" baseline="0" smtClean="0">
                          <a:ln>
                            <a:noFill/>
                          </a:ln>
                          <a:solidFill>
                            <a:srgbClr val="FFFFFF"/>
                          </a:solidFill>
                          <a:effectLst/>
                          <a:latin typeface="微软雅黑" pitchFamily="34" charset="-122"/>
                          <a:ea typeface="微软雅黑" pitchFamily="34" charset="-122"/>
                        </a:rPr>
                        <a:t>[</a:t>
                      </a:r>
                      <a:r>
                        <a:rPr kumimoji="0" lang="zh-CN" altLang="en-US" sz="800" b="1" i="0" u="none" strike="noStrike" cap="none" normalizeH="0" baseline="0" smtClean="0">
                          <a:ln>
                            <a:noFill/>
                          </a:ln>
                          <a:solidFill>
                            <a:srgbClr val="FFFFFF"/>
                          </a:solidFill>
                          <a:effectLst/>
                          <a:latin typeface="微软雅黑" pitchFamily="34" charset="-122"/>
                          <a:ea typeface="微软雅黑" pitchFamily="34" charset="-122"/>
                        </a:rPr>
                        <a:t>来源</a:t>
                      </a:r>
                      <a:r>
                        <a:rPr kumimoji="0" lang="en-US" altLang="zh-CN" sz="800" b="1" i="0" u="none" strike="noStrike" cap="none" normalizeH="0" baseline="0" smtClean="0">
                          <a:ln>
                            <a:noFill/>
                          </a:ln>
                          <a:solidFill>
                            <a:srgbClr val="FFFFFF"/>
                          </a:solidFill>
                          <a:effectLst/>
                          <a:latin typeface="微软雅黑" pitchFamily="34" charset="-122"/>
                          <a:ea typeface="微软雅黑" pitchFamily="34" charset="-122"/>
                        </a:rPr>
                        <a:t>:</a:t>
                      </a:r>
                      <a:r>
                        <a:rPr kumimoji="0" lang="zh-CN" altLang="en-US" sz="800" b="1" i="0" u="none" strike="noStrike" cap="none" normalizeH="0" baseline="0" smtClean="0">
                          <a:ln>
                            <a:noFill/>
                          </a:ln>
                          <a:solidFill>
                            <a:srgbClr val="FFFFFF"/>
                          </a:solidFill>
                          <a:effectLst/>
                          <a:latin typeface="微软雅黑" pitchFamily="34" charset="-122"/>
                          <a:ea typeface="微软雅黑" pitchFamily="34" charset="-122"/>
                        </a:rPr>
                        <a:t>学科网</a:t>
                      </a:r>
                      <a:r>
                        <a:rPr kumimoji="0" lang="en-US" altLang="zh-CN" sz="800" b="1" i="0" u="none" strike="noStrike" cap="none" normalizeH="0" baseline="0" smtClean="0">
                          <a:ln>
                            <a:noFill/>
                          </a:ln>
                          <a:solidFill>
                            <a:srgbClr val="FFFFFF"/>
                          </a:solidFill>
                          <a:effectLst/>
                          <a:latin typeface="微软雅黑" pitchFamily="34" charset="-122"/>
                          <a:ea typeface="微软雅黑" pitchFamily="34" charset="-122"/>
                        </a:rPr>
                        <a:t>]</a:t>
                      </a:r>
                      <a:endParaRPr kumimoji="0" lang="en-US" altLang="zh-CN" sz="4300" b="1" i="0" u="none" strike="noStrike" cap="none" normalizeH="0" baseline="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21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2900" b="1" i="0" u="none" strike="noStrike" cap="none" normalizeH="0" baseline="0" dirty="0" smtClean="0">
                          <a:ln>
                            <a:noFill/>
                          </a:ln>
                          <a:solidFill>
                            <a:srgbClr val="000000"/>
                          </a:solidFill>
                          <a:effectLst/>
                          <a:latin typeface="微软雅黑" pitchFamily="34" charset="-122"/>
                          <a:ea typeface="微软雅黑" pitchFamily="34" charset="-122"/>
                        </a:rPr>
                        <a:t>4</a:t>
                      </a:r>
                      <a:r>
                        <a:rPr kumimoji="0" lang="zh-CN" altLang="en-US" sz="2900" b="1" i="0" u="none" strike="noStrike" cap="none" normalizeH="0" baseline="0" dirty="0" smtClean="0">
                          <a:ln>
                            <a:noFill/>
                          </a:ln>
                          <a:solidFill>
                            <a:srgbClr val="000000"/>
                          </a:solidFill>
                          <a:effectLst/>
                          <a:latin typeface="微软雅黑" pitchFamily="34" charset="-122"/>
                          <a:ea typeface="微软雅黑" pitchFamily="34" charset="-122"/>
                        </a:rPr>
                        <a:t>、诚者，天之道也；思诚者，人之道也。</a:t>
                      </a:r>
                      <a:endParaRPr kumimoji="0" lang="zh-CN" altLang="en-US" sz="4300" b="1" i="0" u="none" strike="noStrike" cap="none" normalizeH="0" baseline="0" dirty="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900" b="1" i="0" u="none" strike="noStrike" cap="none" normalizeH="0" baseline="0" dirty="0" smtClean="0">
                          <a:ln>
                            <a:noFill/>
                          </a:ln>
                          <a:solidFill>
                            <a:srgbClr val="000000"/>
                          </a:solidFill>
                          <a:effectLst/>
                          <a:latin typeface="微软雅黑" pitchFamily="34" charset="-122"/>
                          <a:ea typeface="微软雅黑" pitchFamily="34" charset="-122"/>
                        </a:rPr>
                        <a:t>      </a:t>
                      </a:r>
                      <a:endParaRPr kumimoji="0" lang="zh-CN" altLang="en-US" sz="4300" b="1" i="0" u="none" strike="noStrike" cap="none" normalizeH="0" baseline="0" dirty="0" smtClean="0">
                        <a:ln>
                          <a:noFill/>
                        </a:ln>
                        <a:solidFill>
                          <a:srgbClr val="000000"/>
                        </a:solidFill>
                        <a:effectLst/>
                        <a:latin typeface="微软雅黑" pitchFamily="34" charset="-122"/>
                        <a:ea typeface="微软雅黑" pitchFamily="34" charset="-122"/>
                      </a:endParaRPr>
                    </a:p>
                  </a:txBody>
                  <a:tcPr marL="70376" marR="70376" marT="54879" marB="548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906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814"/>
                                        </p:tgtEl>
                                        <p:attrNameLst>
                                          <p:attrName>style.visibility</p:attrName>
                                        </p:attrNameLst>
                                      </p:cBhvr>
                                      <p:to>
                                        <p:strVal val="visible"/>
                                      </p:to>
                                    </p:set>
                                    <p:anim calcmode="lin" valueType="num">
                                      <p:cBhvr additive="base">
                                        <p:cTn id="7" dur="500" fill="hold"/>
                                        <p:tgtEl>
                                          <p:spTgt spid="33814"/>
                                        </p:tgtEl>
                                        <p:attrNameLst>
                                          <p:attrName>ppt_x</p:attrName>
                                        </p:attrNameLst>
                                      </p:cBhvr>
                                      <p:tavLst>
                                        <p:tav tm="0">
                                          <p:val>
                                            <p:strVal val="#ppt_x"/>
                                          </p:val>
                                        </p:tav>
                                        <p:tav tm="100000">
                                          <p:val>
                                            <p:strVal val="#ppt_x"/>
                                          </p:val>
                                        </p:tav>
                                      </p:tavLst>
                                    </p:anim>
                                    <p:anim calcmode="lin" valueType="num">
                                      <p:cBhvr additive="base">
                                        <p:cTn id="8" dur="500" fill="hold"/>
                                        <p:tgtEl>
                                          <p:spTgt spid="338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804866"/>
          <p:cNvSpPr>
            <a:spLocks noChangeArrowheads="1"/>
          </p:cNvSpPr>
          <p:nvPr/>
        </p:nvSpPr>
        <p:spPr bwMode="auto">
          <a:xfrm>
            <a:off x="0" y="683821"/>
            <a:ext cx="9144000" cy="461665"/>
          </a:xfrm>
          <a:prstGeom prst="rect">
            <a:avLst/>
          </a:prstGeom>
          <a:solidFill>
            <a:schemeClr val="bg1"/>
          </a:solidFill>
          <a:ln w="9525">
            <a:noFill/>
            <a:miter lim="800000"/>
            <a:headEnd/>
            <a:tailEnd/>
          </a:ln>
        </p:spPr>
        <p:txBody>
          <a:bodyPr anchor="ctr">
            <a:spAutoFit/>
          </a:bodyPr>
          <a:lstStyle/>
          <a:p>
            <a:pPr indent="276225" eaLnBrk="0" hangingPunct="0"/>
            <a:endParaRPr lang="zh-CN" altLang="en-US" sz="2400" b="0">
              <a:solidFill>
                <a:schemeClr val="accent2"/>
              </a:solidFill>
              <a:latin typeface="Arial" charset="0"/>
              <a:ea typeface="黑体" pitchFamily="49" charset="-122"/>
            </a:endParaRPr>
          </a:p>
        </p:txBody>
      </p:sp>
      <p:pic>
        <p:nvPicPr>
          <p:cNvPr id="34818" name="图片 804865"/>
          <p:cNvPicPr>
            <a:picLocks noChangeAspect="1"/>
          </p:cNvPicPr>
          <p:nvPr/>
        </p:nvPicPr>
        <p:blipFill>
          <a:blip r:embed="rId2"/>
          <a:srcRect/>
          <a:stretch>
            <a:fillRect/>
          </a:stretch>
        </p:blipFill>
        <p:spPr bwMode="auto">
          <a:xfrm>
            <a:off x="467544" y="573565"/>
            <a:ext cx="8542871" cy="3590017"/>
          </a:xfrm>
          <a:prstGeom prst="rect">
            <a:avLst/>
          </a:prstGeom>
          <a:noFill/>
          <a:ln w="9525">
            <a:noFill/>
            <a:miter lim="800000"/>
            <a:headEnd/>
            <a:tailEnd/>
          </a:ln>
        </p:spPr>
      </p:pic>
      <p:sp>
        <p:nvSpPr>
          <p:cNvPr id="34819" name="矩形 804867"/>
          <p:cNvSpPr>
            <a:spLocks noChangeArrowheads="1"/>
          </p:cNvSpPr>
          <p:nvPr/>
        </p:nvSpPr>
        <p:spPr bwMode="auto">
          <a:xfrm>
            <a:off x="0" y="4882095"/>
            <a:ext cx="9035260" cy="2000548"/>
          </a:xfrm>
          <a:prstGeom prst="rect">
            <a:avLst/>
          </a:prstGeom>
          <a:noFill/>
          <a:ln w="9525">
            <a:noFill/>
            <a:miter lim="800000"/>
            <a:headEnd/>
            <a:tailEnd/>
          </a:ln>
        </p:spPr>
        <p:txBody>
          <a:bodyPr anchor="ctr">
            <a:spAutoFit/>
          </a:bodyPr>
          <a:lstStyle/>
          <a:p>
            <a:pPr indent="276225"/>
            <a:r>
              <a:rPr lang="en-US" altLang="zh-CN" sz="2800" dirty="0">
                <a:solidFill>
                  <a:schemeClr val="tx1"/>
                </a:solidFill>
                <a:latin typeface="微软雅黑" pitchFamily="34" charset="-122"/>
                <a:ea typeface="微软雅黑" pitchFamily="34" charset="-122"/>
              </a:rPr>
              <a:t>(1)</a:t>
            </a:r>
            <a:r>
              <a:rPr lang="zh-CN" altLang="en-US" sz="2800" dirty="0">
                <a:solidFill>
                  <a:schemeClr val="tx1"/>
                </a:solidFill>
                <a:latin typeface="微软雅黑" pitchFamily="34" charset="-122"/>
                <a:ea typeface="微软雅黑" pitchFamily="34" charset="-122"/>
              </a:rPr>
              <a:t>试分别从</a:t>
            </a:r>
            <a:r>
              <a:rPr lang="zh-CN" altLang="en-US" sz="2800" dirty="0">
                <a:solidFill>
                  <a:srgbClr val="FF0000"/>
                </a:solidFill>
                <a:latin typeface="微软雅黑" pitchFamily="34" charset="-122"/>
                <a:ea typeface="微软雅黑" pitchFamily="34" charset="-122"/>
              </a:rPr>
              <a:t>国家、社会和公民</a:t>
            </a:r>
            <a:r>
              <a:rPr lang="zh-CN" altLang="en-US" sz="2800" dirty="0">
                <a:solidFill>
                  <a:schemeClr val="tx1"/>
                </a:solidFill>
                <a:latin typeface="微软雅黑" pitchFamily="34" charset="-122"/>
                <a:ea typeface="微软雅黑" pitchFamily="34" charset="-122"/>
              </a:rPr>
              <a:t>层面，指出题</a:t>
            </a:r>
            <a:r>
              <a:rPr lang="en-US" altLang="zh-CN" sz="2800" dirty="0">
                <a:solidFill>
                  <a:schemeClr val="tx1"/>
                </a:solidFill>
                <a:latin typeface="微软雅黑" pitchFamily="34" charset="-122"/>
                <a:ea typeface="微软雅黑" pitchFamily="34" charset="-122"/>
              </a:rPr>
              <a:t>(a)(b)(c)</a:t>
            </a:r>
            <a:r>
              <a:rPr lang="zh-CN" altLang="en-US" sz="2800" dirty="0">
                <a:solidFill>
                  <a:schemeClr val="tx1"/>
                </a:solidFill>
                <a:latin typeface="微软雅黑" pitchFamily="34" charset="-122"/>
                <a:ea typeface="微软雅黑" pitchFamily="34" charset="-122"/>
              </a:rPr>
              <a:t>图体现了社会主义核  心价值观的哪一内容？（</a:t>
            </a:r>
            <a:r>
              <a:rPr lang="en-US" altLang="zh-CN" sz="2800" dirty="0">
                <a:solidFill>
                  <a:schemeClr val="tx1"/>
                </a:solidFill>
                <a:latin typeface="微软雅黑" pitchFamily="34" charset="-122"/>
                <a:ea typeface="微软雅黑" pitchFamily="34" charset="-122"/>
              </a:rPr>
              <a:t>3</a:t>
            </a:r>
            <a:r>
              <a:rPr lang="zh-CN" altLang="en-US" sz="2800" dirty="0">
                <a:solidFill>
                  <a:schemeClr val="tx1"/>
                </a:solidFill>
                <a:latin typeface="微软雅黑" pitchFamily="34" charset="-122"/>
                <a:ea typeface="微软雅黑" pitchFamily="34" charset="-122"/>
              </a:rPr>
              <a:t>分）</a:t>
            </a:r>
          </a:p>
          <a:p>
            <a:pPr indent="276225"/>
            <a:r>
              <a:rPr lang="en-US" altLang="zh-CN" sz="3400" dirty="0">
                <a:solidFill>
                  <a:srgbClr val="FF0000"/>
                </a:solidFill>
                <a:latin typeface="微软雅黑" pitchFamily="34" charset="-122"/>
                <a:ea typeface="微软雅黑" pitchFamily="34" charset="-122"/>
              </a:rPr>
              <a:t>      (a)</a:t>
            </a:r>
            <a:r>
              <a:rPr lang="zh-CN" altLang="en-US" sz="3400" dirty="0">
                <a:solidFill>
                  <a:srgbClr val="FF0000"/>
                </a:solidFill>
                <a:latin typeface="微软雅黑" pitchFamily="34" charset="-122"/>
                <a:ea typeface="微软雅黑" pitchFamily="34" charset="-122"/>
              </a:rPr>
              <a:t>文</a:t>
            </a:r>
            <a:r>
              <a:rPr lang="zh-CN" altLang="en-US" sz="3400" dirty="0" smtClean="0">
                <a:solidFill>
                  <a:srgbClr val="FF0000"/>
                </a:solidFill>
                <a:latin typeface="微软雅黑" pitchFamily="34" charset="-122"/>
                <a:ea typeface="微软雅黑" pitchFamily="34" charset="-122"/>
              </a:rPr>
              <a:t>明   </a:t>
            </a:r>
            <a:r>
              <a:rPr lang="en-US" altLang="zh-CN" sz="3400" dirty="0" smtClean="0">
                <a:solidFill>
                  <a:srgbClr val="FF0000"/>
                </a:solidFill>
                <a:latin typeface="微软雅黑" pitchFamily="34" charset="-122"/>
                <a:ea typeface="微软雅黑" pitchFamily="34" charset="-122"/>
              </a:rPr>
              <a:t>(</a:t>
            </a:r>
            <a:r>
              <a:rPr lang="en-US" altLang="zh-CN" sz="3400" dirty="0">
                <a:solidFill>
                  <a:srgbClr val="FF0000"/>
                </a:solidFill>
                <a:latin typeface="微软雅黑" pitchFamily="34" charset="-122"/>
                <a:ea typeface="微软雅黑" pitchFamily="34" charset="-122"/>
              </a:rPr>
              <a:t>b)</a:t>
            </a:r>
            <a:r>
              <a:rPr lang="zh-CN" altLang="en-US" sz="3400" dirty="0">
                <a:solidFill>
                  <a:srgbClr val="FF0000"/>
                </a:solidFill>
                <a:latin typeface="微软雅黑" pitchFamily="34" charset="-122"/>
                <a:ea typeface="微软雅黑" pitchFamily="34" charset="-122"/>
              </a:rPr>
              <a:t>法</a:t>
            </a:r>
            <a:r>
              <a:rPr lang="zh-CN" altLang="en-US" sz="3400" dirty="0" smtClean="0">
                <a:solidFill>
                  <a:srgbClr val="FF0000"/>
                </a:solidFill>
                <a:latin typeface="微软雅黑" pitchFamily="34" charset="-122"/>
                <a:ea typeface="微软雅黑" pitchFamily="34" charset="-122"/>
              </a:rPr>
              <a:t>治     </a:t>
            </a:r>
            <a:r>
              <a:rPr lang="en-US" altLang="zh-CN" sz="3400" dirty="0" smtClean="0">
                <a:solidFill>
                  <a:srgbClr val="FF0000"/>
                </a:solidFill>
                <a:latin typeface="微软雅黑" pitchFamily="34" charset="-122"/>
                <a:ea typeface="微软雅黑" pitchFamily="34" charset="-122"/>
              </a:rPr>
              <a:t>(</a:t>
            </a:r>
            <a:r>
              <a:rPr lang="en-US" altLang="zh-CN" sz="3400" dirty="0">
                <a:solidFill>
                  <a:srgbClr val="FF0000"/>
                </a:solidFill>
                <a:latin typeface="微软雅黑" pitchFamily="34" charset="-122"/>
                <a:ea typeface="微软雅黑" pitchFamily="34" charset="-122"/>
              </a:rPr>
              <a:t>c)</a:t>
            </a:r>
            <a:r>
              <a:rPr lang="zh-CN" altLang="en-US" sz="3400" dirty="0">
                <a:solidFill>
                  <a:srgbClr val="FF0000"/>
                </a:solidFill>
                <a:latin typeface="微软雅黑" pitchFamily="34" charset="-122"/>
                <a:ea typeface="微软雅黑" pitchFamily="34" charset="-122"/>
              </a:rPr>
              <a:t>友善</a:t>
            </a:r>
            <a:endParaRPr lang="zh-CN" altLang="en-US" sz="3200" dirty="0">
              <a:solidFill>
                <a:srgbClr val="FF0000"/>
              </a:solidFill>
              <a:latin typeface="微软雅黑" pitchFamily="34" charset="-122"/>
              <a:ea typeface="微软雅黑" pitchFamily="34" charset="-122"/>
            </a:endParaRPr>
          </a:p>
          <a:p>
            <a:pPr indent="276225" eaLnBrk="0" hangingPunct="0"/>
            <a:endParaRPr lang="zh-CN" altLang="en-US" sz="3400" dirty="0">
              <a:solidFill>
                <a:srgbClr val="FF0000"/>
              </a:solidFill>
              <a:latin typeface="微软雅黑" pitchFamily="34" charset="-122"/>
              <a:ea typeface="微软雅黑" pitchFamily="34" charset="-122"/>
            </a:endParaRPr>
          </a:p>
        </p:txBody>
      </p:sp>
      <p:sp>
        <p:nvSpPr>
          <p:cNvPr id="34820" name="WordArt 6"/>
          <p:cNvSpPr>
            <a:spLocks noChangeArrowheads="1" noChangeShapeType="1" noTextEdit="1"/>
          </p:cNvSpPr>
          <p:nvPr/>
        </p:nvSpPr>
        <p:spPr bwMode="auto">
          <a:xfrm>
            <a:off x="102632" y="682180"/>
            <a:ext cx="351880" cy="731723"/>
          </a:xfrm>
          <a:prstGeom prst="rect">
            <a:avLst/>
          </a:prstGeom>
        </p:spPr>
        <p:txBody>
          <a:bodyPr wrap="none" fromWordArt="1">
            <a:prstTxWarp prst="textDeflate">
              <a:avLst>
                <a:gd name="adj" fmla="val 26227"/>
              </a:avLst>
            </a:prstTxWarp>
          </a:bodyPr>
          <a:lstStyle/>
          <a:p>
            <a:pPr algn="ctr"/>
            <a:r>
              <a:rPr lang="en-US" altLang="zh-CN" sz="3600" kern="10">
                <a:ln w="9525">
                  <a:solidFill>
                    <a:srgbClr val="000000"/>
                  </a:solidFill>
                  <a:round/>
                  <a:headEnd/>
                  <a:tailEnd/>
                </a:ln>
                <a:latin typeface="宋体"/>
                <a:ea typeface="宋体"/>
              </a:rPr>
              <a:t>4.</a:t>
            </a:r>
            <a:endParaRPr lang="zh-CN" altLang="en-US" sz="3600" kern="10">
              <a:ln w="9525">
                <a:solidFill>
                  <a:srgbClr val="000000"/>
                </a:solidFill>
                <a:round/>
                <a:headEnd/>
                <a:tailEnd/>
              </a:ln>
              <a:latin typeface="宋体"/>
              <a:ea typeface="宋体"/>
            </a:endParaRPr>
          </a:p>
        </p:txBody>
      </p:sp>
    </p:spTree>
    <p:extLst>
      <p:ext uri="{BB962C8B-B14F-4D97-AF65-F5344CB8AC3E}">
        <p14:creationId xmlns:p14="http://schemas.microsoft.com/office/powerpoint/2010/main" val="1138450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 calcmode="lin" valueType="num">
                                      <p:cBhvr additive="base">
                                        <p:cTn id="7"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normAutofit fontScale="92500" lnSpcReduction="10000"/>
          </a:bodyPr>
          <a:lstStyle/>
          <a:p>
            <a:r>
              <a:rPr lang="en-US" altLang="zh-CN" b="1" dirty="0" smtClean="0">
                <a:latin typeface="微软雅黑" pitchFamily="34" charset="-122"/>
                <a:ea typeface="微软雅黑" pitchFamily="34" charset="-122"/>
              </a:rPr>
              <a:t>5.</a:t>
            </a:r>
            <a:r>
              <a:rPr lang="zh-CN" altLang="en-US" b="1" dirty="0" smtClean="0">
                <a:latin typeface="微软雅黑" pitchFamily="34" charset="-122"/>
                <a:ea typeface="微软雅黑" pitchFamily="34" charset="-122"/>
              </a:rPr>
              <a:t>港珠澳大桥彰显中国奋斗精神　港珠澳大桥是科技工程，也是人心工程，再好的方案和技术最终都需要人去完成。大桥每一个节点的进展、每一次攻关、每一次创新，都蕴含着可经受历史考验的中国工匠精神。差之毫厘，谬之千里。在高温、高湿、高盐的环境下，一线建筑工人舍身忘我，以“每一次都是第一次”的初衷，焊牢每一条缝隙，拧紧每一颗螺丝，筑平每一寸混凝土路面，在日复一日年复一年的劳作中，将大桥平地拔起。</a:t>
            </a:r>
          </a:p>
          <a:p>
            <a:r>
              <a:rPr lang="en-US" altLang="zh-CN" b="1" dirty="0" smtClean="0">
                <a:latin typeface="微软雅黑" pitchFamily="34" charset="-122"/>
                <a:ea typeface="微软雅黑" pitchFamily="34" charset="-122"/>
              </a:rPr>
              <a:t>(1).</a:t>
            </a:r>
            <a:r>
              <a:rPr lang="zh-CN" altLang="en-US" b="1" dirty="0" smtClean="0">
                <a:latin typeface="微软雅黑" pitchFamily="34" charset="-122"/>
                <a:ea typeface="微软雅黑" pitchFamily="34" charset="-122"/>
              </a:rPr>
              <a:t>港珠澳大桥彰显了哪些中国奋斗精神？</a:t>
            </a:r>
          </a:p>
          <a:p>
            <a:r>
              <a:rPr lang="zh-CN" altLang="en-US" b="1" dirty="0" smtClean="0">
                <a:solidFill>
                  <a:srgbClr val="FF0000"/>
                </a:solidFill>
                <a:latin typeface="微软雅黑" pitchFamily="34" charset="-122"/>
                <a:ea typeface="微软雅黑" pitchFamily="34" charset="-122"/>
              </a:rPr>
              <a:t>敢为人先、探索新知的创新精神。</a:t>
            </a:r>
          </a:p>
          <a:p>
            <a:r>
              <a:rPr lang="zh-CN" altLang="en-US" b="1" dirty="0" smtClean="0">
                <a:solidFill>
                  <a:srgbClr val="FF0000"/>
                </a:solidFill>
                <a:latin typeface="微软雅黑" pitchFamily="34" charset="-122"/>
                <a:ea typeface="微软雅黑" pitchFamily="34" charset="-122"/>
              </a:rPr>
              <a:t>精雕细琢、精益求精的工匠精神。</a:t>
            </a:r>
          </a:p>
          <a:p>
            <a:r>
              <a:rPr lang="zh-CN" altLang="en-US" b="1" dirty="0" smtClean="0">
                <a:solidFill>
                  <a:srgbClr val="FF0000"/>
                </a:solidFill>
                <a:latin typeface="微软雅黑" pitchFamily="34" charset="-122"/>
                <a:ea typeface="微软雅黑" pitchFamily="34" charset="-122"/>
              </a:rPr>
              <a:t>爱岗敬业、勇于担责的敬业精神。</a:t>
            </a:r>
          </a:p>
          <a:p>
            <a:endParaRPr lang="zh-CN" altLang="en-US" dirty="0"/>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336704"/>
          </a:xfrm>
        </p:spPr>
        <p:txBody>
          <a:bodyPr/>
          <a:lstStyle/>
          <a:p>
            <a:r>
              <a:rPr lang="en-US" altLang="zh-CN" dirty="0">
                <a:latin typeface="微软雅黑" pitchFamily="34" charset="-122"/>
                <a:ea typeface="微软雅黑" pitchFamily="34" charset="-122"/>
              </a:rPr>
              <a:t>6.</a:t>
            </a:r>
            <a:r>
              <a:rPr lang="zh-CN" altLang="en-US" dirty="0">
                <a:latin typeface="微软雅黑" pitchFamily="34" charset="-122"/>
                <a:ea typeface="微软雅黑" pitchFamily="34" charset="-122"/>
              </a:rPr>
              <a:t>材料二：非法猎捕野鸟</a:t>
            </a:r>
            <a:r>
              <a:rPr lang="en-US" altLang="zh-CN" dirty="0">
                <a:latin typeface="微软雅黑" pitchFamily="34" charset="-122"/>
                <a:ea typeface="微软雅黑" pitchFamily="34" charset="-122"/>
              </a:rPr>
              <a:t>20</a:t>
            </a:r>
            <a:r>
              <a:rPr lang="zh-CN" altLang="en-US" dirty="0">
                <a:latin typeface="微软雅黑" pitchFamily="34" charset="-122"/>
                <a:ea typeface="微软雅黑" pitchFamily="34" charset="-122"/>
              </a:rPr>
              <a:t>只以上，即便是常见的麻雀，也将获刑。新修订的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中华人民共和国野生动物保护法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于</a:t>
            </a:r>
            <a:r>
              <a:rPr lang="en-US" altLang="zh-CN" dirty="0">
                <a:latin typeface="微软雅黑" pitchFamily="34" charset="-122"/>
                <a:ea typeface="微软雅黑" pitchFamily="34" charset="-122"/>
              </a:rPr>
              <a:t>2017</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日起正式实施，处罚力度和数额明显增大。</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中华人民共和国野生动物保护法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于</a:t>
            </a:r>
            <a:r>
              <a:rPr lang="en-US" altLang="zh-CN" dirty="0">
                <a:latin typeface="微软雅黑" pitchFamily="34" charset="-122"/>
                <a:ea typeface="微软雅黑" pitchFamily="34" charset="-122"/>
              </a:rPr>
              <a:t>2017</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日起正式实施，这属于依法治国基本要求中的</a:t>
            </a:r>
            <a:r>
              <a:rPr lang="zh-CN" altLang="en-US" u="sng" dirty="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分）</a:t>
            </a:r>
          </a:p>
          <a:p>
            <a:endParaRPr lang="zh-CN" altLang="en-US" dirty="0">
              <a:latin typeface="微软雅黑" pitchFamily="34" charset="-122"/>
              <a:ea typeface="微软雅黑" pitchFamily="34" charset="-122"/>
            </a:endParaRPr>
          </a:p>
          <a:p>
            <a:r>
              <a:rPr lang="zh-CN" altLang="en-US" dirty="0">
                <a:solidFill>
                  <a:srgbClr val="FF0000"/>
                </a:solidFill>
                <a:latin typeface="微软雅黑" pitchFamily="34" charset="-122"/>
                <a:ea typeface="微软雅黑" pitchFamily="34" charset="-122"/>
              </a:rPr>
              <a:t>答：科学立法</a:t>
            </a:r>
          </a:p>
          <a:p>
            <a:endParaRPr lang="zh-CN" altLang="en-US" dirty="0"/>
          </a:p>
        </p:txBody>
      </p:sp>
    </p:spTree>
    <p:extLst>
      <p:ext uri="{BB962C8B-B14F-4D97-AF65-F5344CB8AC3E}">
        <p14:creationId xmlns:p14="http://schemas.microsoft.com/office/powerpoint/2010/main" val="2387621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7887</Words>
  <Application>Microsoft Office PowerPoint</Application>
  <PresentationFormat>全屏显示(4:3)</PresentationFormat>
  <Paragraphs>319</Paragraphs>
  <Slides>56</Slides>
  <Notes>6</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PowerPoint 演示文稿</vt:lpstr>
      <vt:lpstr>是什么</vt:lpstr>
      <vt:lpstr>PowerPoint 演示文稿</vt:lpstr>
      <vt:lpstr>PowerPoint 演示文稿</vt:lpstr>
      <vt:lpstr>PowerPoint 演示文稿</vt:lpstr>
      <vt:lpstr>3.请对照社会主义核心价值观个人层面的内容仿照示例，完成表格。(6分）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为什么</vt:lpstr>
      <vt:lpstr>“为什么”类解题方法</vt:lpstr>
      <vt:lpstr>1、意义类 </vt:lpstr>
      <vt:lpstr>  1.例题：综合上述材料，请你谈谈：“对口支援”新疆有何重要意义？</vt:lpstr>
      <vt:lpstr>2.结合材料，谈谈实行民主监督有什么意义？</vt:lpstr>
      <vt:lpstr>3.评选感动中国人物有什么意义？</vt:lpstr>
      <vt:lpstr>PowerPoint 演示文稿</vt:lpstr>
      <vt:lpstr>PowerPoint 演示文稿</vt:lpstr>
      <vt:lpstr>PowerPoint 演示文稿</vt:lpstr>
      <vt:lpstr>2.原因类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2、意义类 </vt:lpstr>
      <vt:lpstr>PowerPoint 演示文稿</vt:lpstr>
      <vt:lpstr>PowerPoint 演示文稿</vt:lpstr>
      <vt:lpstr>行为评析、说服、教育类　</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xb21cn</dc:creator>
  <cp:lastModifiedBy>xb21cn</cp:lastModifiedBy>
  <cp:revision>8</cp:revision>
  <dcterms:created xsi:type="dcterms:W3CDTF">2019-04-02T23:31:35Z</dcterms:created>
  <dcterms:modified xsi:type="dcterms:W3CDTF">2019-04-03T01:32:52Z</dcterms:modified>
</cp:coreProperties>
</file>