
<file path=[Content_Types].xml><?xml version="1.0" encoding="utf-8"?>
<Types xmlns="http://schemas.openxmlformats.org/package/2006/content-types">
  <Default Extension="jpeg" ContentType="image/jpe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0"/>
  </p:notesMasterIdLst>
  <p:handoutMasterIdLst>
    <p:handoutMasterId r:id="rId45"/>
  </p:handoutMasterIdLst>
  <p:sldIdLst>
    <p:sldId id="304" r:id="rId3"/>
    <p:sldId id="321" r:id="rId4"/>
    <p:sldId id="431" r:id="rId5"/>
    <p:sldId id="461" r:id="rId6"/>
    <p:sldId id="491" r:id="rId7"/>
    <p:sldId id="521" r:id="rId8"/>
    <p:sldId id="551" r:id="rId9"/>
    <p:sldId id="581" r:id="rId10"/>
    <p:sldId id="582" r:id="rId11"/>
    <p:sldId id="613" r:id="rId12"/>
    <p:sldId id="703" r:id="rId13"/>
    <p:sldId id="643" r:id="rId14"/>
    <p:sldId id="673" r:id="rId15"/>
    <p:sldId id="735" r:id="rId16"/>
    <p:sldId id="305" r:id="rId17"/>
    <p:sldId id="310" r:id="rId18"/>
    <p:sldId id="312" r:id="rId19"/>
    <p:sldId id="311" r:id="rId21"/>
    <p:sldId id="308" r:id="rId22"/>
    <p:sldId id="313" r:id="rId23"/>
    <p:sldId id="314" r:id="rId24"/>
    <p:sldId id="315" r:id="rId25"/>
    <p:sldId id="316" r:id="rId26"/>
    <p:sldId id="317" r:id="rId27"/>
    <p:sldId id="318" r:id="rId28"/>
    <p:sldId id="319" r:id="rId29"/>
    <p:sldId id="320" r:id="rId30"/>
    <p:sldId id="324" r:id="rId31"/>
    <p:sldId id="326" r:id="rId32"/>
    <p:sldId id="328" r:id="rId33"/>
    <p:sldId id="327" r:id="rId34"/>
    <p:sldId id="329" r:id="rId35"/>
    <p:sldId id="330" r:id="rId36"/>
    <p:sldId id="331" r:id="rId37"/>
    <p:sldId id="333" r:id="rId38"/>
    <p:sldId id="332" r:id="rId39"/>
    <p:sldId id="336" r:id="rId40"/>
    <p:sldId id="337" r:id="rId41"/>
    <p:sldId id="342" r:id="rId42"/>
    <p:sldId id="335" r:id="rId43"/>
    <p:sldId id="334" r:id="rId44"/>
  </p:sldIdLst>
  <p:sldSz cx="9144000" cy="6858000" type="screen4x3"/>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13AD"/>
    <a:srgbClr val="1B06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107"/>
    <p:restoredTop sz="94694"/>
  </p:normalViewPr>
  <p:slideViewPr>
    <p:cSldViewPr snapToGrid="0" snapToObjects="1">
      <p:cViewPr varScale="1">
        <p:scale>
          <a:sx n="169" d="100"/>
          <a:sy n="169" d="100"/>
        </p:scale>
        <p:origin x="536" y="184"/>
      </p:cViewPr>
      <p:guideLst>
        <p:guide orient="horz" pos="2160"/>
        <p:guide pos="2887"/>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68CC547-5559-2049-ADEE-1CE3D5CA175C}" type="datetimeFigureOut">
              <a:rPr kumimoji="1" lang="zh-CN" altLang="en-US" smtClean="0"/>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5651C31-32C4-DE45-9584-E41A8AB268F4}"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2DDF5B-8FEC-2B4E-A8C3-D7E036F58EF0}"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5F309A-73A8-2442-9F11-08F540C2BBFF}"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1370013" y="1141413"/>
            <a:ext cx="4114800" cy="3086100"/>
          </a:xfrm>
          <a:ln cap="flat" cmpd="sng">
            <a:solidFill>
              <a:srgbClr val="000000"/>
            </a:solidFill>
            <a:prstDash val="solid"/>
            <a:headEnd type="none" w="med" len="med"/>
            <a:tailEnd type="none" w="med" len="med"/>
          </a:ln>
        </p:spPr>
        <p:txBody>
          <a:bodyPr/>
          <a:lstStyle/>
          <a:p>
            <a:endParaRPr lang="zh-CN" altLang="en-US"/>
          </a:p>
        </p:txBody>
      </p:sp>
      <p:sp>
        <p:nvSpPr>
          <p:cNvPr id="15363" name="备注占位符 2"/>
          <p:cNvSpPr>
            <a:spLocks noGrp="1"/>
          </p:cNvSpPr>
          <p:nvPr>
            <p:ph type="body" idx="1"/>
          </p:nvPr>
        </p:nvSpPr>
        <p:spPr>
          <a:xfrm>
            <a:off x="684213" y="4398963"/>
            <a:ext cx="5486400" cy="3600450"/>
          </a:xfrm>
        </p:spPr>
        <p:txBody>
          <a:bodyPr vert="horz" wrap="square" anchor="t"/>
          <a:lstStyle/>
          <a:p>
            <a:pPr lvl="0" eaLnBrk="1" hangingPunct="1">
              <a:spcBef>
                <a:spcPct val="0"/>
              </a:spcBef>
            </a:pPr>
            <a:r>
              <a:rPr lang="zh-CN" altLang="en-US" dirty="0"/>
              <a:t>模板来自于 </a:t>
            </a:r>
            <a:r>
              <a:rPr lang="en-US" altLang="x-none" dirty="0"/>
              <a:t>http://docer.wps.cn</a:t>
            </a:r>
            <a:endParaRPr lang="zh-CN" altLang="en-US" dirty="0"/>
          </a:p>
        </p:txBody>
      </p:sp>
      <p:sp>
        <p:nvSpPr>
          <p:cNvPr id="15364" name="灯片编号占位符 3"/>
          <p:cNvSpPr txBox="1">
            <a:spLocks noGrp="1"/>
          </p:cNvSpPr>
          <p:nvPr/>
        </p:nvSpPr>
        <p:spPr>
          <a:xfrm>
            <a:off x="3883025" y="8683625"/>
            <a:ext cx="2971800" cy="458788"/>
          </a:xfrm>
          <a:prstGeom prst="rect">
            <a:avLst/>
          </a:prstGeom>
          <a:noFill/>
          <a:ln w="9525">
            <a:noFill/>
            <a:miter/>
          </a:ln>
        </p:spPr>
        <p:txBody>
          <a:bodyPr anchor="b"/>
          <a:lstStyle/>
          <a:p>
            <a:pPr lvl="0" algn="r" eaLnBrk="1" hangingPunct="1"/>
            <a:fld id="{9A0DB2DC-4C9A-4742-B13C-FB6460FD3503}" type="slidenum">
              <a:rPr lang="zh-CN" altLang="en-US" sz="1200" dirty="0">
                <a:latin typeface="Calibri" panose="020F0502020204030204" charset="0"/>
              </a:rPr>
            </a:fld>
            <a:endParaRPr lang="zh-CN" altLang="en-US" sz="1200" dirty="0">
              <a:latin typeface="Calibri" panose="020F050202020403020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05F309A-73A8-2442-9F11-08F540C2BBFF}" type="slidenum">
              <a:rPr kumimoji="1" lang="zh-CN" altLang="en-US" smtClean="0"/>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a:xfrm>
            <a:off x="1370013" y="1141413"/>
            <a:ext cx="4114800" cy="3086100"/>
          </a:xfrm>
          <a:ln cap="flat" cmpd="sng">
            <a:solidFill>
              <a:srgbClr val="000000"/>
            </a:solidFill>
            <a:prstDash val="solid"/>
            <a:headEnd type="none" w="med" len="med"/>
            <a:tailEnd type="none" w="med" len="med"/>
          </a:ln>
        </p:spPr>
        <p:txBody>
          <a:bodyPr/>
          <a:lstStyle/>
          <a:p>
            <a:endParaRPr lang="zh-CN" altLang="en-US"/>
          </a:p>
        </p:txBody>
      </p:sp>
      <p:sp>
        <p:nvSpPr>
          <p:cNvPr id="21507" name="备注占位符 2"/>
          <p:cNvSpPr>
            <a:spLocks noGrp="1"/>
          </p:cNvSpPr>
          <p:nvPr>
            <p:ph type="body" idx="1"/>
          </p:nvPr>
        </p:nvSpPr>
        <p:spPr>
          <a:xfrm>
            <a:off x="684213" y="4398963"/>
            <a:ext cx="5486400" cy="3600450"/>
          </a:xfrm>
        </p:spPr>
        <p:txBody>
          <a:bodyPr vert="horz" wrap="square" anchor="t"/>
          <a:lstStyle/>
          <a:p>
            <a:pPr lvl="0" eaLnBrk="1" hangingPunct="1">
              <a:spcBef>
                <a:spcPct val="0"/>
              </a:spcBef>
            </a:pPr>
            <a:r>
              <a:rPr lang="zh-CN" altLang="en-US" dirty="0"/>
              <a:t>模板来自于 </a:t>
            </a:r>
            <a:r>
              <a:rPr lang="en-US" altLang="x-none" dirty="0"/>
              <a:t>http://docer.wps.cn</a:t>
            </a:r>
            <a:endParaRPr lang="zh-CN" altLang="en-US" dirty="0"/>
          </a:p>
        </p:txBody>
      </p:sp>
      <p:sp>
        <p:nvSpPr>
          <p:cNvPr id="21508" name="灯片编号占位符 3"/>
          <p:cNvSpPr txBox="1">
            <a:spLocks noGrp="1"/>
          </p:cNvSpPr>
          <p:nvPr/>
        </p:nvSpPr>
        <p:spPr>
          <a:xfrm>
            <a:off x="3883025" y="8683625"/>
            <a:ext cx="2971800" cy="458788"/>
          </a:xfrm>
          <a:prstGeom prst="rect">
            <a:avLst/>
          </a:prstGeom>
          <a:noFill/>
          <a:ln w="9525">
            <a:noFill/>
            <a:miter/>
          </a:ln>
        </p:spPr>
        <p:txBody>
          <a:bodyPr anchor="b"/>
          <a:lstStyle/>
          <a:p>
            <a:pPr lvl="0" algn="r" eaLnBrk="1" hangingPunct="1"/>
            <a:fld id="{9A0DB2DC-4C9A-4742-B13C-FB6460FD3503}" type="slidenum">
              <a:rPr lang="zh-CN" altLang="en-US" sz="1200" dirty="0">
                <a:latin typeface="Calibri" panose="020F0502020204030204" charset="0"/>
              </a:rPr>
            </a:fld>
            <a:endParaRPr lang="zh-CN" altLang="en-US" sz="1200" dirty="0">
              <a:latin typeface="Calibri" panose="020F0502020204030204" charset="0"/>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1" fmla="*/ 0 w 3112294"/>
              <a:gd name="connsiteY0-2" fmla="*/ 2019301 h 2083594"/>
              <a:gd name="connsiteX1-3" fmla="*/ 2793206 w 3112294"/>
              <a:gd name="connsiteY1-4" fmla="*/ 0 h 2083594"/>
              <a:gd name="connsiteX2-5" fmla="*/ 3112294 w 3112294"/>
              <a:gd name="connsiteY2-6" fmla="*/ 80963 h 2083594"/>
              <a:gd name="connsiteX3-7" fmla="*/ 3112294 w 3112294"/>
              <a:gd name="connsiteY3-8" fmla="*/ 2083594 h 2083594"/>
              <a:gd name="connsiteX4-9" fmla="*/ 0 w 3112294"/>
              <a:gd name="connsiteY4-10" fmla="*/ 2019301 h 2083594"/>
              <a:gd name="connsiteX0-11" fmla="*/ 0 w 3345656"/>
              <a:gd name="connsiteY0-12" fmla="*/ 2097882 h 2097882"/>
              <a:gd name="connsiteX1-13" fmla="*/ 3026568 w 3345656"/>
              <a:gd name="connsiteY1-14" fmla="*/ 0 h 2097882"/>
              <a:gd name="connsiteX2-15" fmla="*/ 3345656 w 3345656"/>
              <a:gd name="connsiteY2-16" fmla="*/ 80963 h 2097882"/>
              <a:gd name="connsiteX3-17" fmla="*/ 3345656 w 3345656"/>
              <a:gd name="connsiteY3-18" fmla="*/ 2083594 h 2097882"/>
              <a:gd name="connsiteX4-19" fmla="*/ 0 w 3345656"/>
              <a:gd name="connsiteY4-20" fmla="*/ 2097882 h 2097882"/>
              <a:gd name="connsiteX0-21" fmla="*/ 0 w 2800350"/>
              <a:gd name="connsiteY0-22" fmla="*/ 1935957 h 2083594"/>
              <a:gd name="connsiteX1-23" fmla="*/ 2481262 w 2800350"/>
              <a:gd name="connsiteY1-24" fmla="*/ 0 h 2083594"/>
              <a:gd name="connsiteX2-25" fmla="*/ 2800350 w 2800350"/>
              <a:gd name="connsiteY2-26" fmla="*/ 80963 h 2083594"/>
              <a:gd name="connsiteX3-27" fmla="*/ 2800350 w 2800350"/>
              <a:gd name="connsiteY3-28" fmla="*/ 2083594 h 2083594"/>
              <a:gd name="connsiteX4-29" fmla="*/ 0 w 2800350"/>
              <a:gd name="connsiteY4-30" fmla="*/ 1935957 h 2083594"/>
              <a:gd name="connsiteX0-31" fmla="*/ 0 w 3352800"/>
              <a:gd name="connsiteY0-32" fmla="*/ 2083594 h 2083594"/>
              <a:gd name="connsiteX1-33" fmla="*/ 3033712 w 3352800"/>
              <a:gd name="connsiteY1-34" fmla="*/ 0 h 2083594"/>
              <a:gd name="connsiteX2-35" fmla="*/ 3352800 w 3352800"/>
              <a:gd name="connsiteY2-36" fmla="*/ 80963 h 2083594"/>
              <a:gd name="connsiteX3-37" fmla="*/ 3352800 w 3352800"/>
              <a:gd name="connsiteY3-38" fmla="*/ 2083594 h 2083594"/>
              <a:gd name="connsiteX4-39" fmla="*/ 0 w 3352800"/>
              <a:gd name="connsiteY4-40" fmla="*/ 2083594 h 2083594"/>
              <a:gd name="connsiteX0-41" fmla="*/ 0 w 3352800"/>
              <a:gd name="connsiteY0-42" fmla="*/ 2002631 h 2002631"/>
              <a:gd name="connsiteX1-43" fmla="*/ 3033712 w 3352800"/>
              <a:gd name="connsiteY1-44" fmla="*/ 157162 h 2002631"/>
              <a:gd name="connsiteX2-45" fmla="*/ 3352800 w 3352800"/>
              <a:gd name="connsiteY2-46" fmla="*/ 0 h 2002631"/>
              <a:gd name="connsiteX3-47" fmla="*/ 3352800 w 3352800"/>
              <a:gd name="connsiteY3-48" fmla="*/ 2002631 h 2002631"/>
              <a:gd name="connsiteX4-49" fmla="*/ 0 w 3352800"/>
              <a:gd name="connsiteY4-50" fmla="*/ 2002631 h 2002631"/>
              <a:gd name="connsiteX0-51" fmla="*/ 0 w 3352800"/>
              <a:gd name="connsiteY0-52" fmla="*/ 2002631 h 2002631"/>
              <a:gd name="connsiteX1-53" fmla="*/ 2988469 w 3352800"/>
              <a:gd name="connsiteY1-54" fmla="*/ 59530 h 2002631"/>
              <a:gd name="connsiteX2-55" fmla="*/ 3352800 w 3352800"/>
              <a:gd name="connsiteY2-56" fmla="*/ 0 h 2002631"/>
              <a:gd name="connsiteX3-57" fmla="*/ 3352800 w 3352800"/>
              <a:gd name="connsiteY3-58" fmla="*/ 2002631 h 2002631"/>
              <a:gd name="connsiteX4-59" fmla="*/ 0 w 3352800"/>
              <a:gd name="connsiteY4-60" fmla="*/ 2002631 h 2002631"/>
              <a:gd name="connsiteX0-61" fmla="*/ 0 w 3352800"/>
              <a:gd name="connsiteY0-62" fmla="*/ 2002631 h 2002631"/>
              <a:gd name="connsiteX1-63" fmla="*/ 2833966 w 3352800"/>
              <a:gd name="connsiteY1-64" fmla="*/ 425 h 2002631"/>
              <a:gd name="connsiteX2-65" fmla="*/ 3352800 w 3352800"/>
              <a:gd name="connsiteY2-66" fmla="*/ 0 h 2002631"/>
              <a:gd name="connsiteX3-67" fmla="*/ 3352800 w 3352800"/>
              <a:gd name="connsiteY3-68" fmla="*/ 2002631 h 2002631"/>
              <a:gd name="connsiteX4-69" fmla="*/ 0 w 3352800"/>
              <a:gd name="connsiteY4-70" fmla="*/ 2002631 h 2002631"/>
              <a:gd name="connsiteX0-71" fmla="*/ 0 w 3352800"/>
              <a:gd name="connsiteY0-72" fmla="*/ 2002631 h 2002631"/>
              <a:gd name="connsiteX1-73" fmla="*/ 2845314 w 3352800"/>
              <a:gd name="connsiteY1-74" fmla="*/ 12246 h 2002631"/>
              <a:gd name="connsiteX2-75" fmla="*/ 3352800 w 3352800"/>
              <a:gd name="connsiteY2-76" fmla="*/ 0 h 2002631"/>
              <a:gd name="connsiteX3-77" fmla="*/ 3352800 w 3352800"/>
              <a:gd name="connsiteY3-78" fmla="*/ 2002631 h 2002631"/>
              <a:gd name="connsiteX4-79" fmla="*/ 0 w 3352800"/>
              <a:gd name="connsiteY4-80" fmla="*/ 2002631 h 2002631"/>
              <a:gd name="connsiteX0-81" fmla="*/ 0 w 3352800"/>
              <a:gd name="connsiteY0-82" fmla="*/ 2002631 h 2002631"/>
              <a:gd name="connsiteX1-83" fmla="*/ 2834839 w 3352800"/>
              <a:gd name="connsiteY1-84" fmla="*/ 425 h 2002631"/>
              <a:gd name="connsiteX2-85" fmla="*/ 3352800 w 3352800"/>
              <a:gd name="connsiteY2-86" fmla="*/ 0 h 2002631"/>
              <a:gd name="connsiteX3-87" fmla="*/ 3352800 w 3352800"/>
              <a:gd name="connsiteY3-88" fmla="*/ 2002631 h 2002631"/>
              <a:gd name="connsiteX4-89" fmla="*/ 0 w 3352800"/>
              <a:gd name="connsiteY4-90" fmla="*/ 2002631 h 2002631"/>
              <a:gd name="connsiteX0-91" fmla="*/ 0 w 3352800"/>
              <a:gd name="connsiteY0-92" fmla="*/ 2002631 h 2002631"/>
              <a:gd name="connsiteX1-93" fmla="*/ 2875865 w 3352800"/>
              <a:gd name="connsiteY1-94" fmla="*/ 81782 h 2002631"/>
              <a:gd name="connsiteX2-95" fmla="*/ 3352800 w 3352800"/>
              <a:gd name="connsiteY2-96" fmla="*/ 0 h 2002631"/>
              <a:gd name="connsiteX3-97" fmla="*/ 3352800 w 3352800"/>
              <a:gd name="connsiteY3-98" fmla="*/ 2002631 h 2002631"/>
              <a:gd name="connsiteX4-99" fmla="*/ 0 w 3352800"/>
              <a:gd name="connsiteY4-100" fmla="*/ 2002631 h 2002631"/>
              <a:gd name="connsiteX0-101" fmla="*/ 0 w 3352800"/>
              <a:gd name="connsiteY0-102" fmla="*/ 2002901 h 2002901"/>
              <a:gd name="connsiteX1-103" fmla="*/ 2836585 w 3352800"/>
              <a:gd name="connsiteY1-104" fmla="*/ 0 h 2002901"/>
              <a:gd name="connsiteX2-105" fmla="*/ 3352800 w 3352800"/>
              <a:gd name="connsiteY2-106" fmla="*/ 270 h 2002901"/>
              <a:gd name="connsiteX3-107" fmla="*/ 3352800 w 3352800"/>
              <a:gd name="connsiteY3-108" fmla="*/ 2002901 h 2002901"/>
              <a:gd name="connsiteX4-109" fmla="*/ 0 w 3352800"/>
              <a:gd name="connsiteY4-110" fmla="*/ 2002901 h 20029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zh-CN" altLang="en-US"/>
              <a:t>单击此处编辑母版标题样式</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anose="020B0502040204020203"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anose="020B0604020202020204" pitchFamily="34" charset="0"/>
              <a:buNone/>
              <a:defRPr/>
            </a:pPr>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2686D25-4C09-3049-BA49-CDA04E3D2AC6}"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D2F24839-81D0-F245-B03E-89A922D406DB}" type="slidenum">
              <a:rPr kumimoji="1" lang="zh-CN" altLang="en-US" smtClean="0"/>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4" name="Date Placeholder 3"/>
          <p:cNvSpPr>
            <a:spLocks noGrp="1"/>
          </p:cNvSpPr>
          <p:nvPr>
            <p:ph type="dt" sz="half" idx="10"/>
          </p:nvPr>
        </p:nvSpPr>
        <p:spPr/>
        <p:txBody>
          <a:bodyPr/>
          <a:lstStyle/>
          <a:p>
            <a:fld id="{C2686D25-4C09-3049-BA49-CDA04E3D2AC6}"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D2F24839-81D0-F245-B03E-89A922D406DB}"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a:p>
        </p:txBody>
      </p:sp>
      <p:sp>
        <p:nvSpPr>
          <p:cNvPr id="4" name="Date Placeholder 3"/>
          <p:cNvSpPr>
            <a:spLocks noGrp="1"/>
          </p:cNvSpPr>
          <p:nvPr>
            <p:ph type="dt" sz="half" idx="10"/>
          </p:nvPr>
        </p:nvSpPr>
        <p:spPr/>
        <p:txBody>
          <a:bodyPr/>
          <a:lstStyle/>
          <a:p>
            <a:fld id="{C2686D25-4C09-3049-BA49-CDA04E3D2AC6}"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D2F24839-81D0-F245-B03E-89A922D406DB}" type="slidenum">
              <a:rPr kumimoji="1" lang="zh-CN" altLang="en-US" smtClean="0"/>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C2686D25-4C09-3049-BA49-CDA04E3D2AC6}"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D2F24839-81D0-F245-B03E-89A922D406DB}"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1" fmla="*/ 0 w 3112294"/>
              <a:gd name="connsiteY0-2" fmla="*/ 2019301 h 2083594"/>
              <a:gd name="connsiteX1-3" fmla="*/ 2793206 w 3112294"/>
              <a:gd name="connsiteY1-4" fmla="*/ 0 h 2083594"/>
              <a:gd name="connsiteX2-5" fmla="*/ 3112294 w 3112294"/>
              <a:gd name="connsiteY2-6" fmla="*/ 80963 h 2083594"/>
              <a:gd name="connsiteX3-7" fmla="*/ 3112294 w 3112294"/>
              <a:gd name="connsiteY3-8" fmla="*/ 2083594 h 2083594"/>
              <a:gd name="connsiteX4-9" fmla="*/ 0 w 3112294"/>
              <a:gd name="connsiteY4-10" fmla="*/ 2019301 h 2083594"/>
              <a:gd name="connsiteX0-11" fmla="*/ 0 w 3345656"/>
              <a:gd name="connsiteY0-12" fmla="*/ 2097882 h 2097882"/>
              <a:gd name="connsiteX1-13" fmla="*/ 3026568 w 3345656"/>
              <a:gd name="connsiteY1-14" fmla="*/ 0 h 2097882"/>
              <a:gd name="connsiteX2-15" fmla="*/ 3345656 w 3345656"/>
              <a:gd name="connsiteY2-16" fmla="*/ 80963 h 2097882"/>
              <a:gd name="connsiteX3-17" fmla="*/ 3345656 w 3345656"/>
              <a:gd name="connsiteY3-18" fmla="*/ 2083594 h 2097882"/>
              <a:gd name="connsiteX4-19" fmla="*/ 0 w 3345656"/>
              <a:gd name="connsiteY4-20" fmla="*/ 2097882 h 2097882"/>
              <a:gd name="connsiteX0-21" fmla="*/ 0 w 2800350"/>
              <a:gd name="connsiteY0-22" fmla="*/ 1935957 h 2083594"/>
              <a:gd name="connsiteX1-23" fmla="*/ 2481262 w 2800350"/>
              <a:gd name="connsiteY1-24" fmla="*/ 0 h 2083594"/>
              <a:gd name="connsiteX2-25" fmla="*/ 2800350 w 2800350"/>
              <a:gd name="connsiteY2-26" fmla="*/ 80963 h 2083594"/>
              <a:gd name="connsiteX3-27" fmla="*/ 2800350 w 2800350"/>
              <a:gd name="connsiteY3-28" fmla="*/ 2083594 h 2083594"/>
              <a:gd name="connsiteX4-29" fmla="*/ 0 w 2800350"/>
              <a:gd name="connsiteY4-30" fmla="*/ 1935957 h 2083594"/>
              <a:gd name="connsiteX0-31" fmla="*/ 0 w 3352800"/>
              <a:gd name="connsiteY0-32" fmla="*/ 2083594 h 2083594"/>
              <a:gd name="connsiteX1-33" fmla="*/ 3033712 w 3352800"/>
              <a:gd name="connsiteY1-34" fmla="*/ 0 h 2083594"/>
              <a:gd name="connsiteX2-35" fmla="*/ 3352800 w 3352800"/>
              <a:gd name="connsiteY2-36" fmla="*/ 80963 h 2083594"/>
              <a:gd name="connsiteX3-37" fmla="*/ 3352800 w 3352800"/>
              <a:gd name="connsiteY3-38" fmla="*/ 2083594 h 2083594"/>
              <a:gd name="connsiteX4-39" fmla="*/ 0 w 3352800"/>
              <a:gd name="connsiteY4-40" fmla="*/ 2083594 h 2083594"/>
              <a:gd name="connsiteX0-41" fmla="*/ 0 w 3352800"/>
              <a:gd name="connsiteY0-42" fmla="*/ 2002631 h 2002631"/>
              <a:gd name="connsiteX1-43" fmla="*/ 3033712 w 3352800"/>
              <a:gd name="connsiteY1-44" fmla="*/ 157162 h 2002631"/>
              <a:gd name="connsiteX2-45" fmla="*/ 3352800 w 3352800"/>
              <a:gd name="connsiteY2-46" fmla="*/ 0 h 2002631"/>
              <a:gd name="connsiteX3-47" fmla="*/ 3352800 w 3352800"/>
              <a:gd name="connsiteY3-48" fmla="*/ 2002631 h 2002631"/>
              <a:gd name="connsiteX4-49" fmla="*/ 0 w 3352800"/>
              <a:gd name="connsiteY4-50" fmla="*/ 2002631 h 2002631"/>
              <a:gd name="connsiteX0-51" fmla="*/ 0 w 3352800"/>
              <a:gd name="connsiteY0-52" fmla="*/ 2002631 h 2002631"/>
              <a:gd name="connsiteX1-53" fmla="*/ 2988469 w 3352800"/>
              <a:gd name="connsiteY1-54" fmla="*/ 59530 h 2002631"/>
              <a:gd name="connsiteX2-55" fmla="*/ 3352800 w 3352800"/>
              <a:gd name="connsiteY2-56" fmla="*/ 0 h 2002631"/>
              <a:gd name="connsiteX3-57" fmla="*/ 3352800 w 3352800"/>
              <a:gd name="connsiteY3-58" fmla="*/ 2002631 h 2002631"/>
              <a:gd name="connsiteX4-59" fmla="*/ 0 w 3352800"/>
              <a:gd name="connsiteY4-60" fmla="*/ 2002631 h 2002631"/>
              <a:gd name="connsiteX0-61" fmla="*/ 0 w 3352800"/>
              <a:gd name="connsiteY0-62" fmla="*/ 2002631 h 2002631"/>
              <a:gd name="connsiteX1-63" fmla="*/ 2833966 w 3352800"/>
              <a:gd name="connsiteY1-64" fmla="*/ 425 h 2002631"/>
              <a:gd name="connsiteX2-65" fmla="*/ 3352800 w 3352800"/>
              <a:gd name="connsiteY2-66" fmla="*/ 0 h 2002631"/>
              <a:gd name="connsiteX3-67" fmla="*/ 3352800 w 3352800"/>
              <a:gd name="connsiteY3-68" fmla="*/ 2002631 h 2002631"/>
              <a:gd name="connsiteX4-69" fmla="*/ 0 w 3352800"/>
              <a:gd name="connsiteY4-70" fmla="*/ 2002631 h 2002631"/>
              <a:gd name="connsiteX0-71" fmla="*/ 0 w 3352800"/>
              <a:gd name="connsiteY0-72" fmla="*/ 2002631 h 2002631"/>
              <a:gd name="connsiteX1-73" fmla="*/ 2845314 w 3352800"/>
              <a:gd name="connsiteY1-74" fmla="*/ 12246 h 2002631"/>
              <a:gd name="connsiteX2-75" fmla="*/ 3352800 w 3352800"/>
              <a:gd name="connsiteY2-76" fmla="*/ 0 h 2002631"/>
              <a:gd name="connsiteX3-77" fmla="*/ 3352800 w 3352800"/>
              <a:gd name="connsiteY3-78" fmla="*/ 2002631 h 2002631"/>
              <a:gd name="connsiteX4-79" fmla="*/ 0 w 3352800"/>
              <a:gd name="connsiteY4-80" fmla="*/ 2002631 h 2002631"/>
              <a:gd name="connsiteX0-81" fmla="*/ 0 w 3352800"/>
              <a:gd name="connsiteY0-82" fmla="*/ 2002631 h 2002631"/>
              <a:gd name="connsiteX1-83" fmla="*/ 2834839 w 3352800"/>
              <a:gd name="connsiteY1-84" fmla="*/ 425 h 2002631"/>
              <a:gd name="connsiteX2-85" fmla="*/ 3352800 w 3352800"/>
              <a:gd name="connsiteY2-86" fmla="*/ 0 h 2002631"/>
              <a:gd name="connsiteX3-87" fmla="*/ 3352800 w 3352800"/>
              <a:gd name="connsiteY3-88" fmla="*/ 2002631 h 2002631"/>
              <a:gd name="connsiteX4-89" fmla="*/ 0 w 3352800"/>
              <a:gd name="connsiteY4-90" fmla="*/ 2002631 h 2002631"/>
              <a:gd name="connsiteX0-91" fmla="*/ 0 w 3352800"/>
              <a:gd name="connsiteY0-92" fmla="*/ 2002631 h 2002631"/>
              <a:gd name="connsiteX1-93" fmla="*/ 2875865 w 3352800"/>
              <a:gd name="connsiteY1-94" fmla="*/ 81782 h 2002631"/>
              <a:gd name="connsiteX2-95" fmla="*/ 3352800 w 3352800"/>
              <a:gd name="connsiteY2-96" fmla="*/ 0 h 2002631"/>
              <a:gd name="connsiteX3-97" fmla="*/ 3352800 w 3352800"/>
              <a:gd name="connsiteY3-98" fmla="*/ 2002631 h 2002631"/>
              <a:gd name="connsiteX4-99" fmla="*/ 0 w 3352800"/>
              <a:gd name="connsiteY4-100" fmla="*/ 2002631 h 2002631"/>
              <a:gd name="connsiteX0-101" fmla="*/ 0 w 3352800"/>
              <a:gd name="connsiteY0-102" fmla="*/ 2002901 h 2002901"/>
              <a:gd name="connsiteX1-103" fmla="*/ 2836585 w 3352800"/>
              <a:gd name="connsiteY1-104" fmla="*/ 0 h 2002901"/>
              <a:gd name="connsiteX2-105" fmla="*/ 3352800 w 3352800"/>
              <a:gd name="connsiteY2-106" fmla="*/ 270 h 2002901"/>
              <a:gd name="connsiteX3-107" fmla="*/ 3352800 w 3352800"/>
              <a:gd name="connsiteY3-108" fmla="*/ 2002901 h 2002901"/>
              <a:gd name="connsiteX4-109" fmla="*/ 0 w 3352800"/>
              <a:gd name="connsiteY4-110" fmla="*/ 2002901 h 20029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lang="zh-CN" altLang="en-US"/>
              <a:t>单击此处编辑母版标题样式</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anose="020B0502040204020203"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anose="020B0604020202020204" pitchFamily="34" charset="0"/>
              <a:buNone/>
              <a:defRPr/>
            </a:pPr>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C2686D25-4C09-3049-BA49-CDA04E3D2AC6}"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D2F24839-81D0-F245-B03E-89A922D406DB}"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fld id="{C2686D25-4C09-3049-BA49-CDA04E3D2AC6}"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D2F24839-81D0-F245-B03E-89A922D406DB}" type="slidenum">
              <a:rPr kumimoji="1" lang="zh-CN" altLang="en-US" smtClean="0"/>
            </a:fld>
            <a:endParaRPr kumimoji="1" lang="zh-CN" altLang="en-US"/>
          </a:p>
        </p:txBody>
      </p:sp>
      <p:sp>
        <p:nvSpPr>
          <p:cNvPr id="8" name="Title 7"/>
          <p:cNvSpPr>
            <a:spLocks noGrp="1"/>
          </p:cNvSpPr>
          <p:nvPr>
            <p:ph type="title"/>
          </p:nvPr>
        </p:nvSpPr>
        <p:spPr/>
        <p:txBody>
          <a:bodyPr/>
          <a:lstStyle/>
          <a:p>
            <a:r>
              <a:rPr lang="zh-CN" altLang="en-US"/>
              <a:t>单击此处编辑母版标题样式</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anose="020B0502040204020203"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anose="020B0604020202020204" pitchFamily="34" charset="0"/>
              <a:buNone/>
            </a:pPr>
            <a:r>
              <a:rPr lang="zh-CN" altLang="en-US"/>
              <a:t>单击此处编辑母版文本样式</a:t>
            </a:r>
            <a:endParaRPr lang="zh-CN" altLang="en-US"/>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anose="020B0502040204020203"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anose="020B0604020202020204" pitchFamily="34" charset="0"/>
              <a:buNone/>
            </a:pPr>
            <a:r>
              <a:rPr lang="zh-CN" altLang="en-US"/>
              <a:t>单击此处编辑母版文本样式</a:t>
            </a:r>
            <a:endParaRPr lang="zh-CN" altLang="en-US"/>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C2686D25-4C09-3049-BA49-CDA04E3D2AC6}" type="datetimeFigureOut">
              <a:rPr kumimoji="1" lang="zh-CN" altLang="en-US" smtClean="0"/>
            </a:fld>
            <a:endParaRPr kumimoji="1" lang="zh-CN" altLang="en-US"/>
          </a:p>
        </p:txBody>
      </p:sp>
      <p:sp>
        <p:nvSpPr>
          <p:cNvPr id="8" name="Footer Placeholder 7"/>
          <p:cNvSpPr>
            <a:spLocks noGrp="1"/>
          </p:cNvSpPr>
          <p:nvPr>
            <p:ph type="ftr" sz="quarter" idx="11"/>
          </p:nvPr>
        </p:nvSpPr>
        <p:spPr/>
        <p:txBody>
          <a:bodyPr/>
          <a:lstStyle/>
          <a:p>
            <a:endParaRPr kumimoji="1" lang="zh-CN" altLang="en-US"/>
          </a:p>
        </p:txBody>
      </p:sp>
      <p:sp>
        <p:nvSpPr>
          <p:cNvPr id="9" name="Slide Number Placeholder 8"/>
          <p:cNvSpPr>
            <a:spLocks noGrp="1"/>
          </p:cNvSpPr>
          <p:nvPr>
            <p:ph type="sldNum" sz="quarter" idx="12"/>
          </p:nvPr>
        </p:nvSpPr>
        <p:spPr/>
        <p:txBody>
          <a:bodyPr/>
          <a:lstStyle/>
          <a:p>
            <a:fld id="{D2F24839-81D0-F245-B03E-89A922D406DB}"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fld id="{C2686D25-4C09-3049-BA49-CDA04E3D2AC6}" type="datetimeFigureOut">
              <a:rPr kumimoji="1" lang="zh-CN" altLang="en-US" smtClean="0"/>
            </a:fld>
            <a:endParaRPr kumimoji="1" lang="zh-CN" altLang="en-US"/>
          </a:p>
        </p:txBody>
      </p:sp>
      <p:sp>
        <p:nvSpPr>
          <p:cNvPr id="4" name="Footer Placeholder 3"/>
          <p:cNvSpPr>
            <a:spLocks noGrp="1"/>
          </p:cNvSpPr>
          <p:nvPr>
            <p:ph type="ftr" sz="quarter" idx="11"/>
          </p:nvPr>
        </p:nvSpPr>
        <p:spPr/>
        <p:txBody>
          <a:bodyPr/>
          <a:lstStyle/>
          <a:p>
            <a:endParaRPr kumimoji="1" lang="zh-CN" altLang="en-US"/>
          </a:p>
        </p:txBody>
      </p:sp>
      <p:sp>
        <p:nvSpPr>
          <p:cNvPr id="5" name="Slide Number Placeholder 4"/>
          <p:cNvSpPr>
            <a:spLocks noGrp="1"/>
          </p:cNvSpPr>
          <p:nvPr>
            <p:ph type="sldNum" sz="quarter" idx="12"/>
          </p:nvPr>
        </p:nvSpPr>
        <p:spPr/>
        <p:txBody>
          <a:bodyPr/>
          <a:lstStyle/>
          <a:p>
            <a:fld id="{D2F24839-81D0-F245-B03E-89A922D406DB}"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686D25-4C09-3049-BA49-CDA04E3D2AC6}" type="datetimeFigureOut">
              <a:rPr kumimoji="1" lang="zh-CN" altLang="en-US" smtClean="0"/>
            </a:fld>
            <a:endParaRPr kumimoji="1" lang="zh-CN" altLang="en-US"/>
          </a:p>
        </p:txBody>
      </p:sp>
      <p:sp>
        <p:nvSpPr>
          <p:cNvPr id="3" name="Footer Placeholder 2"/>
          <p:cNvSpPr>
            <a:spLocks noGrp="1"/>
          </p:cNvSpPr>
          <p:nvPr>
            <p:ph type="ftr" sz="quarter" idx="11"/>
          </p:nvPr>
        </p:nvSpPr>
        <p:spPr/>
        <p:txBody>
          <a:bodyPr/>
          <a:lstStyle/>
          <a:p>
            <a:endParaRPr kumimoji="1" lang="zh-CN" altLang="en-US"/>
          </a:p>
        </p:txBody>
      </p:sp>
      <p:sp>
        <p:nvSpPr>
          <p:cNvPr id="4" name="Slide Number Placeholder 3"/>
          <p:cNvSpPr>
            <a:spLocks noGrp="1"/>
          </p:cNvSpPr>
          <p:nvPr>
            <p:ph type="sldNum" sz="quarter" idx="12"/>
          </p:nvPr>
        </p:nvSpPr>
        <p:spPr/>
        <p:txBody>
          <a:bodyPr/>
          <a:lstStyle/>
          <a:p>
            <a:fld id="{D2F24839-81D0-F245-B03E-89A922D406DB}"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lang="zh-CN" altLang="en-US"/>
              <a:t>单击此处编辑母版标题样式</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anose="020B0604020202020204" pitchFamily="34" charset="0"/>
              <a:buNone/>
              <a:defRPr/>
            </a:pPr>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C2686D25-4C09-3049-BA49-CDA04E3D2AC6}"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kumimoji="1" lang="zh-CN" altLang="en-US"/>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D2F24839-81D0-F245-B03E-89A922D406DB}"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1" name="Picture Placeholder 10"/>
          <p:cNvSpPr>
            <a:spLocks noGrp="1"/>
          </p:cNvSpPr>
          <p:nvPr>
            <p:ph type="pic" sz="quarter" idx="14" hasCustomPrompt="1"/>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1" fmla="*/ 0 w 7104888"/>
              <a:gd name="connsiteY0-2" fmla="*/ 0 h 6858000"/>
              <a:gd name="connsiteX1-3" fmla="*/ 5695188 w 7104888"/>
              <a:gd name="connsiteY1-4" fmla="*/ 0 h 6858000"/>
              <a:gd name="connsiteX2-5" fmla="*/ 7104888 w 7104888"/>
              <a:gd name="connsiteY2-6" fmla="*/ 0 h 6858000"/>
              <a:gd name="connsiteX3-7" fmla="*/ 7104888 w 7104888"/>
              <a:gd name="connsiteY3-8" fmla="*/ 6858000 h 6858000"/>
              <a:gd name="connsiteX4-9" fmla="*/ 0 w 7104888"/>
              <a:gd name="connsiteY4-10" fmla="*/ 6858000 h 6858000"/>
              <a:gd name="connsiteX5" fmla="*/ 0 w 7104888"/>
              <a:gd name="connsiteY5" fmla="*/ 0 h 6858000"/>
              <a:gd name="connsiteX0-11" fmla="*/ 10287 w 7115175"/>
              <a:gd name="connsiteY0-12" fmla="*/ 0 h 6858000"/>
              <a:gd name="connsiteX1-13" fmla="*/ 5705475 w 7115175"/>
              <a:gd name="connsiteY1-14" fmla="*/ 0 h 6858000"/>
              <a:gd name="connsiteX2-15" fmla="*/ 7115175 w 7115175"/>
              <a:gd name="connsiteY2-16" fmla="*/ 0 h 6858000"/>
              <a:gd name="connsiteX3-17" fmla="*/ 7115175 w 7115175"/>
              <a:gd name="connsiteY3-18" fmla="*/ 6858000 h 6858000"/>
              <a:gd name="connsiteX4-19" fmla="*/ 10287 w 7115175"/>
              <a:gd name="connsiteY4-20" fmla="*/ 6858000 h 6858000"/>
              <a:gd name="connsiteX5-21" fmla="*/ 0 w 7115175"/>
              <a:gd name="connsiteY5-22" fmla="*/ 5048250 h 6858000"/>
              <a:gd name="connsiteX6" fmla="*/ 10287 w 7115175"/>
              <a:gd name="connsiteY6" fmla="*/ 0 h 6858000"/>
              <a:gd name="connsiteX0-23" fmla="*/ 10287 w 7115175"/>
              <a:gd name="connsiteY0-24" fmla="*/ 0 h 6858000"/>
              <a:gd name="connsiteX1-25" fmla="*/ 5705475 w 7115175"/>
              <a:gd name="connsiteY1-26" fmla="*/ 0 h 6858000"/>
              <a:gd name="connsiteX2-27" fmla="*/ 7115175 w 7115175"/>
              <a:gd name="connsiteY2-28" fmla="*/ 0 h 6858000"/>
              <a:gd name="connsiteX3-29" fmla="*/ 7115175 w 7115175"/>
              <a:gd name="connsiteY3-30" fmla="*/ 6858000 h 6858000"/>
              <a:gd name="connsiteX4-31" fmla="*/ 1533526 w 7115175"/>
              <a:gd name="connsiteY4-32" fmla="*/ 6848475 h 6858000"/>
              <a:gd name="connsiteX5-33" fmla="*/ 10287 w 7115175"/>
              <a:gd name="connsiteY5-34" fmla="*/ 6858000 h 6858000"/>
              <a:gd name="connsiteX6-35" fmla="*/ 0 w 7115175"/>
              <a:gd name="connsiteY6-36" fmla="*/ 5048250 h 6858000"/>
              <a:gd name="connsiteX7" fmla="*/ 10287 w 7115175"/>
              <a:gd name="connsiteY7" fmla="*/ 0 h 6858000"/>
              <a:gd name="connsiteX0-37" fmla="*/ 10287 w 7115175"/>
              <a:gd name="connsiteY0-38" fmla="*/ 0 h 6858000"/>
              <a:gd name="connsiteX1-39" fmla="*/ 5705475 w 7115175"/>
              <a:gd name="connsiteY1-40" fmla="*/ 0 h 6858000"/>
              <a:gd name="connsiteX2-41" fmla="*/ 7115175 w 7115175"/>
              <a:gd name="connsiteY2-42" fmla="*/ 0 h 6858000"/>
              <a:gd name="connsiteX3-43" fmla="*/ 7115175 w 7115175"/>
              <a:gd name="connsiteY3-44" fmla="*/ 6858000 h 6858000"/>
              <a:gd name="connsiteX4-45" fmla="*/ 1533526 w 7115175"/>
              <a:gd name="connsiteY4-46" fmla="*/ 6848475 h 6858000"/>
              <a:gd name="connsiteX5-47" fmla="*/ 0 w 7115175"/>
              <a:gd name="connsiteY5-48" fmla="*/ 5048250 h 6858000"/>
              <a:gd name="connsiteX6-49" fmla="*/ 10287 w 7115175"/>
              <a:gd name="connsiteY6-50" fmla="*/ 0 h 6858000"/>
              <a:gd name="connsiteX0-51" fmla="*/ 0 w 7115175"/>
              <a:gd name="connsiteY0-52" fmla="*/ 5048250 h 6858000"/>
              <a:gd name="connsiteX1-53" fmla="*/ 5705475 w 7115175"/>
              <a:gd name="connsiteY1-54" fmla="*/ 0 h 6858000"/>
              <a:gd name="connsiteX2-55" fmla="*/ 7115175 w 7115175"/>
              <a:gd name="connsiteY2-56" fmla="*/ 0 h 6858000"/>
              <a:gd name="connsiteX3-57" fmla="*/ 7115175 w 7115175"/>
              <a:gd name="connsiteY3-58" fmla="*/ 6858000 h 6858000"/>
              <a:gd name="connsiteX4-59" fmla="*/ 1533526 w 7115175"/>
              <a:gd name="connsiteY4-60" fmla="*/ 6848475 h 6858000"/>
              <a:gd name="connsiteX5-61" fmla="*/ 0 w 7115175"/>
              <a:gd name="connsiteY5-62" fmla="*/ 5048250 h 6858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zh-CN" altLang="en-US"/>
              <a:t>将图片拖动到占位符，或单击添加图标</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1" fmla="*/ 0 w 3571875"/>
              <a:gd name="connsiteY0-2" fmla="*/ 1809750 h 1809750"/>
              <a:gd name="connsiteX1-3" fmla="*/ 1895475 w 3571875"/>
              <a:gd name="connsiteY1-4" fmla="*/ 0 h 1809750"/>
              <a:gd name="connsiteX2-5" fmla="*/ 3571875 w 3571875"/>
              <a:gd name="connsiteY2-6" fmla="*/ 1809750 h 1809750"/>
              <a:gd name="connsiteX3-7" fmla="*/ 0 w 3571875"/>
              <a:gd name="connsiteY3-8" fmla="*/ 1809750 h 1809750"/>
              <a:gd name="connsiteX0-9" fmla="*/ 0 w 3571875"/>
              <a:gd name="connsiteY0-10" fmla="*/ 1809750 h 1809750"/>
              <a:gd name="connsiteX1-11" fmla="*/ 2038350 w 3571875"/>
              <a:gd name="connsiteY1-12" fmla="*/ 0 h 1809750"/>
              <a:gd name="connsiteX2-13" fmla="*/ 3571875 w 3571875"/>
              <a:gd name="connsiteY2-14" fmla="*/ 1809750 h 1809750"/>
              <a:gd name="connsiteX3-15" fmla="*/ 0 w 3571875"/>
              <a:gd name="connsiteY3-16" fmla="*/ 1809750 h 1809750"/>
            </a:gdLst>
            <a:ahLst/>
            <a:cxnLst>
              <a:cxn ang="0">
                <a:pos x="connsiteX0-1" y="connsiteY0-2"/>
              </a:cxn>
              <a:cxn ang="0">
                <a:pos x="connsiteX1-3" y="connsiteY1-4"/>
              </a:cxn>
              <a:cxn ang="0">
                <a:pos x="connsiteX2-5" y="connsiteY2-6"/>
              </a:cxn>
              <a:cxn ang="0">
                <a:pos x="connsiteX3-7" y="connsiteY3-8"/>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zh-CN" altLang="en-US"/>
              <a:t>单击此处编辑母版标题样式</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C2686D25-4C09-3049-BA49-CDA04E3D2AC6}"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D2F24839-81D0-F245-B03E-89A922D406DB}"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1" fmla="*/ 0 w 3571875"/>
              <a:gd name="connsiteY0-2" fmla="*/ 4210050 h 4210050"/>
              <a:gd name="connsiteX1-3" fmla="*/ 0 w 3571875"/>
              <a:gd name="connsiteY1-4" fmla="*/ 0 h 4210050"/>
              <a:gd name="connsiteX2-5" fmla="*/ 2028825 w 3571875"/>
              <a:gd name="connsiteY2-6" fmla="*/ 2388394 h 4210050"/>
              <a:gd name="connsiteX3-7" fmla="*/ 3571875 w 3571875"/>
              <a:gd name="connsiteY3-8" fmla="*/ 4210050 h 4210050"/>
              <a:gd name="connsiteX4" fmla="*/ 0 w 3571875"/>
              <a:gd name="connsiteY4" fmla="*/ 4210050 h 4210050"/>
              <a:gd name="connsiteX0-9" fmla="*/ 0 w 3571875"/>
              <a:gd name="connsiteY0-10" fmla="*/ 4210050 h 4210050"/>
              <a:gd name="connsiteX1-11" fmla="*/ 0 w 3571875"/>
              <a:gd name="connsiteY1-12" fmla="*/ 0 h 4210050"/>
              <a:gd name="connsiteX2-13" fmla="*/ 2028825 w 3571875"/>
              <a:gd name="connsiteY2-14" fmla="*/ 2205038 h 4210050"/>
              <a:gd name="connsiteX3-15" fmla="*/ 3571875 w 3571875"/>
              <a:gd name="connsiteY3-16" fmla="*/ 4210050 h 4210050"/>
              <a:gd name="connsiteX4-17" fmla="*/ 0 w 3571875"/>
              <a:gd name="connsiteY4-18" fmla="*/ 4210050 h 4210050"/>
              <a:gd name="connsiteX0-19" fmla="*/ 0 w 3571875"/>
              <a:gd name="connsiteY0-20" fmla="*/ 4210050 h 4210050"/>
              <a:gd name="connsiteX1-21" fmla="*/ 0 w 3571875"/>
              <a:gd name="connsiteY1-22" fmla="*/ 0 h 4210050"/>
              <a:gd name="connsiteX2-23" fmla="*/ 2028825 w 3571875"/>
              <a:gd name="connsiteY2-24" fmla="*/ 2393157 h 4210050"/>
              <a:gd name="connsiteX3-25" fmla="*/ 3571875 w 3571875"/>
              <a:gd name="connsiteY3-26" fmla="*/ 4210050 h 4210050"/>
              <a:gd name="connsiteX4-27" fmla="*/ 0 w 3571875"/>
              <a:gd name="connsiteY4-28" fmla="*/ 4210050 h 4210050"/>
              <a:gd name="connsiteX0-29" fmla="*/ 0 w 3571875"/>
              <a:gd name="connsiteY0-30" fmla="*/ 4210050 h 4210050"/>
              <a:gd name="connsiteX1-31" fmla="*/ 0 w 3571875"/>
              <a:gd name="connsiteY1-32" fmla="*/ 0 h 4210050"/>
              <a:gd name="connsiteX2-33" fmla="*/ 2028825 w 3571875"/>
              <a:gd name="connsiteY2-34" fmla="*/ 2393157 h 4210050"/>
              <a:gd name="connsiteX3-35" fmla="*/ 3571875 w 3571875"/>
              <a:gd name="connsiteY3-36" fmla="*/ 4210050 h 4210050"/>
              <a:gd name="connsiteX4-37" fmla="*/ 0 w 3571875"/>
              <a:gd name="connsiteY4-38" fmla="*/ 4210050 h 4210050"/>
              <a:gd name="connsiteX0-39" fmla="*/ 0 w 3571875"/>
              <a:gd name="connsiteY0-40" fmla="*/ 4210050 h 4210050"/>
              <a:gd name="connsiteX1-41" fmla="*/ 0 w 3571875"/>
              <a:gd name="connsiteY1-42" fmla="*/ 0 h 4210050"/>
              <a:gd name="connsiteX2-43" fmla="*/ 2028825 w 3571875"/>
              <a:gd name="connsiteY2-44" fmla="*/ 2281238 h 4210050"/>
              <a:gd name="connsiteX3-45" fmla="*/ 3571875 w 3571875"/>
              <a:gd name="connsiteY3-46" fmla="*/ 4210050 h 4210050"/>
              <a:gd name="connsiteX4-47" fmla="*/ 0 w 3571875"/>
              <a:gd name="connsiteY4-48" fmla="*/ 4210050 h 4210050"/>
              <a:gd name="connsiteX0-49" fmla="*/ 0 w 3571875"/>
              <a:gd name="connsiteY0-50" fmla="*/ 4210050 h 4210050"/>
              <a:gd name="connsiteX1-51" fmla="*/ 0 w 3571875"/>
              <a:gd name="connsiteY1-52" fmla="*/ 0 h 4210050"/>
              <a:gd name="connsiteX2-53" fmla="*/ 2028825 w 3571875"/>
              <a:gd name="connsiteY2-54" fmla="*/ 2393157 h 4210050"/>
              <a:gd name="connsiteX3-55" fmla="*/ 3571875 w 3571875"/>
              <a:gd name="connsiteY3-56" fmla="*/ 4210050 h 4210050"/>
              <a:gd name="connsiteX4-57" fmla="*/ 0 w 3571875"/>
              <a:gd name="connsiteY4-58" fmla="*/ 4210050 h 4210050"/>
              <a:gd name="connsiteX0-59" fmla="*/ 0 w 3571875"/>
              <a:gd name="connsiteY0-60" fmla="*/ 4210050 h 4210050"/>
              <a:gd name="connsiteX1-61" fmla="*/ 0 w 3571875"/>
              <a:gd name="connsiteY1-62" fmla="*/ 0 h 4210050"/>
              <a:gd name="connsiteX2-63" fmla="*/ 2028825 w 3571875"/>
              <a:gd name="connsiteY2-64" fmla="*/ 2393157 h 4210050"/>
              <a:gd name="connsiteX3-65" fmla="*/ 3571875 w 3571875"/>
              <a:gd name="connsiteY3-66" fmla="*/ 4210050 h 4210050"/>
              <a:gd name="connsiteX4-67" fmla="*/ 0 w 3571875"/>
              <a:gd name="connsiteY4-68" fmla="*/ 4210050 h 4210050"/>
              <a:gd name="connsiteX0-69" fmla="*/ 0 w 3571875"/>
              <a:gd name="connsiteY0-70" fmla="*/ 4210050 h 4210050"/>
              <a:gd name="connsiteX1-71" fmla="*/ 0 w 3571875"/>
              <a:gd name="connsiteY1-72" fmla="*/ 0 h 4210050"/>
              <a:gd name="connsiteX2-73" fmla="*/ 2076450 w 3571875"/>
              <a:gd name="connsiteY2-74" fmla="*/ 2274094 h 4210050"/>
              <a:gd name="connsiteX3-75" fmla="*/ 3571875 w 3571875"/>
              <a:gd name="connsiteY3-76" fmla="*/ 4210050 h 4210050"/>
              <a:gd name="connsiteX4-77" fmla="*/ 0 w 3571875"/>
              <a:gd name="connsiteY4-78" fmla="*/ 4210050 h 4210050"/>
              <a:gd name="connsiteX0-79" fmla="*/ 0 w 3571875"/>
              <a:gd name="connsiteY0-80" fmla="*/ 4210050 h 4210050"/>
              <a:gd name="connsiteX1-81" fmla="*/ 0 w 3571875"/>
              <a:gd name="connsiteY1-82" fmla="*/ 0 h 4210050"/>
              <a:gd name="connsiteX2-83" fmla="*/ 2245519 w 3571875"/>
              <a:gd name="connsiteY2-84" fmla="*/ 2405063 h 4210050"/>
              <a:gd name="connsiteX3-85" fmla="*/ 3571875 w 3571875"/>
              <a:gd name="connsiteY3-86" fmla="*/ 4210050 h 4210050"/>
              <a:gd name="connsiteX4-87" fmla="*/ 0 w 3571875"/>
              <a:gd name="connsiteY4-88" fmla="*/ 4210050 h 4210050"/>
              <a:gd name="connsiteX0-89" fmla="*/ 0 w 3571875"/>
              <a:gd name="connsiteY0-90" fmla="*/ 4210050 h 4210050"/>
              <a:gd name="connsiteX1-91" fmla="*/ 0 w 3571875"/>
              <a:gd name="connsiteY1-92" fmla="*/ 0 h 4210050"/>
              <a:gd name="connsiteX2-93" fmla="*/ 2038350 w 3571875"/>
              <a:gd name="connsiteY2-94" fmla="*/ 2405063 h 4210050"/>
              <a:gd name="connsiteX3-95" fmla="*/ 3571875 w 3571875"/>
              <a:gd name="connsiteY3-96" fmla="*/ 4210050 h 4210050"/>
              <a:gd name="connsiteX4-97" fmla="*/ 0 w 3571875"/>
              <a:gd name="connsiteY4-98" fmla="*/ 4210050 h 4210050"/>
              <a:gd name="connsiteX0-99" fmla="*/ 0 w 3571875"/>
              <a:gd name="connsiteY0-100" fmla="*/ 2433637 h 2433637"/>
              <a:gd name="connsiteX1-101" fmla="*/ 257175 w 3571875"/>
              <a:gd name="connsiteY1-102" fmla="*/ 0 h 2433637"/>
              <a:gd name="connsiteX2-103" fmla="*/ 2038350 w 3571875"/>
              <a:gd name="connsiteY2-104" fmla="*/ 628650 h 2433637"/>
              <a:gd name="connsiteX3-105" fmla="*/ 3571875 w 3571875"/>
              <a:gd name="connsiteY3-106" fmla="*/ 2433637 h 2433637"/>
              <a:gd name="connsiteX4-107" fmla="*/ 0 w 3571875"/>
              <a:gd name="connsiteY4-108" fmla="*/ 2433637 h 2433637"/>
              <a:gd name="connsiteX0-109" fmla="*/ 2382 w 3574257"/>
              <a:gd name="connsiteY0-110" fmla="*/ 1807368 h 1807368"/>
              <a:gd name="connsiteX1-111" fmla="*/ 0 w 3574257"/>
              <a:gd name="connsiteY1-112" fmla="*/ 0 h 1807368"/>
              <a:gd name="connsiteX2-113" fmla="*/ 2040732 w 3574257"/>
              <a:gd name="connsiteY2-114" fmla="*/ 2381 h 1807368"/>
              <a:gd name="connsiteX3-115" fmla="*/ 3574257 w 3574257"/>
              <a:gd name="connsiteY3-116" fmla="*/ 1807368 h 1807368"/>
              <a:gd name="connsiteX4-117" fmla="*/ 2382 w 3574257"/>
              <a:gd name="connsiteY4-118" fmla="*/ 1807368 h 1807368"/>
              <a:gd name="connsiteX0-119" fmla="*/ 2382 w 3574257"/>
              <a:gd name="connsiteY0-120" fmla="*/ 1807368 h 1807368"/>
              <a:gd name="connsiteX1-121" fmla="*/ 0 w 3574257"/>
              <a:gd name="connsiteY1-122" fmla="*/ 0 h 1807368"/>
              <a:gd name="connsiteX2-123" fmla="*/ 1924051 w 3574257"/>
              <a:gd name="connsiteY2-124" fmla="*/ 307181 h 1807368"/>
              <a:gd name="connsiteX3-125" fmla="*/ 3574257 w 3574257"/>
              <a:gd name="connsiteY3-126" fmla="*/ 1807368 h 1807368"/>
              <a:gd name="connsiteX4-127" fmla="*/ 2382 w 3574257"/>
              <a:gd name="connsiteY4-128" fmla="*/ 1807368 h 1807368"/>
              <a:gd name="connsiteX0-129" fmla="*/ 2382 w 3574257"/>
              <a:gd name="connsiteY0-130" fmla="*/ 1809749 h 1809749"/>
              <a:gd name="connsiteX1-131" fmla="*/ 0 w 3574257"/>
              <a:gd name="connsiteY1-132" fmla="*/ 2381 h 1809749"/>
              <a:gd name="connsiteX2-133" fmla="*/ 2038351 w 3574257"/>
              <a:gd name="connsiteY2-134" fmla="*/ 0 h 1809749"/>
              <a:gd name="connsiteX3-135" fmla="*/ 3574257 w 3574257"/>
              <a:gd name="connsiteY3-136" fmla="*/ 1809749 h 1809749"/>
              <a:gd name="connsiteX4-137" fmla="*/ 2382 w 3574257"/>
              <a:gd name="connsiteY4-138" fmla="*/ 1809749 h 1809749"/>
              <a:gd name="connsiteX0-139" fmla="*/ 2382 w 3574257"/>
              <a:gd name="connsiteY0-140" fmla="*/ 1807368 h 1807368"/>
              <a:gd name="connsiteX1-141" fmla="*/ 0 w 3574257"/>
              <a:gd name="connsiteY1-142" fmla="*/ 0 h 1807368"/>
              <a:gd name="connsiteX2-143" fmla="*/ 1640682 w 3574257"/>
              <a:gd name="connsiteY2-144" fmla="*/ 450057 h 1807368"/>
              <a:gd name="connsiteX3-145" fmla="*/ 3574257 w 3574257"/>
              <a:gd name="connsiteY3-146" fmla="*/ 1807368 h 1807368"/>
              <a:gd name="connsiteX4-147" fmla="*/ 2382 w 3574257"/>
              <a:gd name="connsiteY4-148" fmla="*/ 1807368 h 1807368"/>
              <a:gd name="connsiteX0-149" fmla="*/ 2382 w 3574257"/>
              <a:gd name="connsiteY0-150" fmla="*/ 1809749 h 1809749"/>
              <a:gd name="connsiteX1-151" fmla="*/ 0 w 3574257"/>
              <a:gd name="connsiteY1-152" fmla="*/ 2381 h 1809749"/>
              <a:gd name="connsiteX2-153" fmla="*/ 2038351 w 3574257"/>
              <a:gd name="connsiteY2-154" fmla="*/ 0 h 1809749"/>
              <a:gd name="connsiteX3-155" fmla="*/ 3574257 w 3574257"/>
              <a:gd name="connsiteY3-156" fmla="*/ 1809749 h 1809749"/>
              <a:gd name="connsiteX4-157" fmla="*/ 2382 w 3574257"/>
              <a:gd name="connsiteY4-158" fmla="*/ 1809749 h 1809749"/>
              <a:gd name="connsiteX0-159" fmla="*/ 2382 w 3574257"/>
              <a:gd name="connsiteY0-160" fmla="*/ 1807368 h 1807368"/>
              <a:gd name="connsiteX1-161" fmla="*/ 0 w 3574257"/>
              <a:gd name="connsiteY1-162" fmla="*/ 0 h 1807368"/>
              <a:gd name="connsiteX2-163" fmla="*/ 1657351 w 3574257"/>
              <a:gd name="connsiteY2-164" fmla="*/ 230982 h 1807368"/>
              <a:gd name="connsiteX3-165" fmla="*/ 3574257 w 3574257"/>
              <a:gd name="connsiteY3-166" fmla="*/ 1807368 h 1807368"/>
              <a:gd name="connsiteX4-167" fmla="*/ 2382 w 3574257"/>
              <a:gd name="connsiteY4-168" fmla="*/ 1807368 h 1807368"/>
              <a:gd name="connsiteX0-169" fmla="*/ 2382 w 3574257"/>
              <a:gd name="connsiteY0-170" fmla="*/ 1807368 h 1807368"/>
              <a:gd name="connsiteX1-171" fmla="*/ 0 w 3574257"/>
              <a:gd name="connsiteY1-172" fmla="*/ 0 h 1807368"/>
              <a:gd name="connsiteX2-173" fmla="*/ 2040732 w 3574257"/>
              <a:gd name="connsiteY2-174" fmla="*/ 2382 h 1807368"/>
              <a:gd name="connsiteX3-175" fmla="*/ 3574257 w 3574257"/>
              <a:gd name="connsiteY3-176" fmla="*/ 1807368 h 1807368"/>
              <a:gd name="connsiteX4-177" fmla="*/ 2382 w 3574257"/>
              <a:gd name="connsiteY4-178" fmla="*/ 1807368 h 1807368"/>
              <a:gd name="connsiteX0-179" fmla="*/ 2382 w 3574257"/>
              <a:gd name="connsiteY0-180" fmla="*/ 1807368 h 1807368"/>
              <a:gd name="connsiteX1-181" fmla="*/ 0 w 3574257"/>
              <a:gd name="connsiteY1-182" fmla="*/ 0 h 1807368"/>
              <a:gd name="connsiteX2-183" fmla="*/ 1774032 w 3574257"/>
              <a:gd name="connsiteY2-184" fmla="*/ 161925 h 1807368"/>
              <a:gd name="connsiteX3-185" fmla="*/ 3574257 w 3574257"/>
              <a:gd name="connsiteY3-186" fmla="*/ 1807368 h 1807368"/>
              <a:gd name="connsiteX4-187" fmla="*/ 2382 w 3574257"/>
              <a:gd name="connsiteY4-188" fmla="*/ 1807368 h 1807368"/>
              <a:gd name="connsiteX0-189" fmla="*/ 2382 w 3574257"/>
              <a:gd name="connsiteY0-190" fmla="*/ 1807368 h 1807368"/>
              <a:gd name="connsiteX1-191" fmla="*/ 0 w 3574257"/>
              <a:gd name="connsiteY1-192" fmla="*/ 0 h 1807368"/>
              <a:gd name="connsiteX2-193" fmla="*/ 1969294 w 3574257"/>
              <a:gd name="connsiteY2-194" fmla="*/ 21432 h 1807368"/>
              <a:gd name="connsiteX3-195" fmla="*/ 3574257 w 3574257"/>
              <a:gd name="connsiteY3-196" fmla="*/ 1807368 h 1807368"/>
              <a:gd name="connsiteX4-197" fmla="*/ 2382 w 3574257"/>
              <a:gd name="connsiteY4-198" fmla="*/ 1807368 h 1807368"/>
              <a:gd name="connsiteX0-199" fmla="*/ 2382 w 3574257"/>
              <a:gd name="connsiteY0-200" fmla="*/ 1807368 h 1807368"/>
              <a:gd name="connsiteX1-201" fmla="*/ 0 w 3574257"/>
              <a:gd name="connsiteY1-202" fmla="*/ 0 h 1807368"/>
              <a:gd name="connsiteX2-203" fmla="*/ 1819275 w 3574257"/>
              <a:gd name="connsiteY2-204" fmla="*/ 200026 h 1807368"/>
              <a:gd name="connsiteX3-205" fmla="*/ 3574257 w 3574257"/>
              <a:gd name="connsiteY3-206" fmla="*/ 1807368 h 1807368"/>
              <a:gd name="connsiteX4-207" fmla="*/ 2382 w 3574257"/>
              <a:gd name="connsiteY4-208" fmla="*/ 1807368 h 1807368"/>
              <a:gd name="connsiteX0-209" fmla="*/ 2382 w 3574257"/>
              <a:gd name="connsiteY0-210" fmla="*/ 1807368 h 1807368"/>
              <a:gd name="connsiteX1-211" fmla="*/ 0 w 3574257"/>
              <a:gd name="connsiteY1-212" fmla="*/ 0 h 1807368"/>
              <a:gd name="connsiteX2-213" fmla="*/ 2045494 w 3574257"/>
              <a:gd name="connsiteY2-214" fmla="*/ 1 h 1807368"/>
              <a:gd name="connsiteX3-215" fmla="*/ 3574257 w 3574257"/>
              <a:gd name="connsiteY3-216" fmla="*/ 1807368 h 1807368"/>
              <a:gd name="connsiteX4-217" fmla="*/ 2382 w 3574257"/>
              <a:gd name="connsiteY4-218" fmla="*/ 1807368 h 1807368"/>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1" fmla="*/ 0 w 3112294"/>
              <a:gd name="connsiteY0-2" fmla="*/ 2019301 h 2083594"/>
              <a:gd name="connsiteX1-3" fmla="*/ 2793206 w 3112294"/>
              <a:gd name="connsiteY1-4" fmla="*/ 0 h 2083594"/>
              <a:gd name="connsiteX2-5" fmla="*/ 3112294 w 3112294"/>
              <a:gd name="connsiteY2-6" fmla="*/ 80963 h 2083594"/>
              <a:gd name="connsiteX3-7" fmla="*/ 3112294 w 3112294"/>
              <a:gd name="connsiteY3-8" fmla="*/ 2083594 h 2083594"/>
              <a:gd name="connsiteX4-9" fmla="*/ 0 w 3112294"/>
              <a:gd name="connsiteY4-10" fmla="*/ 2019301 h 2083594"/>
              <a:gd name="connsiteX0-11" fmla="*/ 0 w 3345656"/>
              <a:gd name="connsiteY0-12" fmla="*/ 2097882 h 2097882"/>
              <a:gd name="connsiteX1-13" fmla="*/ 3026568 w 3345656"/>
              <a:gd name="connsiteY1-14" fmla="*/ 0 h 2097882"/>
              <a:gd name="connsiteX2-15" fmla="*/ 3345656 w 3345656"/>
              <a:gd name="connsiteY2-16" fmla="*/ 80963 h 2097882"/>
              <a:gd name="connsiteX3-17" fmla="*/ 3345656 w 3345656"/>
              <a:gd name="connsiteY3-18" fmla="*/ 2083594 h 2097882"/>
              <a:gd name="connsiteX4-19" fmla="*/ 0 w 3345656"/>
              <a:gd name="connsiteY4-20" fmla="*/ 2097882 h 2097882"/>
              <a:gd name="connsiteX0-21" fmla="*/ 0 w 2800350"/>
              <a:gd name="connsiteY0-22" fmla="*/ 1935957 h 2083594"/>
              <a:gd name="connsiteX1-23" fmla="*/ 2481262 w 2800350"/>
              <a:gd name="connsiteY1-24" fmla="*/ 0 h 2083594"/>
              <a:gd name="connsiteX2-25" fmla="*/ 2800350 w 2800350"/>
              <a:gd name="connsiteY2-26" fmla="*/ 80963 h 2083594"/>
              <a:gd name="connsiteX3-27" fmla="*/ 2800350 w 2800350"/>
              <a:gd name="connsiteY3-28" fmla="*/ 2083594 h 2083594"/>
              <a:gd name="connsiteX4-29" fmla="*/ 0 w 2800350"/>
              <a:gd name="connsiteY4-30" fmla="*/ 1935957 h 2083594"/>
              <a:gd name="connsiteX0-31" fmla="*/ 0 w 3352800"/>
              <a:gd name="connsiteY0-32" fmla="*/ 2083594 h 2083594"/>
              <a:gd name="connsiteX1-33" fmla="*/ 3033712 w 3352800"/>
              <a:gd name="connsiteY1-34" fmla="*/ 0 h 2083594"/>
              <a:gd name="connsiteX2-35" fmla="*/ 3352800 w 3352800"/>
              <a:gd name="connsiteY2-36" fmla="*/ 80963 h 2083594"/>
              <a:gd name="connsiteX3-37" fmla="*/ 3352800 w 3352800"/>
              <a:gd name="connsiteY3-38" fmla="*/ 2083594 h 2083594"/>
              <a:gd name="connsiteX4-39" fmla="*/ 0 w 3352800"/>
              <a:gd name="connsiteY4-40" fmla="*/ 2083594 h 2083594"/>
              <a:gd name="connsiteX0-41" fmla="*/ 0 w 3352800"/>
              <a:gd name="connsiteY0-42" fmla="*/ 2002631 h 2002631"/>
              <a:gd name="connsiteX1-43" fmla="*/ 3033712 w 3352800"/>
              <a:gd name="connsiteY1-44" fmla="*/ 157162 h 2002631"/>
              <a:gd name="connsiteX2-45" fmla="*/ 3352800 w 3352800"/>
              <a:gd name="connsiteY2-46" fmla="*/ 0 h 2002631"/>
              <a:gd name="connsiteX3-47" fmla="*/ 3352800 w 3352800"/>
              <a:gd name="connsiteY3-48" fmla="*/ 2002631 h 2002631"/>
              <a:gd name="connsiteX4-49" fmla="*/ 0 w 3352800"/>
              <a:gd name="connsiteY4-50" fmla="*/ 2002631 h 2002631"/>
              <a:gd name="connsiteX0-51" fmla="*/ 0 w 3352800"/>
              <a:gd name="connsiteY0-52" fmla="*/ 2002631 h 2002631"/>
              <a:gd name="connsiteX1-53" fmla="*/ 2988469 w 3352800"/>
              <a:gd name="connsiteY1-54" fmla="*/ 59530 h 2002631"/>
              <a:gd name="connsiteX2-55" fmla="*/ 3352800 w 3352800"/>
              <a:gd name="connsiteY2-56" fmla="*/ 0 h 2002631"/>
              <a:gd name="connsiteX3-57" fmla="*/ 3352800 w 3352800"/>
              <a:gd name="connsiteY3-58" fmla="*/ 2002631 h 2002631"/>
              <a:gd name="connsiteX4-59" fmla="*/ 0 w 3352800"/>
              <a:gd name="connsiteY4-60" fmla="*/ 2002631 h 2002631"/>
              <a:gd name="connsiteX0-61" fmla="*/ 0 w 3352800"/>
              <a:gd name="connsiteY0-62" fmla="*/ 2002631 h 2002631"/>
              <a:gd name="connsiteX1-63" fmla="*/ 2833966 w 3352800"/>
              <a:gd name="connsiteY1-64" fmla="*/ 425 h 2002631"/>
              <a:gd name="connsiteX2-65" fmla="*/ 3352800 w 3352800"/>
              <a:gd name="connsiteY2-66" fmla="*/ 0 h 2002631"/>
              <a:gd name="connsiteX3-67" fmla="*/ 3352800 w 3352800"/>
              <a:gd name="connsiteY3-68" fmla="*/ 2002631 h 2002631"/>
              <a:gd name="connsiteX4-69" fmla="*/ 0 w 3352800"/>
              <a:gd name="connsiteY4-70" fmla="*/ 2002631 h 2002631"/>
              <a:gd name="connsiteX0-71" fmla="*/ 0 w 3352800"/>
              <a:gd name="connsiteY0-72" fmla="*/ 2002631 h 2002631"/>
              <a:gd name="connsiteX1-73" fmla="*/ 2845314 w 3352800"/>
              <a:gd name="connsiteY1-74" fmla="*/ 12246 h 2002631"/>
              <a:gd name="connsiteX2-75" fmla="*/ 3352800 w 3352800"/>
              <a:gd name="connsiteY2-76" fmla="*/ 0 h 2002631"/>
              <a:gd name="connsiteX3-77" fmla="*/ 3352800 w 3352800"/>
              <a:gd name="connsiteY3-78" fmla="*/ 2002631 h 2002631"/>
              <a:gd name="connsiteX4-79" fmla="*/ 0 w 3352800"/>
              <a:gd name="connsiteY4-80" fmla="*/ 2002631 h 2002631"/>
              <a:gd name="connsiteX0-81" fmla="*/ 0 w 3352800"/>
              <a:gd name="connsiteY0-82" fmla="*/ 2002631 h 2002631"/>
              <a:gd name="connsiteX1-83" fmla="*/ 2834839 w 3352800"/>
              <a:gd name="connsiteY1-84" fmla="*/ 425 h 2002631"/>
              <a:gd name="connsiteX2-85" fmla="*/ 3352800 w 3352800"/>
              <a:gd name="connsiteY2-86" fmla="*/ 0 h 2002631"/>
              <a:gd name="connsiteX3-87" fmla="*/ 3352800 w 3352800"/>
              <a:gd name="connsiteY3-88" fmla="*/ 2002631 h 2002631"/>
              <a:gd name="connsiteX4-89" fmla="*/ 0 w 3352800"/>
              <a:gd name="connsiteY4-90" fmla="*/ 2002631 h 2002631"/>
              <a:gd name="connsiteX0-91" fmla="*/ 0 w 3352800"/>
              <a:gd name="connsiteY0-92" fmla="*/ 2002631 h 2002631"/>
              <a:gd name="connsiteX1-93" fmla="*/ 2875865 w 3352800"/>
              <a:gd name="connsiteY1-94" fmla="*/ 81782 h 2002631"/>
              <a:gd name="connsiteX2-95" fmla="*/ 3352800 w 3352800"/>
              <a:gd name="connsiteY2-96" fmla="*/ 0 h 2002631"/>
              <a:gd name="connsiteX3-97" fmla="*/ 3352800 w 3352800"/>
              <a:gd name="connsiteY3-98" fmla="*/ 2002631 h 2002631"/>
              <a:gd name="connsiteX4-99" fmla="*/ 0 w 3352800"/>
              <a:gd name="connsiteY4-100" fmla="*/ 2002631 h 2002631"/>
              <a:gd name="connsiteX0-101" fmla="*/ 0 w 3352800"/>
              <a:gd name="connsiteY0-102" fmla="*/ 2002901 h 2002901"/>
              <a:gd name="connsiteX1-103" fmla="*/ 2836585 w 3352800"/>
              <a:gd name="connsiteY1-104" fmla="*/ 0 h 2002901"/>
              <a:gd name="connsiteX2-105" fmla="*/ 3352800 w 3352800"/>
              <a:gd name="connsiteY2-106" fmla="*/ 270 h 2002901"/>
              <a:gd name="connsiteX3-107" fmla="*/ 3352800 w 3352800"/>
              <a:gd name="connsiteY3-108" fmla="*/ 2002901 h 2002901"/>
              <a:gd name="connsiteX4-109" fmla="*/ 0 w 3352800"/>
              <a:gd name="connsiteY4-110" fmla="*/ 2002901 h 2002901"/>
              <a:gd name="connsiteX0-111" fmla="*/ 0 w 3352800"/>
              <a:gd name="connsiteY0-112" fmla="*/ 2002631 h 2002631"/>
              <a:gd name="connsiteX1-113" fmla="*/ 754045 w 3352800"/>
              <a:gd name="connsiteY1-114" fmla="*/ 1468326 h 2002631"/>
              <a:gd name="connsiteX2-115" fmla="*/ 3352800 w 3352800"/>
              <a:gd name="connsiteY2-116" fmla="*/ 0 h 2002631"/>
              <a:gd name="connsiteX3-117" fmla="*/ 3352800 w 3352800"/>
              <a:gd name="connsiteY3-118" fmla="*/ 2002631 h 2002631"/>
              <a:gd name="connsiteX4-119" fmla="*/ 0 w 3352800"/>
              <a:gd name="connsiteY4-120" fmla="*/ 2002631 h 2002631"/>
              <a:gd name="connsiteX0-121" fmla="*/ 0 w 3352800"/>
              <a:gd name="connsiteY0-122" fmla="*/ 534305 h 534305"/>
              <a:gd name="connsiteX1-123" fmla="*/ 754045 w 3352800"/>
              <a:gd name="connsiteY1-124" fmla="*/ 0 h 534305"/>
              <a:gd name="connsiteX2-125" fmla="*/ 3352800 w 3352800"/>
              <a:gd name="connsiteY2-126" fmla="*/ 7687 h 534305"/>
              <a:gd name="connsiteX3-127" fmla="*/ 3352800 w 3352800"/>
              <a:gd name="connsiteY3-128" fmla="*/ 534305 h 534305"/>
              <a:gd name="connsiteX4-129" fmla="*/ 0 w 3352800"/>
              <a:gd name="connsiteY4-130" fmla="*/ 534305 h 534305"/>
              <a:gd name="connsiteX0-131" fmla="*/ 0 w 3352800"/>
              <a:gd name="connsiteY0-132" fmla="*/ 534305 h 534305"/>
              <a:gd name="connsiteX1-133" fmla="*/ 754045 w 3352800"/>
              <a:gd name="connsiteY1-134" fmla="*/ 0 h 534305"/>
              <a:gd name="connsiteX2-135" fmla="*/ 3352800 w 3352800"/>
              <a:gd name="connsiteY2-136" fmla="*/ 7687 h 534305"/>
              <a:gd name="connsiteX3-137" fmla="*/ 3352800 w 3352800"/>
              <a:gd name="connsiteY3-138" fmla="*/ 534305 h 534305"/>
              <a:gd name="connsiteX4-139" fmla="*/ 0 w 3352800"/>
              <a:gd name="connsiteY4-140" fmla="*/ 534305 h 534305"/>
              <a:gd name="connsiteX0-141" fmla="*/ 0 w 3352800"/>
              <a:gd name="connsiteY0-142" fmla="*/ 526618 h 526618"/>
              <a:gd name="connsiteX1-143" fmla="*/ 980611 w 3352800"/>
              <a:gd name="connsiteY1-144" fmla="*/ 93681 h 526618"/>
              <a:gd name="connsiteX2-145" fmla="*/ 3352800 w 3352800"/>
              <a:gd name="connsiteY2-146" fmla="*/ 0 h 526618"/>
              <a:gd name="connsiteX3-147" fmla="*/ 3352800 w 3352800"/>
              <a:gd name="connsiteY3-148" fmla="*/ 526618 h 526618"/>
              <a:gd name="connsiteX4-149" fmla="*/ 0 w 3352800"/>
              <a:gd name="connsiteY4-150" fmla="*/ 526618 h 526618"/>
              <a:gd name="connsiteX0-151" fmla="*/ 0 w 3352800"/>
              <a:gd name="connsiteY0-152" fmla="*/ 526888 h 526888"/>
              <a:gd name="connsiteX1-153" fmla="*/ 744735 w 3352800"/>
              <a:gd name="connsiteY1-154" fmla="*/ 0 h 526888"/>
              <a:gd name="connsiteX2-155" fmla="*/ 3352800 w 3352800"/>
              <a:gd name="connsiteY2-156" fmla="*/ 270 h 526888"/>
              <a:gd name="connsiteX3-157" fmla="*/ 3352800 w 3352800"/>
              <a:gd name="connsiteY3-158" fmla="*/ 526888 h 526888"/>
              <a:gd name="connsiteX4-159" fmla="*/ 0 w 3352800"/>
              <a:gd name="connsiteY4-160" fmla="*/ 526888 h 526888"/>
              <a:gd name="connsiteX0-161" fmla="*/ 0 w 3352800"/>
              <a:gd name="connsiteY0-162" fmla="*/ 526618 h 526618"/>
              <a:gd name="connsiteX1-163" fmla="*/ 811948 w 3352800"/>
              <a:gd name="connsiteY1-164" fmla="*/ 60921 h 526618"/>
              <a:gd name="connsiteX2-165" fmla="*/ 3352800 w 3352800"/>
              <a:gd name="connsiteY2-166" fmla="*/ 0 h 526618"/>
              <a:gd name="connsiteX3-167" fmla="*/ 3352800 w 3352800"/>
              <a:gd name="connsiteY3-168" fmla="*/ 526618 h 526618"/>
              <a:gd name="connsiteX4-169" fmla="*/ 0 w 3352800"/>
              <a:gd name="connsiteY4-170" fmla="*/ 526618 h 526618"/>
              <a:gd name="connsiteX0-171" fmla="*/ 0 w 3352800"/>
              <a:gd name="connsiteY0-172" fmla="*/ 527584 h 527584"/>
              <a:gd name="connsiteX1-173" fmla="*/ 751718 w 3352800"/>
              <a:gd name="connsiteY1-174" fmla="*/ 0 h 527584"/>
              <a:gd name="connsiteX2-175" fmla="*/ 3352800 w 3352800"/>
              <a:gd name="connsiteY2-176" fmla="*/ 966 h 527584"/>
              <a:gd name="connsiteX3-177" fmla="*/ 3352800 w 3352800"/>
              <a:gd name="connsiteY3-178" fmla="*/ 527584 h 527584"/>
              <a:gd name="connsiteX4-179" fmla="*/ 0 w 3352800"/>
              <a:gd name="connsiteY4-180" fmla="*/ 527584 h 527584"/>
              <a:gd name="connsiteX0-181" fmla="*/ 0 w 3352800"/>
              <a:gd name="connsiteY0-182" fmla="*/ 527584 h 527584"/>
              <a:gd name="connsiteX1-183" fmla="*/ 751718 w 3352800"/>
              <a:gd name="connsiteY1-184" fmla="*/ 0 h 527584"/>
              <a:gd name="connsiteX2-185" fmla="*/ 3241069 w 3352800"/>
              <a:gd name="connsiteY2-186" fmla="*/ 94144 h 527584"/>
              <a:gd name="connsiteX3-187" fmla="*/ 3352800 w 3352800"/>
              <a:gd name="connsiteY3-188" fmla="*/ 527584 h 527584"/>
              <a:gd name="connsiteX4-189" fmla="*/ 0 w 3352800"/>
              <a:gd name="connsiteY4-190" fmla="*/ 527584 h 527584"/>
              <a:gd name="connsiteX0-191" fmla="*/ 0 w 3352800"/>
              <a:gd name="connsiteY0-192" fmla="*/ 527584 h 527584"/>
              <a:gd name="connsiteX1-193" fmla="*/ 751718 w 3352800"/>
              <a:gd name="connsiteY1-194" fmla="*/ 0 h 527584"/>
              <a:gd name="connsiteX2-195" fmla="*/ 3352800 w 3352800"/>
              <a:gd name="connsiteY2-196" fmla="*/ 271 h 527584"/>
              <a:gd name="connsiteX3-197" fmla="*/ 3352800 w 3352800"/>
              <a:gd name="connsiteY3-198" fmla="*/ 527584 h 527584"/>
              <a:gd name="connsiteX4-199" fmla="*/ 0 w 3352800"/>
              <a:gd name="connsiteY4-200" fmla="*/ 527584 h 527584"/>
              <a:gd name="connsiteX0-201" fmla="*/ 0 w 3352800"/>
              <a:gd name="connsiteY0-202" fmla="*/ 527313 h 527313"/>
              <a:gd name="connsiteX1-203" fmla="*/ 900984 w 3352800"/>
              <a:gd name="connsiteY1-204" fmla="*/ 97774 h 527313"/>
              <a:gd name="connsiteX2-205" fmla="*/ 3352800 w 3352800"/>
              <a:gd name="connsiteY2-206" fmla="*/ 0 h 527313"/>
              <a:gd name="connsiteX3-207" fmla="*/ 3352800 w 3352800"/>
              <a:gd name="connsiteY3-208" fmla="*/ 527313 h 527313"/>
              <a:gd name="connsiteX4-209" fmla="*/ 0 w 3352800"/>
              <a:gd name="connsiteY4-210" fmla="*/ 527313 h 527313"/>
              <a:gd name="connsiteX0-211" fmla="*/ 0 w 3352800"/>
              <a:gd name="connsiteY0-212" fmla="*/ 527584 h 527584"/>
              <a:gd name="connsiteX1-213" fmla="*/ 748227 w 3352800"/>
              <a:gd name="connsiteY1-214" fmla="*/ 0 h 527584"/>
              <a:gd name="connsiteX2-215" fmla="*/ 3352800 w 3352800"/>
              <a:gd name="connsiteY2-216" fmla="*/ 271 h 527584"/>
              <a:gd name="connsiteX3-217" fmla="*/ 3352800 w 3352800"/>
              <a:gd name="connsiteY3-218" fmla="*/ 527584 h 527584"/>
              <a:gd name="connsiteX4-219" fmla="*/ 0 w 3352800"/>
              <a:gd name="connsiteY4-220" fmla="*/ 527584 h 52758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C2686D25-4C09-3049-BA49-CDA04E3D2AC6}" type="datetimeFigureOut">
              <a:rPr kumimoji="1" lang="zh-CN" altLang="en-US" smtClean="0"/>
            </a:fld>
            <a:endParaRPr kumimoji="1" lang="zh-CN" altLang="en-US"/>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kumimoji="1" lang="zh-CN" altLang="en-US"/>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D2F24839-81D0-F245-B03E-89A922D406DB}"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anose="020B0604020202020204" pitchFamily="34" charset="0"/>
        <a:buNone/>
        <a:defRPr sz="1600" b="1" kern="1200">
          <a:solidFill>
            <a:schemeClr val="tx1"/>
          </a:solidFill>
          <a:latin typeface="+mn-lt"/>
          <a:ea typeface="+mn-ea"/>
          <a:cs typeface="+mn-cs"/>
        </a:defRPr>
      </a:lvl1pPr>
      <a:lvl2pPr marL="173990" indent="-173990" algn="l" defTabSz="914400" rtl="0" eaLnBrk="1" latinLnBrk="0" hangingPunct="1">
        <a:spcBef>
          <a:spcPts val="300"/>
        </a:spcBef>
        <a:buClr>
          <a:schemeClr val="accent2"/>
        </a:buClr>
        <a:buFont typeface="Wingdings" panose="05000000000000000000" pitchFamily="2" charset="2"/>
        <a:buChar char="§"/>
        <a:defRPr sz="1600" kern="1200">
          <a:solidFill>
            <a:schemeClr val="tx1"/>
          </a:solidFill>
          <a:latin typeface="+mn-lt"/>
          <a:ea typeface="+mn-ea"/>
          <a:cs typeface="+mn-cs"/>
        </a:defRPr>
      </a:lvl2pPr>
      <a:lvl3pPr marL="402590" indent="-164465" algn="l" defTabSz="914400" rtl="0" eaLnBrk="1" latinLnBrk="0" hangingPunct="1">
        <a:spcBef>
          <a:spcPts val="300"/>
        </a:spcBef>
        <a:buClr>
          <a:schemeClr val="accent2"/>
        </a:buClr>
        <a:buFont typeface="Wingdings" panose="05000000000000000000" pitchFamily="2" charset="2"/>
        <a:buChar char="§"/>
        <a:defRPr sz="1600" kern="1200">
          <a:solidFill>
            <a:schemeClr val="tx1"/>
          </a:solidFill>
          <a:latin typeface="+mn-lt"/>
          <a:ea typeface="+mn-ea"/>
          <a:cs typeface="+mn-cs"/>
        </a:defRPr>
      </a:lvl3pPr>
      <a:lvl4pPr marL="631190" indent="-164465" algn="l" defTabSz="914400" rtl="0" eaLnBrk="1" latinLnBrk="0" hangingPunct="1">
        <a:spcBef>
          <a:spcPts val="300"/>
        </a:spcBef>
        <a:buClr>
          <a:schemeClr val="accent2"/>
        </a:buClr>
        <a:buFont typeface="Wingdings" panose="05000000000000000000" pitchFamily="2" charset="2"/>
        <a:buChar char="§"/>
        <a:defRPr sz="1600" kern="1200">
          <a:solidFill>
            <a:schemeClr val="tx1"/>
          </a:solidFill>
          <a:latin typeface="+mn-lt"/>
          <a:ea typeface="+mn-ea"/>
          <a:cs typeface="+mn-cs"/>
        </a:defRPr>
      </a:lvl4pPr>
      <a:lvl5pPr marL="859790" indent="-173990" algn="l" defTabSz="914400" rtl="0" eaLnBrk="1" latinLnBrk="0" hangingPunct="1">
        <a:spcBef>
          <a:spcPts val="300"/>
        </a:spcBef>
        <a:buClr>
          <a:schemeClr val="accent2"/>
        </a:buClr>
        <a:buFont typeface="Wingdings" panose="05000000000000000000" pitchFamily="2" charset="2"/>
        <a:buChar char="§"/>
        <a:defRPr sz="1600" kern="1200">
          <a:solidFill>
            <a:schemeClr val="tx1"/>
          </a:solidFill>
          <a:latin typeface="+mn-lt"/>
          <a:ea typeface="+mn-ea"/>
          <a:cs typeface="+mn-cs"/>
        </a:defRPr>
      </a:lvl5pPr>
      <a:lvl6pPr marL="1097280" indent="-173990" algn="l" defTabSz="914400" rtl="0" eaLnBrk="1" latinLnBrk="0" hangingPunct="1">
        <a:spcBef>
          <a:spcPts val="300"/>
        </a:spcBef>
        <a:buClr>
          <a:schemeClr val="accent2"/>
        </a:buClr>
        <a:buFont typeface="Wingdings" panose="05000000000000000000" pitchFamily="2" charset="2"/>
        <a:buChar char="§"/>
        <a:defRPr sz="1400" kern="1200">
          <a:solidFill>
            <a:schemeClr val="tx1"/>
          </a:solidFill>
          <a:latin typeface="+mn-lt"/>
          <a:ea typeface="+mn-ea"/>
          <a:cs typeface="+mn-cs"/>
        </a:defRPr>
      </a:lvl6pPr>
      <a:lvl7pPr marL="1353185" indent="-164465" algn="l" defTabSz="914400" rtl="0" eaLnBrk="1" latinLnBrk="0" hangingPunct="1">
        <a:spcBef>
          <a:spcPts val="300"/>
        </a:spcBef>
        <a:buClr>
          <a:schemeClr val="accent2"/>
        </a:buClr>
        <a:buFont typeface="Wingdings" panose="05000000000000000000" pitchFamily="2" charset="2"/>
        <a:buChar char="§"/>
        <a:defRPr sz="1400" kern="1200">
          <a:solidFill>
            <a:schemeClr val="tx1"/>
          </a:solidFill>
          <a:latin typeface="+mn-lt"/>
          <a:ea typeface="+mn-ea"/>
          <a:cs typeface="+mn-cs"/>
        </a:defRPr>
      </a:lvl7pPr>
      <a:lvl8pPr marL="1581785" indent="-164465" algn="l" defTabSz="914400" rtl="0" eaLnBrk="1" latinLnBrk="0" hangingPunct="1">
        <a:spcBef>
          <a:spcPts val="300"/>
        </a:spcBef>
        <a:buClr>
          <a:schemeClr val="accent2"/>
        </a:buClr>
        <a:buFont typeface="Wingdings" panose="05000000000000000000" pitchFamily="2" charset="2"/>
        <a:buChar char="§"/>
        <a:defRPr sz="1400" kern="1200">
          <a:solidFill>
            <a:schemeClr val="tx1"/>
          </a:solidFill>
          <a:latin typeface="+mn-lt"/>
          <a:ea typeface="+mn-ea"/>
          <a:cs typeface="+mn-cs"/>
        </a:defRPr>
      </a:lvl8pPr>
      <a:lvl9pPr marL="1791970" indent="-164465" algn="l" defTabSz="914400" rtl="0" eaLnBrk="1" latinLnBrk="0" hangingPunct="1">
        <a:spcBef>
          <a:spcPts val="300"/>
        </a:spcBef>
        <a:buClr>
          <a:schemeClr val="accent2"/>
        </a:buClr>
        <a:buFont typeface="Wingdings" panose="05000000000000000000"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GIF"/><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88060" y="1151255"/>
            <a:ext cx="6612255" cy="2306955"/>
          </a:xfrm>
          <a:prstGeom prst="rect">
            <a:avLst/>
          </a:prstGeom>
          <a:solidFill>
            <a:srgbClr val="92D050"/>
          </a:solidFill>
          <a:ln>
            <a:noFill/>
          </a:ln>
        </p:spPr>
        <p:txBody>
          <a:bodyPr wrap="square" rtlCol="0" anchor="t">
            <a:spAutoFit/>
          </a:bodyPr>
          <a:p>
            <a:pPr algn="ctr"/>
            <a:r>
              <a:rPr kumimoji="1" lang="zh-CN" altLang="en-US" sz="7200" b="1" dirty="0">
                <a:ln w="50800" cmpd="dbl">
                  <a:gradFill>
                    <a:gsLst>
                      <a:gs pos="0">
                        <a:srgbClr val="BDD7EE"/>
                      </a:gs>
                      <a:gs pos="14000">
                        <a:srgbClr val="3F7099"/>
                      </a:gs>
                      <a:gs pos="43000">
                        <a:srgbClr val="A0C5E6"/>
                      </a:gs>
                      <a:gs pos="81000">
                        <a:srgbClr val="3E3B37">
                          <a:alpha val="56000"/>
                        </a:srgbClr>
                      </a:gs>
                      <a:gs pos="27000">
                        <a:srgbClr val="7C9EBE"/>
                      </a:gs>
                      <a:gs pos="68000">
                        <a:srgbClr val="2E75B6"/>
                      </a:gs>
                      <a:gs pos="55000">
                        <a:srgbClr val="354254">
                          <a:alpha val="60000"/>
                        </a:srgbClr>
                      </a:gs>
                    </a:gsLst>
                    <a:lin ang="5400000" scaled="1"/>
                  </a:gradFill>
                  <a:prstDash val="solid"/>
                </a:ln>
                <a:gradFill>
                  <a:gsLst>
                    <a:gs pos="45000">
                      <a:srgbClr val="44546A">
                        <a:lumMod val="75000"/>
                      </a:srgbClr>
                    </a:gs>
                    <a:gs pos="83000">
                      <a:srgbClr val="44546A">
                        <a:lumMod val="50000"/>
                      </a:srgbClr>
                    </a:gs>
                    <a:gs pos="67000">
                      <a:srgbClr val="5B9BD5">
                        <a:lumMod val="40000"/>
                        <a:lumOff val="60000"/>
                      </a:srgbClr>
                    </a:gs>
                    <a:gs pos="64000">
                      <a:srgbClr val="F7F7F7"/>
                    </a:gs>
                    <a:gs pos="58000">
                      <a:srgbClr val="5B9BD5">
                        <a:lumMod val="60000"/>
                        <a:lumOff val="40000"/>
                      </a:srgbClr>
                    </a:gs>
                    <a:gs pos="33000">
                      <a:srgbClr val="256195"/>
                    </a:gs>
                    <a:gs pos="21000">
                      <a:srgbClr val="44546A">
                        <a:lumMod val="50000"/>
                      </a:srgbClr>
                    </a:gs>
                    <a:gs pos="9000">
                      <a:srgbClr val="5B9BD5">
                        <a:lumMod val="50000"/>
                      </a:srgbClr>
                    </a:gs>
                    <a:gs pos="74000">
                      <a:srgbClr val="5B9BD5">
                        <a:lumMod val="50000"/>
                      </a:srgbClr>
                    </a:gs>
                  </a:gsLst>
                  <a:lin ang="16200000" scaled="0"/>
                </a:gradFill>
                <a:effectLst>
                  <a:glow rad="76200">
                    <a:srgbClr val="9BD1FF">
                      <a:alpha val="33000"/>
                    </a:srgbClr>
                  </a:glow>
                </a:effectLst>
              </a:rPr>
              <a:t>观察与思考</a:t>
            </a:r>
            <a:br>
              <a:rPr kumimoji="1" lang="en-US" altLang="zh-CN" sz="7200" b="1" dirty="0">
                <a:ln w="50800" cmpd="dbl">
                  <a:gradFill>
                    <a:gsLst>
                      <a:gs pos="0">
                        <a:srgbClr val="BDD7EE"/>
                      </a:gs>
                      <a:gs pos="14000">
                        <a:srgbClr val="3F7099"/>
                      </a:gs>
                      <a:gs pos="43000">
                        <a:srgbClr val="A0C5E6"/>
                      </a:gs>
                      <a:gs pos="81000">
                        <a:srgbClr val="3E3B37">
                          <a:alpha val="56000"/>
                        </a:srgbClr>
                      </a:gs>
                      <a:gs pos="27000">
                        <a:srgbClr val="7C9EBE"/>
                      </a:gs>
                      <a:gs pos="68000">
                        <a:srgbClr val="2E75B6"/>
                      </a:gs>
                      <a:gs pos="55000">
                        <a:srgbClr val="354254">
                          <a:alpha val="60000"/>
                        </a:srgbClr>
                      </a:gs>
                    </a:gsLst>
                    <a:lin ang="5400000" scaled="1"/>
                  </a:gradFill>
                  <a:prstDash val="solid"/>
                </a:ln>
                <a:gradFill>
                  <a:gsLst>
                    <a:gs pos="45000">
                      <a:srgbClr val="44546A">
                        <a:lumMod val="75000"/>
                      </a:srgbClr>
                    </a:gs>
                    <a:gs pos="83000">
                      <a:srgbClr val="44546A">
                        <a:lumMod val="50000"/>
                      </a:srgbClr>
                    </a:gs>
                    <a:gs pos="67000">
                      <a:srgbClr val="5B9BD5">
                        <a:lumMod val="40000"/>
                        <a:lumOff val="60000"/>
                      </a:srgbClr>
                    </a:gs>
                    <a:gs pos="64000">
                      <a:srgbClr val="F7F7F7"/>
                    </a:gs>
                    <a:gs pos="58000">
                      <a:srgbClr val="5B9BD5">
                        <a:lumMod val="60000"/>
                        <a:lumOff val="40000"/>
                      </a:srgbClr>
                    </a:gs>
                    <a:gs pos="33000">
                      <a:srgbClr val="256195"/>
                    </a:gs>
                    <a:gs pos="21000">
                      <a:srgbClr val="44546A">
                        <a:lumMod val="50000"/>
                      </a:srgbClr>
                    </a:gs>
                    <a:gs pos="9000">
                      <a:srgbClr val="5B9BD5">
                        <a:lumMod val="50000"/>
                      </a:srgbClr>
                    </a:gs>
                    <a:gs pos="74000">
                      <a:srgbClr val="5B9BD5">
                        <a:lumMod val="50000"/>
                      </a:srgbClr>
                    </a:gs>
                  </a:gsLst>
                  <a:lin ang="16200000" scaled="0"/>
                </a:gradFill>
                <a:effectLst>
                  <a:glow rad="76200">
                    <a:srgbClr val="9BD1FF">
                      <a:alpha val="33000"/>
                    </a:srgbClr>
                  </a:glow>
                </a:effectLst>
              </a:rPr>
            </a:br>
            <a:r>
              <a:rPr kumimoji="1" lang="en-US" altLang="zh-CN" sz="7200" b="1" dirty="0">
                <a:ln w="50800" cmpd="dbl">
                  <a:gradFill>
                    <a:gsLst>
                      <a:gs pos="0">
                        <a:srgbClr val="BDD7EE"/>
                      </a:gs>
                      <a:gs pos="14000">
                        <a:srgbClr val="3F7099"/>
                      </a:gs>
                      <a:gs pos="43000">
                        <a:srgbClr val="A0C5E6"/>
                      </a:gs>
                      <a:gs pos="81000">
                        <a:srgbClr val="3E3B37">
                          <a:alpha val="56000"/>
                        </a:srgbClr>
                      </a:gs>
                      <a:gs pos="27000">
                        <a:srgbClr val="7C9EBE"/>
                      </a:gs>
                      <a:gs pos="68000">
                        <a:srgbClr val="2E75B6"/>
                      </a:gs>
                      <a:gs pos="55000">
                        <a:srgbClr val="354254">
                          <a:alpha val="60000"/>
                        </a:srgbClr>
                      </a:gs>
                    </a:gsLst>
                    <a:lin ang="5400000" scaled="1"/>
                  </a:gradFill>
                  <a:prstDash val="solid"/>
                </a:ln>
                <a:gradFill>
                  <a:gsLst>
                    <a:gs pos="45000">
                      <a:srgbClr val="44546A">
                        <a:lumMod val="75000"/>
                      </a:srgbClr>
                    </a:gs>
                    <a:gs pos="83000">
                      <a:srgbClr val="44546A">
                        <a:lumMod val="50000"/>
                      </a:srgbClr>
                    </a:gs>
                    <a:gs pos="67000">
                      <a:srgbClr val="5B9BD5">
                        <a:lumMod val="40000"/>
                        <a:lumOff val="60000"/>
                      </a:srgbClr>
                    </a:gs>
                    <a:gs pos="64000">
                      <a:srgbClr val="F7F7F7"/>
                    </a:gs>
                    <a:gs pos="58000">
                      <a:srgbClr val="5B9BD5">
                        <a:lumMod val="60000"/>
                        <a:lumOff val="40000"/>
                      </a:srgbClr>
                    </a:gs>
                    <a:gs pos="33000">
                      <a:srgbClr val="256195"/>
                    </a:gs>
                    <a:gs pos="21000">
                      <a:srgbClr val="44546A">
                        <a:lumMod val="50000"/>
                      </a:srgbClr>
                    </a:gs>
                    <a:gs pos="9000">
                      <a:srgbClr val="5B9BD5">
                        <a:lumMod val="50000"/>
                      </a:srgbClr>
                    </a:gs>
                    <a:gs pos="74000">
                      <a:srgbClr val="5B9BD5">
                        <a:lumMod val="50000"/>
                      </a:srgbClr>
                    </a:gs>
                  </a:gsLst>
                  <a:lin ang="16200000" scaled="0"/>
                </a:gradFill>
                <a:effectLst>
                  <a:glow rad="76200">
                    <a:srgbClr val="9BD1FF">
                      <a:alpha val="33000"/>
                    </a:srgbClr>
                  </a:glow>
                </a:effectLst>
              </a:rPr>
              <a:t>    </a:t>
            </a:r>
            <a:r>
              <a:rPr kumimoji="1" lang="zh-CN" altLang="en-US" sz="7200" b="1" dirty="0">
                <a:ln w="50800" cmpd="dbl">
                  <a:gradFill>
                    <a:gsLst>
                      <a:gs pos="0">
                        <a:srgbClr val="BDD7EE"/>
                      </a:gs>
                      <a:gs pos="14000">
                        <a:srgbClr val="3F7099"/>
                      </a:gs>
                      <a:gs pos="43000">
                        <a:srgbClr val="A0C5E6"/>
                      </a:gs>
                      <a:gs pos="81000">
                        <a:srgbClr val="3E3B37">
                          <a:alpha val="56000"/>
                        </a:srgbClr>
                      </a:gs>
                      <a:gs pos="27000">
                        <a:srgbClr val="7C9EBE"/>
                      </a:gs>
                      <a:gs pos="68000">
                        <a:srgbClr val="2E75B6"/>
                      </a:gs>
                      <a:gs pos="55000">
                        <a:srgbClr val="354254">
                          <a:alpha val="60000"/>
                        </a:srgbClr>
                      </a:gs>
                    </a:gsLst>
                    <a:lin ang="5400000" scaled="1"/>
                  </a:gradFill>
                  <a:prstDash val="solid"/>
                </a:ln>
                <a:gradFill>
                  <a:gsLst>
                    <a:gs pos="45000">
                      <a:srgbClr val="44546A">
                        <a:lumMod val="75000"/>
                      </a:srgbClr>
                    </a:gs>
                    <a:gs pos="83000">
                      <a:srgbClr val="44546A">
                        <a:lumMod val="50000"/>
                      </a:srgbClr>
                    </a:gs>
                    <a:gs pos="67000">
                      <a:srgbClr val="5B9BD5">
                        <a:lumMod val="40000"/>
                        <a:lumOff val="60000"/>
                      </a:srgbClr>
                    </a:gs>
                    <a:gs pos="64000">
                      <a:srgbClr val="F7F7F7"/>
                    </a:gs>
                    <a:gs pos="58000">
                      <a:srgbClr val="5B9BD5">
                        <a:lumMod val="60000"/>
                        <a:lumOff val="40000"/>
                      </a:srgbClr>
                    </a:gs>
                    <a:gs pos="33000">
                      <a:srgbClr val="256195"/>
                    </a:gs>
                    <a:gs pos="21000">
                      <a:srgbClr val="44546A">
                        <a:lumMod val="50000"/>
                      </a:srgbClr>
                    </a:gs>
                    <a:gs pos="9000">
                      <a:srgbClr val="5B9BD5">
                        <a:lumMod val="50000"/>
                      </a:srgbClr>
                    </a:gs>
                    <a:gs pos="74000">
                      <a:srgbClr val="5B9BD5">
                        <a:lumMod val="50000"/>
                      </a:srgbClr>
                    </a:gs>
                  </a:gsLst>
                  <a:lin ang="16200000" scaled="0"/>
                </a:gradFill>
                <a:effectLst>
                  <a:glow rad="76200">
                    <a:srgbClr val="9BD1FF">
                      <a:alpha val="33000"/>
                    </a:srgbClr>
                  </a:glow>
                </a:effectLst>
              </a:rPr>
              <a:t>活动与探索</a:t>
            </a:r>
            <a:endParaRPr kumimoji="1" lang="zh-CN" altLang="en-US" sz="7200" b="1" dirty="0">
              <a:ln w="50800" cmpd="dbl">
                <a:gradFill>
                  <a:gsLst>
                    <a:gs pos="0">
                      <a:srgbClr val="BDD7EE"/>
                    </a:gs>
                    <a:gs pos="14000">
                      <a:srgbClr val="3F7099"/>
                    </a:gs>
                    <a:gs pos="43000">
                      <a:srgbClr val="A0C5E6"/>
                    </a:gs>
                    <a:gs pos="81000">
                      <a:srgbClr val="3E3B37">
                        <a:alpha val="56000"/>
                      </a:srgbClr>
                    </a:gs>
                    <a:gs pos="27000">
                      <a:srgbClr val="7C9EBE"/>
                    </a:gs>
                    <a:gs pos="68000">
                      <a:srgbClr val="2E75B6"/>
                    </a:gs>
                    <a:gs pos="55000">
                      <a:srgbClr val="354254">
                        <a:alpha val="60000"/>
                      </a:srgbClr>
                    </a:gs>
                  </a:gsLst>
                  <a:lin ang="5400000" scaled="1"/>
                </a:gradFill>
                <a:prstDash val="solid"/>
              </a:ln>
              <a:gradFill>
                <a:gsLst>
                  <a:gs pos="45000">
                    <a:srgbClr val="44546A">
                      <a:lumMod val="75000"/>
                    </a:srgbClr>
                  </a:gs>
                  <a:gs pos="83000">
                    <a:srgbClr val="44546A">
                      <a:lumMod val="50000"/>
                    </a:srgbClr>
                  </a:gs>
                  <a:gs pos="67000">
                    <a:srgbClr val="5B9BD5">
                      <a:lumMod val="40000"/>
                      <a:lumOff val="60000"/>
                    </a:srgbClr>
                  </a:gs>
                  <a:gs pos="64000">
                    <a:srgbClr val="F7F7F7"/>
                  </a:gs>
                  <a:gs pos="58000">
                    <a:srgbClr val="5B9BD5">
                      <a:lumMod val="60000"/>
                      <a:lumOff val="40000"/>
                    </a:srgbClr>
                  </a:gs>
                  <a:gs pos="33000">
                    <a:srgbClr val="256195"/>
                  </a:gs>
                  <a:gs pos="21000">
                    <a:srgbClr val="44546A">
                      <a:lumMod val="50000"/>
                    </a:srgbClr>
                  </a:gs>
                  <a:gs pos="9000">
                    <a:srgbClr val="5B9BD5">
                      <a:lumMod val="50000"/>
                    </a:srgbClr>
                  </a:gs>
                  <a:gs pos="74000">
                    <a:srgbClr val="5B9BD5">
                      <a:lumMod val="50000"/>
                    </a:srgbClr>
                  </a:gs>
                </a:gsLst>
                <a:lin ang="16200000" scaled="0"/>
              </a:gradFill>
              <a:effectLst>
                <a:glow rad="76200">
                  <a:srgbClr val="9BD1FF">
                    <a:alpha val="33000"/>
                  </a:srgbClr>
                </a:glo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sz="half" idx="1"/>
          </p:nvPr>
        </p:nvSpPr>
        <p:spPr>
          <a:xfrm>
            <a:off x="822960" y="1097280"/>
            <a:ext cx="8039100" cy="3712210"/>
          </a:xfrm>
        </p:spPr>
        <p:txBody>
          <a:bodyPr/>
          <a:p>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审材料的要求：</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）眼到手到，划出能与书本建立联系的有关信息</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回归书本，与教材主要知识、理念建立联系，标写出核心词</a:t>
            </a:r>
            <a:endParaRPr lang="zh-CN"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）注意逻辑层次，切不可以偏概全</a:t>
            </a:r>
            <a:endParaRPr lang="zh-CN"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）结合设问，重视材料的分析议论部分</a:t>
            </a:r>
            <a:endPar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标题 3"/>
          <p:cNvSpPr>
            <a:spLocks noGrp="1"/>
          </p:cNvSpPr>
          <p:nvPr>
            <p:ph type="title"/>
          </p:nvPr>
        </p:nvSpPr>
        <p:spPr/>
        <p:txBody>
          <a:bodyPr/>
          <a:p>
            <a:endParaRPr lang="zh-CN" altLang="en-US"/>
          </a:p>
        </p:txBody>
      </p:sp>
      <p:sp>
        <p:nvSpPr>
          <p:cNvPr id="5" name="标题 3"/>
          <p:cNvSpPr>
            <a:spLocks noGrp="1"/>
          </p:cNvSpPr>
          <p:nvPr/>
        </p:nvSpPr>
        <p:spPr>
          <a:xfrm>
            <a:off x="3718560" y="365760"/>
            <a:ext cx="3148330" cy="548640"/>
          </a:xfrm>
          <a:prstGeom prst="rect">
            <a:avLst/>
          </a:prstGeom>
          <a:solidFill>
            <a:srgbClr val="92D050"/>
          </a:solidFill>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zh-CN" altLang="en-US"/>
              <a:t>二、审材料</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sz="half" idx="1"/>
          </p:nvPr>
        </p:nvSpPr>
        <p:spPr>
          <a:xfrm>
            <a:off x="22860" y="1097280"/>
            <a:ext cx="6491605" cy="3712210"/>
          </a:xfrm>
        </p:spPr>
        <p:txBody>
          <a:bodyPr/>
          <a:p>
            <a:r>
              <a:rPr lang="zh-CN" altLang="en-US" sz="2400"/>
              <a:t>（一）关键词新颖</a:t>
            </a:r>
            <a:r>
              <a:rPr lang="en-US" altLang="zh-CN" sz="2400"/>
              <a:t>—</a:t>
            </a:r>
            <a:r>
              <a:rPr lang="zh-CN" altLang="en-US" sz="2400"/>
              <a:t>迁移转化法</a:t>
            </a:r>
            <a:endParaRPr lang="zh-CN" altLang="en-US" sz="2400"/>
          </a:p>
          <a:p>
            <a:r>
              <a:rPr lang="zh-CN" altLang="en-US">
                <a:solidFill>
                  <a:srgbClr val="1B06BA"/>
                </a:solidFill>
                <a:latin typeface="宋体" panose="02010600030101010101" pitchFamily="2" charset="-122"/>
                <a:ea typeface="宋体" panose="02010600030101010101" pitchFamily="2" charset="-122"/>
              </a:rPr>
              <a:t> </a:t>
            </a:r>
            <a:r>
              <a:rPr lang="zh-CN" altLang="en-US" sz="2000">
                <a:solidFill>
                  <a:srgbClr val="1B06BA"/>
                </a:solidFill>
                <a:latin typeface="宋体" panose="02010600030101010101" pitchFamily="2" charset="-122"/>
                <a:ea typeface="宋体" panose="02010600030101010101" pitchFamily="2" charset="-122"/>
              </a:rPr>
              <a:t>实现这一奋斗目标的信心来源</a:t>
            </a:r>
            <a:endParaRPr lang="zh-CN" altLang="en-US" sz="2000">
              <a:solidFill>
                <a:srgbClr val="1B06BA"/>
              </a:solidFill>
              <a:latin typeface="宋体" panose="02010600030101010101" pitchFamily="2" charset="-122"/>
              <a:ea typeface="宋体" panose="02010600030101010101" pitchFamily="2" charset="-122"/>
            </a:endParaRPr>
          </a:p>
          <a:p>
            <a:r>
              <a:rPr lang="zh-CN" altLang="en-US" sz="2000">
                <a:solidFill>
                  <a:srgbClr val="1B06BA"/>
                </a:solidFill>
                <a:latin typeface="宋体" panose="02010600030101010101" pitchFamily="2" charset="-122"/>
                <a:ea typeface="宋体" panose="02010600030101010101" pitchFamily="2" charset="-122"/>
              </a:rPr>
              <a:t> </a:t>
            </a:r>
            <a:r>
              <a:rPr lang="zh-CN" altLang="en-US" sz="2000">
                <a:solidFill>
                  <a:srgbClr val="FF0000"/>
                </a:solidFill>
                <a:latin typeface="宋体" panose="02010600030101010101" pitchFamily="2" charset="-122"/>
                <a:ea typeface="宋体" panose="02010600030101010101" pitchFamily="2" charset="-122"/>
              </a:rPr>
              <a:t>信心来源</a:t>
            </a:r>
            <a:r>
              <a:rPr lang="en-US" altLang="zh-CN" sz="2000">
                <a:solidFill>
                  <a:srgbClr val="FF0000"/>
                </a:solidFill>
                <a:latin typeface="宋体" panose="02010600030101010101" pitchFamily="2" charset="-122"/>
                <a:ea typeface="宋体" panose="02010600030101010101" pitchFamily="2" charset="-122"/>
              </a:rPr>
              <a:t>——</a:t>
            </a:r>
            <a:r>
              <a:rPr lang="zh-CN" altLang="en-US" sz="2000">
                <a:solidFill>
                  <a:srgbClr val="FF0000"/>
                </a:solidFill>
                <a:latin typeface="宋体" panose="02010600030101010101" pitchFamily="2" charset="-122"/>
                <a:ea typeface="宋体" panose="02010600030101010101" pitchFamily="2" charset="-122"/>
              </a:rPr>
              <a:t>信心来自哪些方面</a:t>
            </a:r>
            <a:endParaRPr lang="zh-CN" altLang="en-US" sz="2000">
              <a:solidFill>
                <a:srgbClr val="FF0000"/>
              </a:solidFill>
              <a:latin typeface="宋体" panose="02010600030101010101" pitchFamily="2" charset="-122"/>
              <a:ea typeface="宋体" panose="02010600030101010101" pitchFamily="2" charset="-122"/>
            </a:endParaRPr>
          </a:p>
          <a:p>
            <a:r>
              <a:rPr lang="zh-CN" altLang="en-US" sz="2400">
                <a:solidFill>
                  <a:schemeClr val="tx1"/>
                </a:solidFill>
                <a:latin typeface="+mn-ea"/>
                <a:ea typeface="宋体" panose="02010600030101010101" pitchFamily="2" charset="-122"/>
                <a:cs typeface="+mn-ea"/>
              </a:rPr>
              <a:t>（二）理解一句话</a:t>
            </a:r>
            <a:r>
              <a:rPr lang="en-US" altLang="zh-CN" sz="2400">
                <a:solidFill>
                  <a:schemeClr val="tx1"/>
                </a:solidFill>
                <a:latin typeface="+mn-ea"/>
                <a:ea typeface="宋体" panose="02010600030101010101" pitchFamily="2" charset="-122"/>
                <a:cs typeface="+mn-ea"/>
              </a:rPr>
              <a:t>—</a:t>
            </a:r>
            <a:r>
              <a:rPr lang="zh-CN" altLang="en-US" sz="2400">
                <a:solidFill>
                  <a:schemeClr val="tx1"/>
                </a:solidFill>
                <a:latin typeface="+mn-ea"/>
                <a:ea typeface="宋体" panose="02010600030101010101" pitchFamily="2" charset="-122"/>
                <a:cs typeface="+mn-ea"/>
              </a:rPr>
              <a:t>变成为什么</a:t>
            </a:r>
            <a:endParaRPr lang="zh-CN" altLang="en-US" sz="2400">
              <a:solidFill>
                <a:schemeClr val="tx1"/>
              </a:solidFill>
              <a:latin typeface="+mn-ea"/>
              <a:ea typeface="宋体" panose="02010600030101010101" pitchFamily="2" charset="-122"/>
              <a:cs typeface="+mn-ea"/>
            </a:endParaRPr>
          </a:p>
          <a:p>
            <a:r>
              <a:rPr lang="zh-CN" altLang="en-US" sz="2400">
                <a:solidFill>
                  <a:schemeClr val="tx1"/>
                </a:solidFill>
                <a:latin typeface="+mn-ea"/>
                <a:ea typeface="宋体" panose="02010600030101010101" pitchFamily="2" charset="-122"/>
                <a:cs typeface="+mn-ea"/>
              </a:rPr>
              <a:t>  </a:t>
            </a:r>
            <a:r>
              <a:rPr lang="zh-CN" altLang="en-US" sz="2000">
                <a:solidFill>
                  <a:srgbClr val="2C13AD"/>
                </a:solidFill>
                <a:latin typeface="+mn-ea"/>
                <a:ea typeface="宋体" panose="02010600030101010101" pitchFamily="2" charset="-122"/>
                <a:cs typeface="+mn-ea"/>
              </a:rPr>
              <a:t>行为虽小，事关重大。原因何在？</a:t>
            </a:r>
            <a:endParaRPr lang="zh-CN" altLang="en-US" sz="2000">
              <a:solidFill>
                <a:srgbClr val="2C13AD"/>
              </a:solidFill>
              <a:latin typeface="+mn-ea"/>
              <a:ea typeface="宋体" panose="02010600030101010101" pitchFamily="2" charset="-122"/>
              <a:cs typeface="+mn-ea"/>
            </a:endParaRPr>
          </a:p>
          <a:p>
            <a:r>
              <a:rPr lang="zh-CN" altLang="en-US" sz="2000">
                <a:solidFill>
                  <a:srgbClr val="2C13AD"/>
                </a:solidFill>
                <a:latin typeface="+mn-ea"/>
                <a:ea typeface="宋体" panose="02010600030101010101" pitchFamily="2" charset="-122"/>
                <a:cs typeface="+mn-ea"/>
              </a:rPr>
              <a:t>  </a:t>
            </a:r>
            <a:r>
              <a:rPr lang="zh-CN" altLang="en-US" sz="2000">
                <a:solidFill>
                  <a:srgbClr val="FF0000"/>
                </a:solidFill>
                <a:latin typeface="+mn-ea"/>
                <a:ea typeface="宋体" panose="02010600030101010101" pitchFamily="2" charset="-122"/>
                <a:cs typeface="+mn-ea"/>
              </a:rPr>
              <a:t>为什么行为虽小，事关重大？</a:t>
            </a:r>
            <a:endParaRPr lang="zh-CN" altLang="en-US" sz="2000">
              <a:solidFill>
                <a:srgbClr val="FF0000"/>
              </a:solidFill>
              <a:latin typeface="+mn-ea"/>
              <a:ea typeface="宋体" panose="02010600030101010101" pitchFamily="2" charset="-122"/>
              <a:cs typeface="+mn-ea"/>
            </a:endParaRPr>
          </a:p>
          <a:p>
            <a:endParaRPr lang="zh-CN" altLang="en-US" sz="2000">
              <a:solidFill>
                <a:srgbClr val="FF0000"/>
              </a:solidFill>
              <a:latin typeface="+mn-ea"/>
              <a:ea typeface="宋体" panose="02010600030101010101" pitchFamily="2" charset="-122"/>
              <a:cs typeface="+mn-ea"/>
            </a:endParaRPr>
          </a:p>
        </p:txBody>
      </p:sp>
      <p:sp>
        <p:nvSpPr>
          <p:cNvPr id="4" name="标题 3"/>
          <p:cNvSpPr>
            <a:spLocks noGrp="1"/>
          </p:cNvSpPr>
          <p:nvPr>
            <p:ph type="title"/>
          </p:nvPr>
        </p:nvSpPr>
        <p:spPr/>
        <p:txBody>
          <a:bodyPr/>
          <a:p>
            <a:endParaRPr lang="zh-CN" altLang="en-US"/>
          </a:p>
        </p:txBody>
      </p:sp>
      <p:sp>
        <p:nvSpPr>
          <p:cNvPr id="5" name="标题 3"/>
          <p:cNvSpPr>
            <a:spLocks noGrp="1"/>
          </p:cNvSpPr>
          <p:nvPr/>
        </p:nvSpPr>
        <p:spPr>
          <a:xfrm>
            <a:off x="3023235" y="365760"/>
            <a:ext cx="3750945" cy="548640"/>
          </a:xfrm>
          <a:prstGeom prst="rect">
            <a:avLst/>
          </a:prstGeom>
          <a:solidFill>
            <a:srgbClr val="92D050"/>
          </a:solidFill>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zh-CN" altLang="en-US"/>
              <a:t>三、变异的题怎么审</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 calcmode="lin" valueType="num">
                                      <p:cBhvr additive="base">
                                        <p:cTn id="2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 calcmode="lin" valueType="num">
                                      <p:cBhvr additive="base">
                                        <p:cTn id="2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
                                            <p:txEl>
                                              <p:pRg st="5" end="5"/>
                                            </p:txEl>
                                          </p:spTgt>
                                        </p:tgtEl>
                                        <p:attrNameLst>
                                          <p:attrName>style.visibility</p:attrName>
                                        </p:attrNameLst>
                                      </p:cBhvr>
                                      <p:to>
                                        <p:strVal val="visible"/>
                                      </p:to>
                                    </p:set>
                                    <p:anim calcmode="lin" valueType="num">
                                      <p:cBhvr additive="base">
                                        <p:cTn id="3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sz="half" idx="1"/>
          </p:nvPr>
        </p:nvSpPr>
        <p:spPr>
          <a:xfrm>
            <a:off x="61595" y="1097280"/>
            <a:ext cx="4994275" cy="3712210"/>
          </a:xfrm>
        </p:spPr>
        <p:txBody>
          <a:bodyPr>
            <a:noAutofit/>
          </a:bodyPr>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之一</a:t>
            </a:r>
            <a:r>
              <a:rPr lang="zh-CN" altLang="en-US" sz="2000">
                <a:latin typeface="宋体" panose="02010600030101010101" pitchFamily="2" charset="-122"/>
                <a:ea typeface="宋体" panose="02010600030101010101" pitchFamily="2" charset="-122"/>
                <a:cs typeface="宋体" panose="02010600030101010101" pitchFamily="2" charset="-122"/>
              </a:rPr>
              <a:t>诺贝尔科学奖得者、中国中医科学院研究员哟呦长期致力于青高素的研究，地说：“千千万万人的生命得以挽教，这是最值得欣慰的事情。”</a:t>
            </a:r>
            <a:r>
              <a:rPr lang="zh-CN" altLang="en-US" sz="2000">
                <a:latin typeface="Arial" panose="020B0604020202020204" pitchFamily="34" charset="0"/>
                <a:ea typeface="宋体" panose="02010600030101010101" pitchFamily="2" charset="-122"/>
                <a:cs typeface="Arial" panose="020B0604020202020204" pitchFamily="34" charset="0"/>
              </a:rPr>
              <a:t>→</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之二</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空军政治部文工团创作员间肃始终保持“蜂儿酿就百花蜜，只愿香甜满人间”的情怀，他一生创作了上千个精品力作，影响和激励几代中国人。</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之三</a:t>
            </a:r>
            <a:r>
              <a:rPr lang="zh-CN" altLang="en-US" sz="2000">
                <a:latin typeface="宋体" panose="02010600030101010101" pitchFamily="2" charset="-122"/>
                <a:ea typeface="宋体" panose="02010600030101010101" pitchFamily="2" charset="-122"/>
                <a:cs typeface="宋体" panose="02010600030101010101" pitchFamily="2" charset="-122"/>
              </a:rPr>
              <a:t>一豫籍教育家王广亚ー生创办十余所大中小学，他说：“培育英才，回报祖国，回愤社会，是我最大的</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    你校拟举办“向楷模学习，为人生添彩”主题活动，请你参与并完成如下任务</a:t>
            </a:r>
            <a:r>
              <a:rPr lang="en-US" altLang="zh-CN" sz="2000">
                <a:latin typeface="宋体" panose="02010600030101010101" pitchFamily="2" charset="-122"/>
                <a:ea typeface="宋体" panose="02010600030101010101" pitchFamily="2" charset="-122"/>
                <a:cs typeface="宋体" panose="02010600030101010101" pitchFamily="2" charset="-122"/>
              </a:rPr>
              <a:t>.</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    学习上述三位前辈的事迹，请谈谈你的深刻感悟。（三个方面即可。6分）</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3" name="内容占位符 2"/>
          <p:cNvSpPr>
            <a:spLocks noGrp="1"/>
          </p:cNvSpPr>
          <p:nvPr>
            <p:ph sz="half" idx="2"/>
          </p:nvPr>
        </p:nvSpPr>
        <p:spPr>
          <a:xfrm>
            <a:off x="4805045" y="1651000"/>
            <a:ext cx="4798695" cy="3712210"/>
          </a:xfrm>
        </p:spPr>
        <p:txBody>
          <a:bodyPr/>
          <a:p>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→艰苦奋斗、奉献人民、人生价值</a:t>
            </a:r>
            <a:endPar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→奉献社会、奉献人民、人生理想</a:t>
            </a:r>
            <a:endPar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标题 3"/>
          <p:cNvSpPr>
            <a:spLocks noGrp="1"/>
          </p:cNvSpPr>
          <p:nvPr>
            <p:ph type="title"/>
          </p:nvPr>
        </p:nvSpPr>
        <p:spPr/>
        <p:txBody>
          <a:bodyPr/>
          <a:p>
            <a:endParaRPr lang="zh-CN" altLang="en-US"/>
          </a:p>
        </p:txBody>
      </p:sp>
      <p:sp>
        <p:nvSpPr>
          <p:cNvPr id="5" name="文本框 4"/>
          <p:cNvSpPr txBox="1"/>
          <p:nvPr/>
        </p:nvSpPr>
        <p:spPr>
          <a:xfrm>
            <a:off x="4805045" y="4004310"/>
            <a:ext cx="4228465" cy="460375"/>
          </a:xfrm>
          <a:prstGeom prst="rect">
            <a:avLst/>
          </a:prstGeom>
          <a:noFill/>
        </p:spPr>
        <p:txBody>
          <a:bodyPr wrap="square" rtlCol="0">
            <a:spAutoFit/>
          </a:bodyPr>
          <a:p>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→理想、人生、祖国、社会</a:t>
            </a:r>
            <a:endParaRPr lang="zh-CN" altLang="en-US" sz="2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sz="half" idx="1"/>
          </p:nvPr>
        </p:nvSpPr>
        <p:spPr>
          <a:xfrm>
            <a:off x="822960" y="1097280"/>
            <a:ext cx="7294880" cy="3712210"/>
          </a:xfrm>
        </p:spPr>
        <p:txBody>
          <a:bodyPr/>
          <a:p>
            <a:r>
              <a:rPr lang="en-US" altLang="zh-CN"/>
              <a:t>1.</a:t>
            </a:r>
            <a:r>
              <a:rPr lang="zh-CN" altLang="en-US"/>
              <a:t>条理清晰，分打呈现，注意角度不重复</a:t>
            </a:r>
            <a:endParaRPr lang="zh-CN" altLang="en-US"/>
          </a:p>
          <a:p>
            <a:r>
              <a:rPr lang="en-US" altLang="zh-CN"/>
              <a:t>2.</a:t>
            </a:r>
            <a:r>
              <a:rPr lang="zh-CN" altLang="en-US"/>
              <a:t>把话说明白，意思表达完整</a:t>
            </a:r>
            <a:endParaRPr lang="zh-CN" altLang="en-US"/>
          </a:p>
          <a:p>
            <a:r>
              <a:rPr lang="en-US" altLang="zh-CN"/>
              <a:t>3.</a:t>
            </a:r>
            <a:r>
              <a:rPr lang="zh-CN" altLang="en-US"/>
              <a:t>语言力求规范，努力使用科学术语，教材语言</a:t>
            </a:r>
            <a:endParaRPr lang="zh-CN" altLang="en-US"/>
          </a:p>
          <a:p>
            <a:r>
              <a:rPr lang="en-US" altLang="zh-CN"/>
              <a:t>4.</a:t>
            </a:r>
            <a:r>
              <a:rPr lang="zh-CN" altLang="en-US"/>
              <a:t>字要写好</a:t>
            </a:r>
            <a:endParaRPr lang="zh-CN" altLang="en-US"/>
          </a:p>
        </p:txBody>
      </p:sp>
      <p:sp>
        <p:nvSpPr>
          <p:cNvPr id="4" name="标题 3"/>
          <p:cNvSpPr>
            <a:spLocks noGrp="1"/>
          </p:cNvSpPr>
          <p:nvPr>
            <p:ph type="title"/>
          </p:nvPr>
        </p:nvSpPr>
        <p:spPr>
          <a:xfrm>
            <a:off x="3754755" y="356235"/>
            <a:ext cx="1634490" cy="548640"/>
          </a:xfrm>
          <a:solidFill>
            <a:srgbClr val="00B050"/>
          </a:solidFill>
        </p:spPr>
        <p:txBody>
          <a:bodyPr/>
          <a:p>
            <a:r>
              <a:rPr lang="zh-CN" altLang="en-US"/>
              <a:t>组织答案</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sz="half" idx="1"/>
          </p:nvPr>
        </p:nvSpPr>
        <p:spPr/>
        <p:txBody>
          <a:bodyPr/>
          <a:p>
            <a:endParaRPr lang="zh-CN" altLang="en-US"/>
          </a:p>
        </p:txBody>
      </p:sp>
      <p:sp>
        <p:nvSpPr>
          <p:cNvPr id="3" name="内容占位符 2"/>
          <p:cNvSpPr>
            <a:spLocks noGrp="1"/>
          </p:cNvSpPr>
          <p:nvPr>
            <p:ph sz="half" idx="2"/>
          </p:nvPr>
        </p:nvSpPr>
        <p:spPr/>
        <p:txBody>
          <a:bodyPr/>
          <a:p>
            <a:endParaRPr lang="zh-CN" altLang="en-US"/>
          </a:p>
        </p:txBody>
      </p:sp>
      <p:sp>
        <p:nvSpPr>
          <p:cNvPr id="4" name="标题 3"/>
          <p:cNvSpPr>
            <a:spLocks noGrp="1"/>
          </p:cNvSpPr>
          <p:nvPr>
            <p:ph type="title"/>
          </p:nvPr>
        </p:nvSpPr>
        <p:spPr/>
        <p:txBody>
          <a:bodyPr/>
          <a:p>
            <a:endParaRPr lang="zh-CN" altLang="en-US"/>
          </a:p>
        </p:txBody>
      </p:sp>
      <p:sp>
        <p:nvSpPr>
          <p:cNvPr id="6" name="矩形 5"/>
          <p:cNvSpPr/>
          <p:nvPr/>
        </p:nvSpPr>
        <p:spPr>
          <a:xfrm>
            <a:off x="2423160" y="1724660"/>
            <a:ext cx="3840480" cy="1198880"/>
          </a:xfrm>
          <a:prstGeom prst="rect">
            <a:avLst/>
          </a:prstGeom>
          <a:solidFill>
            <a:srgbClr val="00B050"/>
          </a:solidFill>
          <a:ln>
            <a:noFill/>
          </a:ln>
        </p:spPr>
        <p:txBody>
          <a:bodyPr wrap="none" rtlCol="0" anchor="t">
            <a:spAutoFit/>
          </a:bodyPr>
          <a:p>
            <a:pPr algn="ctr"/>
            <a:r>
              <a:rPr lang="zh-CN" altLang="zh-CN" sz="7200" b="1">
                <a:ln w="50800" cmpd="thickThin">
                  <a:solidFill>
                    <a:srgbClr val="5B9BD5">
                      <a:lumMod val="75000"/>
                    </a:srgbClr>
                  </a:solidFill>
                  <a:prstDash val="solid"/>
                </a:ln>
                <a:solidFill>
                  <a:schemeClr val="bg1"/>
                </a:solidFill>
                <a:effectLst/>
              </a:rPr>
              <a:t>具体方法</a:t>
            </a:r>
            <a:endParaRPr lang="zh-CN" altLang="zh-CN" sz="7200" b="1">
              <a:ln w="50800" cmpd="thickThin">
                <a:solidFill>
                  <a:srgbClr val="5B9BD5">
                    <a:lumMod val="75000"/>
                  </a:srgbClr>
                </a:solidFill>
                <a:prstDash val="solid"/>
              </a:ln>
              <a:solidFill>
                <a:schemeClr val="bg1"/>
              </a:solidFill>
              <a:effectLs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2960" y="365759"/>
            <a:ext cx="3534436" cy="903203"/>
          </a:xfrm>
        </p:spPr>
        <p:style>
          <a:lnRef idx="2">
            <a:schemeClr val="accent2"/>
          </a:lnRef>
          <a:fillRef idx="1">
            <a:schemeClr val="lt1"/>
          </a:fillRef>
          <a:effectRef idx="0">
            <a:schemeClr val="accent2"/>
          </a:effectRef>
          <a:fontRef idx="minor">
            <a:schemeClr val="dk1"/>
          </a:fontRef>
        </p:style>
        <p:txBody>
          <a:bodyPr/>
          <a:lstStyle/>
          <a:p>
            <a:r>
              <a:rPr kumimoji="1" lang="zh-CN" altLang="en-US" dirty="0"/>
              <a:t>第一</a:t>
            </a:r>
            <a:r>
              <a:rPr kumimoji="1" lang="zh-CN" altLang="en-US"/>
              <a:t>类，分析问题</a:t>
            </a:r>
            <a:endParaRPr kumimoji="1" lang="zh-CN" altLang="en-US" dirty="0"/>
          </a:p>
        </p:txBody>
      </p:sp>
      <p:sp>
        <p:nvSpPr>
          <p:cNvPr id="3" name="标题 1"/>
          <p:cNvSpPr txBox="1"/>
          <p:nvPr/>
        </p:nvSpPr>
        <p:spPr>
          <a:xfrm>
            <a:off x="822960" y="1721809"/>
            <a:ext cx="7520940" cy="548640"/>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kumimoji="1" lang="zh-CN" altLang="en-US" dirty="0"/>
              <a:t>设问常用语：为什么？原因</a:t>
            </a:r>
            <a:endParaRPr kumimoji="1"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205105" y="354330"/>
            <a:ext cx="3917950" cy="992505"/>
          </a:xfrm>
        </p:spPr>
        <p:style>
          <a:lnRef idx="2">
            <a:schemeClr val="accent1"/>
          </a:lnRef>
          <a:fillRef idx="1">
            <a:schemeClr val="lt1"/>
          </a:fillRef>
          <a:effectRef idx="0">
            <a:schemeClr val="accent1"/>
          </a:effectRef>
          <a:fontRef idx="minor">
            <a:schemeClr val="dk1"/>
          </a:fontRef>
        </p:style>
        <p:txBody>
          <a:bodyPr>
            <a:noAutofit/>
          </a:bodyPr>
          <a:lstStyle/>
          <a:p>
            <a:r>
              <a:rPr kumimoji="1" lang="zh-CN" altLang="en-US" sz="2400" dirty="0">
                <a:solidFill>
                  <a:srgbClr val="FF0000"/>
                </a:solidFill>
              </a:rPr>
              <a:t>方法一 </a:t>
            </a:r>
            <a:endParaRPr kumimoji="1" lang="en-US" altLang="zh-CN" sz="2400" dirty="0">
              <a:solidFill>
                <a:srgbClr val="FF0000"/>
              </a:solidFill>
            </a:endParaRPr>
          </a:p>
          <a:p>
            <a:r>
              <a:rPr kumimoji="1" lang="zh-CN" altLang="en-US" sz="2400" dirty="0">
                <a:solidFill>
                  <a:srgbClr val="FF0000"/>
                </a:solidFill>
              </a:rPr>
              <a:t>设问分解</a:t>
            </a:r>
            <a:r>
              <a:rPr kumimoji="1" lang="en-US" altLang="zh-CN" sz="2400" dirty="0">
                <a:solidFill>
                  <a:srgbClr val="FF0000"/>
                </a:solidFill>
              </a:rPr>
              <a:t>----</a:t>
            </a:r>
            <a:r>
              <a:rPr kumimoji="1" lang="zh-CN" altLang="en-US" sz="2400" dirty="0">
                <a:solidFill>
                  <a:srgbClr val="FF0000"/>
                </a:solidFill>
              </a:rPr>
              <a:t>关键词法</a:t>
            </a:r>
            <a:endParaRPr kumimoji="1" lang="zh-CN" altLang="en-US" sz="2400" dirty="0">
              <a:solidFill>
                <a:srgbClr val="FF0000"/>
              </a:solidFill>
            </a:endParaRPr>
          </a:p>
        </p:txBody>
      </p:sp>
      <p:sp>
        <p:nvSpPr>
          <p:cNvPr id="4" name="内容占位符 3"/>
          <p:cNvSpPr>
            <a:spLocks noGrp="1"/>
          </p:cNvSpPr>
          <p:nvPr>
            <p:ph sz="half" idx="2"/>
          </p:nvPr>
        </p:nvSpPr>
        <p:spPr>
          <a:xfrm>
            <a:off x="205274" y="1520890"/>
            <a:ext cx="3556829" cy="3289918"/>
          </a:xfrm>
        </p:spPr>
        <p:txBody>
          <a:bodyPr/>
          <a:lstStyle/>
          <a:p>
            <a:r>
              <a:rPr lang="zh-CN" altLang="en-US" dirty="0"/>
              <a:t>我国为什么</a:t>
            </a:r>
            <a:endParaRPr lang="en-US" altLang="zh-CN" dirty="0"/>
          </a:p>
          <a:p>
            <a:r>
              <a:rPr lang="zh-CN" altLang="en-US" dirty="0"/>
              <a:t>要在两大国际峰会期间</a:t>
            </a:r>
            <a:endParaRPr lang="en-US" altLang="zh-CN" dirty="0"/>
          </a:p>
          <a:p>
            <a:r>
              <a:rPr lang="zh-CN" altLang="en-US" dirty="0"/>
              <a:t>隆重推出展现</a:t>
            </a:r>
            <a:endParaRPr lang="en-US" altLang="zh-CN" dirty="0"/>
          </a:p>
          <a:p>
            <a:r>
              <a:rPr lang="zh-CN" altLang="en-US" dirty="0"/>
              <a:t>中华优秀传统文化的</a:t>
            </a:r>
            <a:endParaRPr lang="en-US" altLang="zh-CN" dirty="0"/>
          </a:p>
          <a:p>
            <a:r>
              <a:rPr lang="zh-CN" altLang="en-US" dirty="0"/>
              <a:t>大型文艺节目</a:t>
            </a:r>
            <a:endParaRPr kumimoji="1" lang="zh-CN" altLang="en-US" dirty="0"/>
          </a:p>
        </p:txBody>
      </p:sp>
      <p:sp>
        <p:nvSpPr>
          <p:cNvPr id="5" name="文本占位符 4"/>
          <p:cNvSpPr>
            <a:spLocks noGrp="1"/>
          </p:cNvSpPr>
          <p:nvPr>
            <p:ph type="body" sz="quarter" idx="3"/>
          </p:nvPr>
        </p:nvSpPr>
        <p:spPr>
          <a:xfrm>
            <a:off x="4570693" y="270587"/>
            <a:ext cx="2315299" cy="699797"/>
          </a:xfrm>
        </p:spPr>
        <p:style>
          <a:lnRef idx="2">
            <a:schemeClr val="accent2"/>
          </a:lnRef>
          <a:fillRef idx="1">
            <a:schemeClr val="lt1"/>
          </a:fillRef>
          <a:effectRef idx="0">
            <a:schemeClr val="accent2"/>
          </a:effectRef>
          <a:fontRef idx="minor">
            <a:schemeClr val="dk1"/>
          </a:fontRef>
        </p:style>
        <p:txBody>
          <a:bodyPr>
            <a:noAutofit/>
          </a:bodyPr>
          <a:lstStyle/>
          <a:p>
            <a:r>
              <a:rPr kumimoji="1" lang="zh-CN" altLang="en-US" sz="4000" dirty="0">
                <a:solidFill>
                  <a:srgbClr val="FF0000"/>
                </a:solidFill>
              </a:rPr>
              <a:t>思考？</a:t>
            </a:r>
            <a:endParaRPr kumimoji="1" lang="zh-CN" altLang="en-US" sz="4000" dirty="0">
              <a:solidFill>
                <a:srgbClr val="FF0000"/>
              </a:solidFill>
            </a:endParaRPr>
          </a:p>
        </p:txBody>
      </p:sp>
      <p:sp>
        <p:nvSpPr>
          <p:cNvPr id="6" name="内容占位符 5"/>
          <p:cNvSpPr>
            <a:spLocks noGrp="1"/>
          </p:cNvSpPr>
          <p:nvPr>
            <p:ph sz="quarter" idx="4"/>
          </p:nvPr>
        </p:nvSpPr>
        <p:spPr>
          <a:xfrm>
            <a:off x="4654015" y="1347340"/>
            <a:ext cx="2148653" cy="3108960"/>
          </a:xfrm>
        </p:spPr>
        <p:style>
          <a:lnRef idx="2">
            <a:schemeClr val="accent2"/>
          </a:lnRef>
          <a:fillRef idx="1">
            <a:schemeClr val="lt1"/>
          </a:fillRef>
          <a:effectRef idx="0">
            <a:schemeClr val="accent2"/>
          </a:effectRef>
          <a:fontRef idx="minor">
            <a:schemeClr val="dk1"/>
          </a:fontRef>
        </p:style>
        <p:txBody>
          <a:bodyPr/>
          <a:lstStyle/>
          <a:p>
            <a:r>
              <a:rPr kumimoji="1" lang="zh-CN" altLang="en-US" dirty="0"/>
              <a:t>命题意图？</a:t>
            </a:r>
            <a:endParaRPr kumimoji="1" lang="en-US" altLang="zh-CN" dirty="0"/>
          </a:p>
          <a:p>
            <a:r>
              <a:rPr kumimoji="1" lang="zh-CN" altLang="en-US" dirty="0"/>
              <a:t>最佳角度？</a:t>
            </a:r>
            <a:endParaRPr kumimoji="1" lang="en-US" altLang="zh-CN" dirty="0"/>
          </a:p>
          <a:p>
            <a:r>
              <a:rPr kumimoji="1" lang="zh-CN" altLang="en-US" dirty="0"/>
              <a:t>答题顺序？</a:t>
            </a:r>
            <a:endParaRPr kumimoji="1" lang="en-US" altLang="zh-CN" dirty="0"/>
          </a:p>
          <a:p>
            <a:r>
              <a:rPr kumimoji="1" lang="zh-CN" altLang="en-US" dirty="0"/>
              <a:t>完整性？</a:t>
            </a:r>
            <a:endParaRPr kumimoji="1" lang="en-US" altLang="zh-CN" dirty="0"/>
          </a:p>
          <a:p>
            <a:r>
              <a:rPr kumimoji="1" lang="zh-CN" altLang="en-US" dirty="0"/>
              <a:t>得分可能性？</a:t>
            </a:r>
            <a:endParaRPr kumimoji="1"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6"/>
          <p:cNvSpPr/>
          <p:nvPr/>
        </p:nvSpPr>
        <p:spPr>
          <a:xfrm>
            <a:off x="460773" y="2264743"/>
            <a:ext cx="992981" cy="2587228"/>
          </a:xfrm>
          <a:prstGeom prst="rect">
            <a:avLst/>
          </a:prstGeom>
          <a:noFill/>
          <a:ln w="9525">
            <a:noFill/>
            <a:miter/>
          </a:ln>
        </p:spPr>
        <p:txBody>
          <a:bodyPr vert="eaVert" anchor="ctr"/>
          <a:lstStyle/>
          <a:p>
            <a:pPr lvl="0" algn="ctr" eaLnBrk="1" hangingPunct="1"/>
            <a:r>
              <a:rPr lang="zh-CN" altLang="en-US" sz="2400" dirty="0">
                <a:solidFill>
                  <a:srgbClr val="474747"/>
                </a:solidFill>
                <a:latin typeface="微软雅黑" panose="020B0503020204020204" charset="-122"/>
                <a:ea typeface="微软雅黑" panose="020B0503020204020204" charset="-122"/>
              </a:rPr>
              <a:t>思路</a:t>
            </a:r>
            <a:endParaRPr lang="zh-CN" altLang="en-US" sz="2400" dirty="0">
              <a:solidFill>
                <a:srgbClr val="474747"/>
              </a:solidFill>
              <a:latin typeface="微软雅黑" panose="020B0503020204020204" charset="-122"/>
              <a:ea typeface="微软雅黑" panose="020B0503020204020204" charset="-122"/>
            </a:endParaRPr>
          </a:p>
        </p:txBody>
      </p:sp>
      <p:sp>
        <p:nvSpPr>
          <p:cNvPr id="14339" name="矩形 9"/>
          <p:cNvSpPr/>
          <p:nvPr/>
        </p:nvSpPr>
        <p:spPr>
          <a:xfrm>
            <a:off x="1334037" y="1927897"/>
            <a:ext cx="121444" cy="3375422"/>
          </a:xfrm>
          <a:prstGeom prst="rect">
            <a:avLst/>
          </a:prstGeom>
          <a:solidFill>
            <a:srgbClr val="BFBFBF"/>
          </a:solidFill>
          <a:ln w="9525">
            <a:noFill/>
            <a:miter/>
          </a:ln>
        </p:spPr>
        <p:txBody>
          <a:bodyPr anchor="ctr"/>
          <a:lstStyle/>
          <a:p>
            <a:pPr lvl="0" algn="ctr" eaLnBrk="1" hangingPunct="1"/>
            <a:endParaRPr lang="zh-CN" altLang="en-US" sz="975" dirty="0">
              <a:solidFill>
                <a:srgbClr val="FFFFFF"/>
              </a:solidFill>
              <a:latin typeface="Calibri" panose="020F0502020204030204" charset="0"/>
              <a:ea typeface="宋体" panose="02010600030101010101" pitchFamily="2" charset="-122"/>
            </a:endParaRPr>
          </a:p>
        </p:txBody>
      </p:sp>
      <p:cxnSp>
        <p:nvCxnSpPr>
          <p:cNvPr id="14340" name="直接连接符 12"/>
          <p:cNvCxnSpPr>
            <a:stCxn id="14341" idx="6"/>
          </p:cNvCxnSpPr>
          <p:nvPr/>
        </p:nvCxnSpPr>
        <p:spPr>
          <a:xfrm>
            <a:off x="1632148" y="1987090"/>
            <a:ext cx="334565" cy="111919"/>
          </a:xfrm>
          <a:prstGeom prst="line">
            <a:avLst/>
          </a:prstGeom>
          <a:ln w="28575" cap="flat" cmpd="sng">
            <a:solidFill>
              <a:srgbClr val="C2C2C2"/>
            </a:solidFill>
            <a:prstDash val="solid"/>
            <a:headEnd type="none" w="med" len="med"/>
            <a:tailEnd type="none" w="med" len="med"/>
          </a:ln>
        </p:spPr>
      </p:cxnSp>
      <p:sp>
        <p:nvSpPr>
          <p:cNvPr id="14341" name="椭圆 10"/>
          <p:cNvSpPr/>
          <p:nvPr/>
        </p:nvSpPr>
        <p:spPr>
          <a:xfrm>
            <a:off x="1530944" y="1935893"/>
            <a:ext cx="101204" cy="102394"/>
          </a:xfrm>
          <a:prstGeom prst="ellipse">
            <a:avLst/>
          </a:prstGeom>
          <a:solidFill>
            <a:srgbClr val="7F7F7F"/>
          </a:solidFill>
          <a:ln w="38100" cap="flat" cmpd="sng">
            <a:solidFill>
              <a:srgbClr val="FFFFFF"/>
            </a:solidFill>
            <a:prstDash val="solid"/>
            <a:headEnd type="none" w="med" len="med"/>
            <a:tailEnd type="none" w="med" len="med"/>
          </a:ln>
        </p:spPr>
        <p:txBody>
          <a:bodyPr anchor="ctr"/>
          <a:lstStyle/>
          <a:p>
            <a:pPr lvl="0" algn="ctr" eaLnBrk="1" hangingPunct="1"/>
            <a:endParaRPr lang="zh-CN" altLang="en-US" sz="975" dirty="0">
              <a:solidFill>
                <a:srgbClr val="FFFFFF"/>
              </a:solidFill>
              <a:latin typeface="Calibri" panose="020F0502020204030204" charset="0"/>
              <a:ea typeface="宋体" panose="02010600030101010101" pitchFamily="2" charset="-122"/>
            </a:endParaRPr>
          </a:p>
        </p:txBody>
      </p:sp>
      <p:sp>
        <p:nvSpPr>
          <p:cNvPr id="14342" name="TextBox 13"/>
          <p:cNvSpPr txBox="1"/>
          <p:nvPr/>
        </p:nvSpPr>
        <p:spPr>
          <a:xfrm>
            <a:off x="2527111" y="2067675"/>
            <a:ext cx="663958" cy="257287"/>
          </a:xfrm>
          <a:prstGeom prst="rect">
            <a:avLst/>
          </a:prstGeom>
        </p:spPr>
        <p:style>
          <a:lnRef idx="2">
            <a:schemeClr val="accent4"/>
          </a:lnRef>
          <a:fillRef idx="1">
            <a:schemeClr val="lt1"/>
          </a:fillRef>
          <a:effectRef idx="0">
            <a:schemeClr val="accent4"/>
          </a:effectRef>
          <a:fontRef idx="minor">
            <a:schemeClr val="dk1"/>
          </a:fontRef>
        </p:style>
        <p:txBody>
          <a:bodyPr anchor="ctr"/>
          <a:lstStyle/>
          <a:p>
            <a:pPr lvl="0" eaLnBrk="1" hangingPunct="1"/>
            <a:r>
              <a:rPr lang="zh-CN" altLang="en-US" sz="1350" dirty="0">
                <a:solidFill>
                  <a:srgbClr val="474747"/>
                </a:solidFill>
                <a:latin typeface="微软雅黑" panose="020B0503020204020204" charset="-122"/>
                <a:ea typeface="微软雅黑" panose="020B0503020204020204" charset="-122"/>
              </a:rPr>
              <a:t>原因</a:t>
            </a:r>
            <a:endParaRPr lang="zh-CN" altLang="en-US" sz="1350" dirty="0">
              <a:solidFill>
                <a:srgbClr val="474747"/>
              </a:solidFill>
              <a:latin typeface="微软雅黑" panose="020B0503020204020204" charset="-122"/>
              <a:ea typeface="微软雅黑" panose="020B0503020204020204" charset="-122"/>
            </a:endParaRPr>
          </a:p>
        </p:txBody>
      </p:sp>
      <p:sp>
        <p:nvSpPr>
          <p:cNvPr id="14343" name="TextBox 14"/>
          <p:cNvSpPr txBox="1"/>
          <p:nvPr/>
        </p:nvSpPr>
        <p:spPr>
          <a:xfrm>
            <a:off x="3460450" y="1944606"/>
            <a:ext cx="3156347" cy="475059"/>
          </a:xfrm>
          <a:prstGeom prst="rect">
            <a:avLst/>
          </a:prstGeom>
        </p:spPr>
        <p:style>
          <a:lnRef idx="2">
            <a:schemeClr val="accent5"/>
          </a:lnRef>
          <a:fillRef idx="1">
            <a:schemeClr val="lt1"/>
          </a:fillRef>
          <a:effectRef idx="0">
            <a:schemeClr val="accent5"/>
          </a:effectRef>
          <a:fontRef idx="minor">
            <a:schemeClr val="dk1"/>
          </a:fontRef>
        </p:style>
        <p:txBody>
          <a:bodyPr anchor="ctr"/>
          <a:lstStyle/>
          <a:p>
            <a:pPr lvl="0" algn="just" eaLnBrk="1" hangingPunct="1">
              <a:lnSpc>
                <a:spcPct val="130000"/>
              </a:lnSpc>
            </a:pPr>
            <a:r>
              <a:rPr lang="zh-CN" altLang="en-US" sz="1500" dirty="0">
                <a:solidFill>
                  <a:srgbClr val="0000FF"/>
                </a:solidFill>
                <a:latin typeface="幼圆" pitchFamily="1" charset="-122"/>
                <a:ea typeface="幼圆" pitchFamily="1" charset="-122"/>
              </a:rPr>
              <a:t>客观原因+主观原因；内因+外因；</a:t>
            </a:r>
            <a:endParaRPr lang="zh-CN" altLang="en-US" sz="1500" dirty="0">
              <a:solidFill>
                <a:srgbClr val="0000FF"/>
              </a:solidFill>
              <a:latin typeface="幼圆" pitchFamily="1" charset="-122"/>
              <a:ea typeface="幼圆" pitchFamily="1" charset="-122"/>
            </a:endParaRPr>
          </a:p>
        </p:txBody>
      </p:sp>
      <p:sp>
        <p:nvSpPr>
          <p:cNvPr id="14344" name="TextBox 15"/>
          <p:cNvSpPr txBox="1"/>
          <p:nvPr/>
        </p:nvSpPr>
        <p:spPr>
          <a:xfrm>
            <a:off x="2062723" y="1963071"/>
            <a:ext cx="397669" cy="381000"/>
          </a:xfrm>
          <a:prstGeom prst="rect">
            <a:avLst/>
          </a:prstGeom>
          <a:noFill/>
          <a:ln w="9525">
            <a:noFill/>
            <a:miter/>
          </a:ln>
        </p:spPr>
        <p:txBody>
          <a:bodyPr wrap="none" anchor="ctr"/>
          <a:lstStyle/>
          <a:p>
            <a:pPr lvl="0" eaLnBrk="1" hangingPunct="1"/>
            <a:r>
              <a:rPr lang="en-US" altLang="x-none" b="1" dirty="0">
                <a:solidFill>
                  <a:srgbClr val="474747"/>
                </a:solidFill>
                <a:latin typeface="Arial Unicode MS" pitchFamily="2" charset="-122"/>
                <a:ea typeface="Arial Unicode MS" pitchFamily="2" charset="-122"/>
              </a:rPr>
              <a:t>01</a:t>
            </a:r>
            <a:endParaRPr lang="zh-CN" altLang="en-US" sz="900" b="1" dirty="0">
              <a:solidFill>
                <a:srgbClr val="474747"/>
              </a:solidFill>
              <a:latin typeface="Arial Unicode MS" pitchFamily="2" charset="-122"/>
              <a:ea typeface="Arial Unicode MS" pitchFamily="2" charset="-122"/>
            </a:endParaRPr>
          </a:p>
        </p:txBody>
      </p:sp>
      <p:cxnSp>
        <p:nvCxnSpPr>
          <p:cNvPr id="14345" name="直接连接符 19"/>
          <p:cNvCxnSpPr>
            <a:stCxn id="14346" idx="6"/>
          </p:cNvCxnSpPr>
          <p:nvPr/>
        </p:nvCxnSpPr>
        <p:spPr>
          <a:xfrm>
            <a:off x="1616533" y="2696636"/>
            <a:ext cx="334565" cy="111919"/>
          </a:xfrm>
          <a:prstGeom prst="line">
            <a:avLst/>
          </a:prstGeom>
          <a:ln w="28575" cap="flat" cmpd="sng">
            <a:solidFill>
              <a:srgbClr val="C2C2C2"/>
            </a:solidFill>
            <a:prstDash val="solid"/>
            <a:headEnd type="none" w="med" len="med"/>
            <a:tailEnd type="none" w="med" len="med"/>
          </a:ln>
        </p:spPr>
      </p:cxnSp>
      <p:sp>
        <p:nvSpPr>
          <p:cNvPr id="14346" name="椭圆 20"/>
          <p:cNvSpPr/>
          <p:nvPr/>
        </p:nvSpPr>
        <p:spPr>
          <a:xfrm>
            <a:off x="1515329" y="2646629"/>
            <a:ext cx="101204" cy="101204"/>
          </a:xfrm>
          <a:prstGeom prst="ellipse">
            <a:avLst/>
          </a:prstGeom>
          <a:solidFill>
            <a:srgbClr val="7F7F7F"/>
          </a:solidFill>
          <a:ln w="38100" cap="flat" cmpd="sng">
            <a:solidFill>
              <a:srgbClr val="FFFFFF"/>
            </a:solidFill>
            <a:prstDash val="solid"/>
            <a:headEnd type="none" w="med" len="med"/>
            <a:tailEnd type="none" w="med" len="med"/>
          </a:ln>
        </p:spPr>
        <p:txBody>
          <a:bodyPr anchor="ctr"/>
          <a:lstStyle/>
          <a:p>
            <a:pPr lvl="0" algn="ctr" eaLnBrk="1" hangingPunct="1"/>
            <a:endParaRPr lang="zh-CN" altLang="en-US" sz="975" dirty="0">
              <a:solidFill>
                <a:srgbClr val="FFFFFF"/>
              </a:solidFill>
              <a:latin typeface="Calibri" panose="020F0502020204030204" charset="0"/>
              <a:ea typeface="宋体" panose="02010600030101010101" pitchFamily="2" charset="-122"/>
            </a:endParaRPr>
          </a:p>
        </p:txBody>
      </p:sp>
      <p:sp>
        <p:nvSpPr>
          <p:cNvPr id="14347" name="TextBox 21"/>
          <p:cNvSpPr txBox="1"/>
          <p:nvPr/>
        </p:nvSpPr>
        <p:spPr>
          <a:xfrm>
            <a:off x="2568751" y="2704357"/>
            <a:ext cx="622318" cy="253179"/>
          </a:xfrm>
          <a:prstGeom prst="rect">
            <a:avLst/>
          </a:prstGeom>
        </p:spPr>
        <p:style>
          <a:lnRef idx="2">
            <a:schemeClr val="accent2"/>
          </a:lnRef>
          <a:fillRef idx="1">
            <a:schemeClr val="lt1"/>
          </a:fillRef>
          <a:effectRef idx="0">
            <a:schemeClr val="accent2"/>
          </a:effectRef>
          <a:fontRef idx="minor">
            <a:schemeClr val="dk1"/>
          </a:fontRef>
        </p:style>
        <p:txBody>
          <a:bodyPr anchor="ctr"/>
          <a:lstStyle/>
          <a:p>
            <a:pPr lvl="0" eaLnBrk="1" hangingPunct="1"/>
            <a:r>
              <a:rPr lang="zh-CN" altLang="en-US" sz="1350" dirty="0">
                <a:solidFill>
                  <a:srgbClr val="474747"/>
                </a:solidFill>
                <a:latin typeface="微软雅黑" panose="020B0503020204020204" charset="-122"/>
                <a:ea typeface="微软雅黑" panose="020B0503020204020204" charset="-122"/>
              </a:rPr>
              <a:t>理由</a:t>
            </a:r>
            <a:endParaRPr lang="zh-CN" altLang="en-US" sz="1350" dirty="0">
              <a:solidFill>
                <a:srgbClr val="474747"/>
              </a:solidFill>
              <a:latin typeface="微软雅黑" panose="020B0503020204020204" charset="-122"/>
              <a:ea typeface="微软雅黑" panose="020B0503020204020204" charset="-122"/>
            </a:endParaRPr>
          </a:p>
        </p:txBody>
      </p:sp>
      <p:sp>
        <p:nvSpPr>
          <p:cNvPr id="14348" name="TextBox 22"/>
          <p:cNvSpPr txBox="1"/>
          <p:nvPr/>
        </p:nvSpPr>
        <p:spPr>
          <a:xfrm>
            <a:off x="3455245" y="2622923"/>
            <a:ext cx="3831848" cy="461919"/>
          </a:xfrm>
          <a:prstGeom prst="rect">
            <a:avLst/>
          </a:prstGeom>
        </p:spPr>
        <p:style>
          <a:lnRef idx="2">
            <a:schemeClr val="accent2"/>
          </a:lnRef>
          <a:fillRef idx="1">
            <a:schemeClr val="lt1"/>
          </a:fillRef>
          <a:effectRef idx="0">
            <a:schemeClr val="accent2"/>
          </a:effectRef>
          <a:fontRef idx="minor">
            <a:schemeClr val="dk1"/>
          </a:fontRef>
        </p:style>
        <p:txBody>
          <a:bodyPr anchor="ctr"/>
          <a:lstStyle/>
          <a:p>
            <a:pPr lvl="0" algn="just" eaLnBrk="1" hangingPunct="1">
              <a:lnSpc>
                <a:spcPct val="130000"/>
              </a:lnSpc>
            </a:pPr>
            <a:r>
              <a:rPr lang="zh-CN" altLang="en-US" sz="1500" dirty="0">
                <a:solidFill>
                  <a:srgbClr val="0000FF"/>
                </a:solidFill>
                <a:latin typeface="幼圆" pitchFamily="1" charset="-122"/>
                <a:ea typeface="幼圆" pitchFamily="1" charset="-122"/>
              </a:rPr>
              <a:t>现状+地位；必要性+重要性；地位+作用；</a:t>
            </a:r>
            <a:endParaRPr lang="zh-CN" altLang="en-US" sz="1500" dirty="0">
              <a:solidFill>
                <a:srgbClr val="0000FF"/>
              </a:solidFill>
              <a:latin typeface="幼圆" pitchFamily="1" charset="-122"/>
              <a:ea typeface="幼圆" pitchFamily="1" charset="-122"/>
            </a:endParaRPr>
          </a:p>
        </p:txBody>
      </p:sp>
      <p:sp>
        <p:nvSpPr>
          <p:cNvPr id="14349" name="TextBox 23"/>
          <p:cNvSpPr txBox="1"/>
          <p:nvPr/>
        </p:nvSpPr>
        <p:spPr>
          <a:xfrm>
            <a:off x="2073134" y="2611352"/>
            <a:ext cx="397669" cy="381000"/>
          </a:xfrm>
          <a:prstGeom prst="rect">
            <a:avLst/>
          </a:prstGeom>
          <a:noFill/>
          <a:ln w="9525">
            <a:noFill/>
            <a:miter/>
          </a:ln>
        </p:spPr>
        <p:txBody>
          <a:bodyPr wrap="none" anchor="ctr"/>
          <a:lstStyle/>
          <a:p>
            <a:pPr lvl="0" eaLnBrk="1" hangingPunct="1"/>
            <a:r>
              <a:rPr lang="en-US" altLang="x-none" b="1" dirty="0">
                <a:solidFill>
                  <a:srgbClr val="474747"/>
                </a:solidFill>
                <a:latin typeface="Arial Unicode MS" pitchFamily="2" charset="-122"/>
                <a:ea typeface="Arial Unicode MS" pitchFamily="2" charset="-122"/>
              </a:rPr>
              <a:t>02</a:t>
            </a:r>
            <a:endParaRPr lang="zh-CN" altLang="en-US" sz="900" b="1" dirty="0">
              <a:solidFill>
                <a:srgbClr val="474747"/>
              </a:solidFill>
              <a:latin typeface="Arial Unicode MS" pitchFamily="2" charset="-122"/>
              <a:ea typeface="Arial Unicode MS" pitchFamily="2" charset="-122"/>
            </a:endParaRPr>
          </a:p>
        </p:txBody>
      </p:sp>
      <p:cxnSp>
        <p:nvCxnSpPr>
          <p:cNvPr id="14350" name="直接连接符 25"/>
          <p:cNvCxnSpPr>
            <a:stCxn id="14351" idx="6"/>
          </p:cNvCxnSpPr>
          <p:nvPr/>
        </p:nvCxnSpPr>
        <p:spPr>
          <a:xfrm>
            <a:off x="1668584" y="3317703"/>
            <a:ext cx="334565" cy="111919"/>
          </a:xfrm>
          <a:prstGeom prst="line">
            <a:avLst/>
          </a:prstGeom>
          <a:ln w="28575" cap="flat" cmpd="sng">
            <a:solidFill>
              <a:srgbClr val="C2C2C2"/>
            </a:solidFill>
            <a:prstDash val="solid"/>
            <a:headEnd type="none" w="med" len="med"/>
            <a:tailEnd type="none" w="med" len="med"/>
          </a:ln>
        </p:spPr>
      </p:cxnSp>
      <p:sp>
        <p:nvSpPr>
          <p:cNvPr id="14351" name="椭圆 26"/>
          <p:cNvSpPr/>
          <p:nvPr/>
        </p:nvSpPr>
        <p:spPr>
          <a:xfrm>
            <a:off x="1567380" y="3267696"/>
            <a:ext cx="101204" cy="101203"/>
          </a:xfrm>
          <a:prstGeom prst="ellipse">
            <a:avLst/>
          </a:prstGeom>
          <a:solidFill>
            <a:srgbClr val="7F7F7F"/>
          </a:solidFill>
          <a:ln w="38100" cap="flat" cmpd="sng">
            <a:solidFill>
              <a:srgbClr val="FFFFFF"/>
            </a:solidFill>
            <a:prstDash val="solid"/>
            <a:headEnd type="none" w="med" len="med"/>
            <a:tailEnd type="none" w="med" len="med"/>
          </a:ln>
        </p:spPr>
        <p:txBody>
          <a:bodyPr anchor="ctr"/>
          <a:lstStyle/>
          <a:p>
            <a:pPr lvl="0" algn="ctr" eaLnBrk="1" hangingPunct="1"/>
            <a:endParaRPr lang="zh-CN" altLang="en-US" sz="975" dirty="0">
              <a:solidFill>
                <a:srgbClr val="FFFFFF"/>
              </a:solidFill>
              <a:latin typeface="Calibri" panose="020F0502020204030204" charset="0"/>
              <a:ea typeface="宋体" panose="02010600030101010101" pitchFamily="2" charset="-122"/>
            </a:endParaRPr>
          </a:p>
        </p:txBody>
      </p:sp>
      <p:sp>
        <p:nvSpPr>
          <p:cNvPr id="14352" name="TextBox 27"/>
          <p:cNvSpPr txBox="1"/>
          <p:nvPr/>
        </p:nvSpPr>
        <p:spPr>
          <a:xfrm>
            <a:off x="2532316" y="3356652"/>
            <a:ext cx="535318" cy="265912"/>
          </a:xfrm>
          <a:prstGeom prst="rect">
            <a:avLst/>
          </a:prstGeom>
        </p:spPr>
        <p:style>
          <a:lnRef idx="2">
            <a:schemeClr val="accent5"/>
          </a:lnRef>
          <a:fillRef idx="1">
            <a:schemeClr val="lt1"/>
          </a:fillRef>
          <a:effectRef idx="0">
            <a:schemeClr val="accent5"/>
          </a:effectRef>
          <a:fontRef idx="minor">
            <a:schemeClr val="dk1"/>
          </a:fontRef>
        </p:style>
        <p:txBody>
          <a:bodyPr anchor="ctr"/>
          <a:lstStyle/>
          <a:p>
            <a:pPr lvl="0" eaLnBrk="1" hangingPunct="1"/>
            <a:r>
              <a:rPr lang="zh-CN" altLang="en-US" sz="1350" dirty="0">
                <a:solidFill>
                  <a:srgbClr val="474747"/>
                </a:solidFill>
                <a:latin typeface="微软雅黑" panose="020B0503020204020204" charset="-122"/>
                <a:ea typeface="微软雅黑" panose="020B0503020204020204" charset="-122"/>
              </a:rPr>
              <a:t>目的</a:t>
            </a:r>
            <a:endParaRPr lang="zh-CN" altLang="en-US" sz="1350" dirty="0">
              <a:solidFill>
                <a:srgbClr val="474747"/>
              </a:solidFill>
              <a:latin typeface="微软雅黑" panose="020B0503020204020204" charset="-122"/>
              <a:ea typeface="微软雅黑" panose="020B0503020204020204" charset="-122"/>
            </a:endParaRPr>
          </a:p>
        </p:txBody>
      </p:sp>
      <p:sp>
        <p:nvSpPr>
          <p:cNvPr id="14353" name="TextBox 28"/>
          <p:cNvSpPr txBox="1"/>
          <p:nvPr/>
        </p:nvSpPr>
        <p:spPr>
          <a:xfrm>
            <a:off x="3397990" y="3254400"/>
            <a:ext cx="3156347" cy="475059"/>
          </a:xfrm>
          <a:prstGeom prst="rect">
            <a:avLst/>
          </a:prstGeom>
        </p:spPr>
        <p:style>
          <a:lnRef idx="2">
            <a:schemeClr val="accent3"/>
          </a:lnRef>
          <a:fillRef idx="1">
            <a:schemeClr val="lt1"/>
          </a:fillRef>
          <a:effectRef idx="0">
            <a:schemeClr val="accent3"/>
          </a:effectRef>
          <a:fontRef idx="minor">
            <a:schemeClr val="dk1"/>
          </a:fontRef>
        </p:style>
        <p:txBody>
          <a:bodyPr anchor="ctr"/>
          <a:lstStyle/>
          <a:p>
            <a:pPr lvl="0" algn="just" eaLnBrk="1" hangingPunct="1">
              <a:lnSpc>
                <a:spcPct val="130000"/>
              </a:lnSpc>
            </a:pPr>
            <a:r>
              <a:rPr lang="zh-CN" altLang="en-US" sz="1500" dirty="0">
                <a:solidFill>
                  <a:srgbClr val="0000FF"/>
                </a:solidFill>
                <a:latin typeface="幼圆" pitchFamily="1" charset="-122"/>
                <a:ea typeface="幼圆" pitchFamily="1" charset="-122"/>
              </a:rPr>
              <a:t>重要性+意义+想达到的目标</a:t>
            </a:r>
            <a:endParaRPr lang="zh-CN" altLang="en-US" sz="1500" dirty="0">
              <a:solidFill>
                <a:srgbClr val="0000FF"/>
              </a:solidFill>
              <a:latin typeface="幼圆" pitchFamily="1" charset="-122"/>
              <a:ea typeface="幼圆" pitchFamily="1" charset="-122"/>
            </a:endParaRPr>
          </a:p>
        </p:txBody>
      </p:sp>
      <p:sp>
        <p:nvSpPr>
          <p:cNvPr id="14354" name="TextBox 29"/>
          <p:cNvSpPr txBox="1"/>
          <p:nvPr/>
        </p:nvSpPr>
        <p:spPr>
          <a:xfrm>
            <a:off x="2062723" y="3268852"/>
            <a:ext cx="397669" cy="381000"/>
          </a:xfrm>
          <a:prstGeom prst="rect">
            <a:avLst/>
          </a:prstGeom>
          <a:noFill/>
          <a:ln w="9525">
            <a:noFill/>
            <a:miter/>
          </a:ln>
        </p:spPr>
        <p:txBody>
          <a:bodyPr wrap="none" anchor="ctr"/>
          <a:lstStyle/>
          <a:p>
            <a:pPr lvl="0" eaLnBrk="1" hangingPunct="1"/>
            <a:r>
              <a:rPr lang="en-US" altLang="x-none" b="1" dirty="0">
                <a:solidFill>
                  <a:srgbClr val="474747"/>
                </a:solidFill>
                <a:latin typeface="Arial Unicode MS" pitchFamily="2" charset="-122"/>
                <a:ea typeface="Arial Unicode MS" pitchFamily="2" charset="-122"/>
              </a:rPr>
              <a:t>03</a:t>
            </a:r>
            <a:endParaRPr lang="zh-CN" altLang="en-US" sz="900" b="1" dirty="0">
              <a:solidFill>
                <a:srgbClr val="474747"/>
              </a:solidFill>
              <a:latin typeface="Arial Unicode MS" pitchFamily="2" charset="-122"/>
              <a:ea typeface="Arial Unicode MS" pitchFamily="2" charset="-122"/>
            </a:endParaRPr>
          </a:p>
        </p:txBody>
      </p:sp>
      <p:cxnSp>
        <p:nvCxnSpPr>
          <p:cNvPr id="14355" name="直接连接符 31"/>
          <p:cNvCxnSpPr>
            <a:stCxn id="14356" idx="6"/>
          </p:cNvCxnSpPr>
          <p:nvPr/>
        </p:nvCxnSpPr>
        <p:spPr>
          <a:xfrm>
            <a:off x="1694610" y="4033644"/>
            <a:ext cx="334565" cy="110728"/>
          </a:xfrm>
          <a:prstGeom prst="line">
            <a:avLst/>
          </a:prstGeom>
          <a:ln w="28575" cap="flat" cmpd="sng">
            <a:solidFill>
              <a:srgbClr val="C2C2C2"/>
            </a:solidFill>
            <a:prstDash val="solid"/>
            <a:headEnd type="none" w="med" len="med"/>
            <a:tailEnd type="none" w="med" len="med"/>
          </a:ln>
        </p:spPr>
      </p:cxnSp>
      <p:sp>
        <p:nvSpPr>
          <p:cNvPr id="14356" name="椭圆 32"/>
          <p:cNvSpPr/>
          <p:nvPr/>
        </p:nvSpPr>
        <p:spPr>
          <a:xfrm>
            <a:off x="1593406" y="3982446"/>
            <a:ext cx="101204" cy="101204"/>
          </a:xfrm>
          <a:prstGeom prst="ellipse">
            <a:avLst/>
          </a:prstGeom>
          <a:solidFill>
            <a:srgbClr val="7F7F7F"/>
          </a:solidFill>
          <a:ln w="38100" cap="flat" cmpd="sng">
            <a:solidFill>
              <a:srgbClr val="FFFFFF"/>
            </a:solidFill>
            <a:prstDash val="solid"/>
            <a:headEnd type="none" w="med" len="med"/>
            <a:tailEnd type="none" w="med" len="med"/>
          </a:ln>
        </p:spPr>
        <p:txBody>
          <a:bodyPr anchor="ctr"/>
          <a:lstStyle/>
          <a:p>
            <a:pPr lvl="0" algn="ctr" eaLnBrk="1" hangingPunct="1"/>
            <a:endParaRPr lang="zh-CN" altLang="en-US" sz="975" dirty="0">
              <a:solidFill>
                <a:srgbClr val="FFFFFF"/>
              </a:solidFill>
              <a:latin typeface="Calibri" panose="020F0502020204030204" charset="0"/>
              <a:ea typeface="宋体" panose="02010600030101010101" pitchFamily="2" charset="-122"/>
            </a:endParaRPr>
          </a:p>
        </p:txBody>
      </p:sp>
      <p:sp>
        <p:nvSpPr>
          <p:cNvPr id="14357" name="TextBox 33"/>
          <p:cNvSpPr txBox="1"/>
          <p:nvPr/>
        </p:nvSpPr>
        <p:spPr>
          <a:xfrm>
            <a:off x="2568751" y="3982446"/>
            <a:ext cx="700031" cy="398355"/>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lvl="0" eaLnBrk="1" hangingPunct="1"/>
            <a:r>
              <a:rPr lang="zh-CN" altLang="en-US" sz="1350" dirty="0">
                <a:solidFill>
                  <a:srgbClr val="474747"/>
                </a:solidFill>
                <a:latin typeface="微软雅黑" panose="020B0503020204020204" charset="-122"/>
                <a:ea typeface="微软雅黑" panose="020B0503020204020204" charset="-122"/>
              </a:rPr>
              <a:t>为什么</a:t>
            </a:r>
            <a:endParaRPr lang="zh-CN" altLang="en-US" sz="1350" dirty="0">
              <a:solidFill>
                <a:srgbClr val="474747"/>
              </a:solidFill>
              <a:latin typeface="微软雅黑" panose="020B0503020204020204" charset="-122"/>
              <a:ea typeface="微软雅黑" panose="020B0503020204020204" charset="-122"/>
            </a:endParaRPr>
          </a:p>
        </p:txBody>
      </p:sp>
      <p:sp>
        <p:nvSpPr>
          <p:cNvPr id="14358" name="TextBox 34"/>
          <p:cNvSpPr txBox="1"/>
          <p:nvPr/>
        </p:nvSpPr>
        <p:spPr>
          <a:xfrm>
            <a:off x="3419728" y="4037294"/>
            <a:ext cx="5387244" cy="1374029"/>
          </a:xfrm>
          <a:prstGeom prst="rect">
            <a:avLst/>
          </a:prstGeom>
        </p:spPr>
        <p:style>
          <a:lnRef idx="2">
            <a:schemeClr val="accent2"/>
          </a:lnRef>
          <a:fillRef idx="1">
            <a:schemeClr val="lt1"/>
          </a:fillRef>
          <a:effectRef idx="0">
            <a:schemeClr val="accent2"/>
          </a:effectRef>
          <a:fontRef idx="minor">
            <a:schemeClr val="dk1"/>
          </a:fontRef>
        </p:style>
        <p:txBody>
          <a:bodyPr anchor="ctr"/>
          <a:lstStyle/>
          <a:p>
            <a:pPr lvl="0" algn="just" eaLnBrk="1" hangingPunct="1">
              <a:lnSpc>
                <a:spcPct val="130000"/>
              </a:lnSpc>
            </a:pPr>
            <a:r>
              <a:rPr lang="zh-CN" altLang="en-US" sz="1500" dirty="0">
                <a:solidFill>
                  <a:srgbClr val="0000FF"/>
                </a:solidFill>
                <a:latin typeface="幼圆" pitchFamily="1" charset="-122"/>
                <a:ea typeface="幼圆" pitchFamily="1" charset="-122"/>
              </a:rPr>
              <a:t>事物的理论依据、地位、作用、意义、必要性、重要性、危害、影响、特点、相应的法律规定、相应的国情或国策依据、社会现实情况、国家或政府或相关单位执行情况；不做某件事的危害等</a:t>
            </a:r>
            <a:endParaRPr lang="zh-CN" altLang="en-US" sz="1500" dirty="0">
              <a:solidFill>
                <a:srgbClr val="0000FF"/>
              </a:solidFill>
              <a:latin typeface="幼圆" pitchFamily="1" charset="-122"/>
              <a:ea typeface="幼圆" pitchFamily="1" charset="-122"/>
            </a:endParaRPr>
          </a:p>
        </p:txBody>
      </p:sp>
      <p:sp>
        <p:nvSpPr>
          <p:cNvPr id="14359" name="TextBox 35"/>
          <p:cNvSpPr txBox="1"/>
          <p:nvPr/>
        </p:nvSpPr>
        <p:spPr>
          <a:xfrm>
            <a:off x="2140799" y="4040854"/>
            <a:ext cx="397669" cy="381000"/>
          </a:xfrm>
          <a:prstGeom prst="rect">
            <a:avLst/>
          </a:prstGeom>
          <a:noFill/>
          <a:ln w="9525">
            <a:noFill/>
            <a:miter/>
          </a:ln>
        </p:spPr>
        <p:txBody>
          <a:bodyPr wrap="none" anchor="ctr"/>
          <a:lstStyle/>
          <a:p>
            <a:pPr lvl="0" eaLnBrk="1" hangingPunct="1"/>
            <a:r>
              <a:rPr lang="en-US" altLang="x-none" b="1" dirty="0">
                <a:solidFill>
                  <a:srgbClr val="474747"/>
                </a:solidFill>
                <a:latin typeface="Arial Unicode MS" pitchFamily="2" charset="-122"/>
                <a:ea typeface="Arial Unicode MS" pitchFamily="2" charset="-122"/>
              </a:rPr>
              <a:t>04</a:t>
            </a:r>
            <a:endParaRPr lang="zh-CN" altLang="en-US" sz="900" b="1" dirty="0">
              <a:solidFill>
                <a:srgbClr val="474747"/>
              </a:solidFill>
              <a:latin typeface="Arial Unicode MS" pitchFamily="2" charset="-122"/>
              <a:ea typeface="Arial Unicode MS" pitchFamily="2" charset="-122"/>
            </a:endParaRPr>
          </a:p>
        </p:txBody>
      </p:sp>
      <p:sp>
        <p:nvSpPr>
          <p:cNvPr id="14360" name="标题 5"/>
          <p:cNvSpPr>
            <a:spLocks noGrp="1"/>
          </p:cNvSpPr>
          <p:nvPr>
            <p:ph type="title" idx="4294967295"/>
          </p:nvPr>
        </p:nvSpPr>
        <p:spPr>
          <a:xfrm>
            <a:off x="589090" y="912499"/>
            <a:ext cx="5915025" cy="994172"/>
          </a:xfrm>
        </p:spPr>
        <p:txBody>
          <a:bodyPr vert="horz" wrap="square" anchor="ctr"/>
          <a:lstStyle/>
          <a:p>
            <a:pPr lvl="0"/>
            <a:r>
              <a:rPr lang="zh-CN" altLang="en-US" dirty="0">
                <a:solidFill>
                  <a:srgbClr val="FF0000"/>
                </a:solidFill>
              </a:rPr>
              <a:t>前因后果法解答思路</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33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33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34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34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34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34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34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34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34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34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434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34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35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435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35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435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435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435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435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435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435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4359"/>
                                        </p:tgtEl>
                                        <p:attrNameLst>
                                          <p:attrName>style.visibility</p:attrName>
                                        </p:attrNameLst>
                                      </p:cBhvr>
                                      <p:to>
                                        <p:strVal val="visible"/>
                                      </p:to>
                                    </p:set>
                                  </p:childTnLst>
                                </p:cTn>
                              </p:par>
                              <p:par>
                                <p:cTn id="53" presetID="1" presetClass="entr" presetSubtype="0" fill="hold" grpId="1" nodeType="withEffect">
                                  <p:stCondLst>
                                    <p:cond delay="0"/>
                                  </p:stCondLst>
                                  <p:childTnLst>
                                    <p:set>
                                      <p:cBhvr>
                                        <p:cTn id="54" dur="1" fill="hold">
                                          <p:stCondLst>
                                            <p:cond delay="0"/>
                                          </p:stCondLst>
                                        </p:cTn>
                                        <p:tgtEl>
                                          <p:spTgt spid="143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animBg="1"/>
      <p:bldP spid="14341" grpId="0" animBg="1"/>
      <p:bldP spid="14342" grpId="0" animBg="1"/>
      <p:bldP spid="14343" grpId="0" animBg="1"/>
      <p:bldP spid="14344" grpId="0"/>
      <p:bldP spid="14346" grpId="0" animBg="1"/>
      <p:bldP spid="14347" grpId="0" animBg="1"/>
      <p:bldP spid="14348" grpId="0" animBg="1"/>
      <p:bldP spid="14349" grpId="0"/>
      <p:bldP spid="14351" grpId="0" animBg="1"/>
      <p:bldP spid="14352" grpId="0" animBg="1"/>
      <p:bldP spid="14353" grpId="0" animBg="1"/>
      <p:bldP spid="14354" grpId="0"/>
      <p:bldP spid="14356" grpId="0" animBg="1"/>
      <p:bldP spid="14357" grpId="0" animBg="1"/>
      <p:bldP spid="14358" grpId="0" animBg="1"/>
      <p:bldP spid="14359" grpId="0"/>
      <p:bldP spid="14360" grpId="0"/>
      <p:bldP spid="14360"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371452"/>
            <a:ext cx="7888186" cy="1200160"/>
          </a:xfrm>
        </p:spPr>
        <p:txBody>
          <a:bodyPr>
            <a:noAutofit/>
          </a:bodyPr>
          <a:lstStyle/>
          <a:p>
            <a:pPr algn="l"/>
            <a:r>
              <a:rPr lang="zh-CN" altLang="en-US" sz="3200" b="1" dirty="0"/>
              <a:t>我国为什么要在两大国际峰会期间隆重推出展现中华优秀传统文化的大型文艺节目？</a:t>
            </a:r>
            <a:endParaRPr lang="zh-CN" altLang="en-US" sz="3200" b="1" dirty="0"/>
          </a:p>
        </p:txBody>
      </p:sp>
      <p:sp>
        <p:nvSpPr>
          <p:cNvPr id="3" name="内容占位符 2"/>
          <p:cNvSpPr>
            <a:spLocks noGrp="1"/>
          </p:cNvSpPr>
          <p:nvPr>
            <p:ph idx="1"/>
          </p:nvPr>
        </p:nvSpPr>
        <p:spPr>
          <a:xfrm>
            <a:off x="500034" y="1714488"/>
            <a:ext cx="5400684" cy="4525963"/>
          </a:xfrm>
          <a:noFill/>
          <a:ln w="38100">
            <a:solidFill>
              <a:srgbClr val="00B0F0"/>
            </a:solidFill>
            <a:miter lim="800000"/>
          </a:ln>
        </p:spPr>
        <p:txBody>
          <a:bodyPr vert="horz" wrap="square" lIns="91440" tIns="45720" rIns="91440" bIns="45720" numCol="1" rtlCol="0" anchor="t" anchorCtr="0" compatLnSpc="1">
            <a:noAutofit/>
          </a:bodyPr>
          <a:lstStyle/>
          <a:p>
            <a:pPr>
              <a:defRPr/>
            </a:pPr>
            <a:r>
              <a:rPr lang="zh-CN" altLang="en-US" sz="1800" b="1" dirty="0">
                <a:latin typeface="楷体" panose="02010609060101010101" pitchFamily="49" charset="-122"/>
                <a:ea typeface="楷体" panose="02010609060101010101" pitchFamily="49" charset="-122"/>
              </a:rPr>
              <a:t>弘扬中华优秀传统文化，增强文化自信；</a:t>
            </a:r>
            <a:endParaRPr lang="en-US" altLang="zh-CN" sz="1800" b="1" dirty="0">
              <a:latin typeface="楷体" panose="02010609060101010101" pitchFamily="49" charset="-122"/>
              <a:ea typeface="楷体" panose="02010609060101010101" pitchFamily="49" charset="-122"/>
            </a:endParaRPr>
          </a:p>
          <a:p>
            <a:pPr>
              <a:defRPr/>
            </a:pPr>
            <a:r>
              <a:rPr lang="zh-CN" altLang="en-US" sz="1800" b="1" dirty="0">
                <a:latin typeface="楷体" panose="02010609060101010101" pitchFamily="49" charset="-122"/>
                <a:ea typeface="楷体" panose="02010609060101010101" pitchFamily="49" charset="-122"/>
              </a:rPr>
              <a:t>提高中华文化的国际影响力；</a:t>
            </a:r>
            <a:endParaRPr lang="en-US" altLang="zh-CN" sz="1800" b="1" dirty="0">
              <a:latin typeface="楷体" panose="02010609060101010101" pitchFamily="49" charset="-122"/>
              <a:ea typeface="楷体" panose="02010609060101010101" pitchFamily="49" charset="-122"/>
            </a:endParaRPr>
          </a:p>
          <a:p>
            <a:pPr>
              <a:defRPr/>
            </a:pPr>
            <a:r>
              <a:rPr lang="zh-CN" altLang="en-US" sz="1800" b="1" dirty="0">
                <a:latin typeface="楷体" panose="02010609060101010101" pitchFamily="49" charset="-122"/>
                <a:ea typeface="楷体" panose="02010609060101010101" pitchFamily="49" charset="-122"/>
              </a:rPr>
              <a:t>传递中国主张、中国理念；</a:t>
            </a:r>
            <a:endParaRPr lang="en-US" altLang="zh-CN" sz="1800" b="1" dirty="0">
              <a:latin typeface="楷体" panose="02010609060101010101" pitchFamily="49" charset="-122"/>
              <a:ea typeface="楷体" panose="02010609060101010101" pitchFamily="49" charset="-122"/>
            </a:endParaRPr>
          </a:p>
          <a:p>
            <a:pPr>
              <a:defRPr/>
            </a:pPr>
            <a:r>
              <a:rPr lang="zh-CN" altLang="en-US" sz="1800" b="1" dirty="0">
                <a:latin typeface="楷体" panose="02010609060101010101" pitchFamily="49" charset="-122"/>
                <a:ea typeface="楷体" panose="02010609060101010101" pitchFamily="49" charset="-122"/>
              </a:rPr>
              <a:t>促进中外文化交流与合作，推动中华优秀传统文化走向世界；</a:t>
            </a:r>
            <a:endParaRPr lang="en-US" altLang="zh-CN" sz="1800" b="1" dirty="0">
              <a:latin typeface="楷体" panose="02010609060101010101" pitchFamily="49" charset="-122"/>
              <a:ea typeface="楷体" panose="02010609060101010101" pitchFamily="49" charset="-122"/>
            </a:endParaRPr>
          </a:p>
          <a:p>
            <a:pPr>
              <a:defRPr/>
            </a:pPr>
            <a:r>
              <a:rPr lang="zh-CN" altLang="en-US" sz="1800" b="1" dirty="0">
                <a:latin typeface="楷体" panose="02010609060101010101" pitchFamily="49" charset="-122"/>
                <a:ea typeface="楷体" panose="02010609060101010101" pitchFamily="49" charset="-122"/>
              </a:rPr>
              <a:t>让世界更好地了解中国，让中国走向世界；</a:t>
            </a:r>
            <a:endParaRPr lang="en-US" altLang="zh-CN" sz="1800" b="1" dirty="0">
              <a:latin typeface="楷体" panose="02010609060101010101" pitchFamily="49" charset="-122"/>
              <a:ea typeface="楷体" panose="02010609060101010101" pitchFamily="49" charset="-122"/>
            </a:endParaRPr>
          </a:p>
          <a:p>
            <a:pPr>
              <a:defRPr/>
            </a:pPr>
            <a:r>
              <a:rPr lang="zh-CN" altLang="en-US" sz="1800" b="1" dirty="0">
                <a:latin typeface="楷体" panose="02010609060101010101" pitchFamily="49" charset="-122"/>
                <a:ea typeface="楷体" panose="02010609060101010101" pitchFamily="49" charset="-122"/>
              </a:rPr>
              <a:t>中华文化源远流长、博大精深；</a:t>
            </a:r>
            <a:endParaRPr lang="en-US" altLang="zh-CN" sz="1800" b="1" dirty="0">
              <a:latin typeface="楷体" panose="02010609060101010101" pitchFamily="49" charset="-122"/>
              <a:ea typeface="楷体" panose="02010609060101010101" pitchFamily="49" charset="-122"/>
            </a:endParaRPr>
          </a:p>
          <a:p>
            <a:pPr>
              <a:defRPr/>
            </a:pPr>
            <a:r>
              <a:rPr lang="zh-CN" altLang="en-US" sz="1800" b="1" dirty="0">
                <a:latin typeface="楷体" panose="02010609060101010101" pitchFamily="49" charset="-122"/>
                <a:ea typeface="楷体" panose="02010609060101010101" pitchFamily="49" charset="-122"/>
              </a:rPr>
              <a:t>中华文化是中华民族共有的精神家园；</a:t>
            </a:r>
            <a:endParaRPr lang="en-US" altLang="zh-CN" sz="1800" b="1" dirty="0">
              <a:latin typeface="楷体" panose="02010609060101010101" pitchFamily="49" charset="-122"/>
              <a:ea typeface="楷体" panose="02010609060101010101" pitchFamily="49" charset="-122"/>
            </a:endParaRPr>
          </a:p>
          <a:p>
            <a:pPr>
              <a:defRPr/>
            </a:pPr>
            <a:r>
              <a:rPr lang="zh-CN" altLang="en-US" sz="1800" b="1" dirty="0">
                <a:latin typeface="楷体" panose="02010609060101010101" pitchFamily="49" charset="-122"/>
                <a:ea typeface="楷体" panose="02010609060101010101" pitchFamily="49" charset="-122"/>
              </a:rPr>
              <a:t>中华文化不但对今天中国人的价值观念、生活方式和中国的发展道路具有深刻影响，而且对人类的进步和世界文化的发展产生了深远的影响；</a:t>
            </a:r>
            <a:endParaRPr lang="en-US" altLang="zh-CN" sz="1800" b="1" dirty="0">
              <a:latin typeface="楷体" panose="02010609060101010101" pitchFamily="49" charset="-122"/>
              <a:ea typeface="楷体" panose="02010609060101010101" pitchFamily="49" charset="-122"/>
            </a:endParaRPr>
          </a:p>
          <a:p>
            <a:pPr>
              <a:defRPr/>
            </a:pPr>
            <a:r>
              <a:rPr lang="zh-CN" altLang="en-US" sz="1800" b="1" dirty="0">
                <a:latin typeface="楷体" panose="02010609060101010101" pitchFamily="49" charset="-122"/>
                <a:ea typeface="楷体" panose="02010609060101010101" pitchFamily="49" charset="-122"/>
              </a:rPr>
              <a:t>中华文化是世界文化大花园中一朵璀璨的奇葩；</a:t>
            </a:r>
            <a:endParaRPr lang="en-US" altLang="zh-CN" sz="1800" b="1" dirty="0">
              <a:latin typeface="楷体" panose="02010609060101010101" pitchFamily="49" charset="-122"/>
              <a:ea typeface="楷体" panose="02010609060101010101" pitchFamily="49" charset="-122"/>
            </a:endParaRPr>
          </a:p>
          <a:p>
            <a:pPr>
              <a:defRPr/>
            </a:pPr>
            <a:r>
              <a:rPr lang="zh-CN" altLang="en-US" sz="1800" b="1" dirty="0">
                <a:latin typeface="楷体" panose="02010609060101010101" pitchFamily="49" charset="-122"/>
                <a:ea typeface="楷体" panose="02010609060101010101" pitchFamily="49" charset="-122"/>
              </a:rPr>
              <a:t>中华文化独一无二的理念、智慧、气度、神韵，增添了中国人民和中华民族内心深处的自信和自豪；</a:t>
            </a:r>
            <a:endParaRPr lang="en-US" altLang="zh-CN" sz="1800" b="1" dirty="0">
              <a:latin typeface="楷体" panose="02010609060101010101" pitchFamily="49" charset="-122"/>
              <a:ea typeface="楷体" panose="02010609060101010101" pitchFamily="49" charset="-122"/>
            </a:endParaRPr>
          </a:p>
          <a:p>
            <a:pPr>
              <a:defRPr/>
            </a:pPr>
            <a:r>
              <a:rPr lang="en-US" altLang="zh-CN" sz="1800" b="1" dirty="0">
                <a:latin typeface="楷体" panose="02010609060101010101" pitchFamily="49" charset="-122"/>
                <a:ea typeface="楷体" panose="02010609060101010101" pitchFamily="49" charset="-122"/>
              </a:rPr>
              <a:t>……</a:t>
            </a:r>
            <a:endParaRPr lang="zh-CN" altLang="en-US" sz="1800" b="1" dirty="0">
              <a:latin typeface="楷体" panose="02010609060101010101" pitchFamily="49" charset="-122"/>
              <a:ea typeface="楷体" panose="02010609060101010101" pitchFamily="49" charset="-122"/>
            </a:endParaRPr>
          </a:p>
          <a:p>
            <a:pPr>
              <a:defRPr/>
            </a:pPr>
            <a:endParaRPr lang="zh-CN" altLang="en-US" sz="1800" b="1" dirty="0">
              <a:latin typeface="楷体" panose="02010609060101010101" pitchFamily="49" charset="-122"/>
              <a:ea typeface="楷体" panose="02010609060101010101" pitchFamily="49" charset="-122"/>
            </a:endParaRPr>
          </a:p>
        </p:txBody>
      </p:sp>
      <p:cxnSp>
        <p:nvCxnSpPr>
          <p:cNvPr id="4" name="直接连接符 3"/>
          <p:cNvCxnSpPr>
            <a:cxnSpLocks noChangeShapeType="1"/>
          </p:cNvCxnSpPr>
          <p:nvPr/>
        </p:nvCxnSpPr>
        <p:spPr bwMode="auto">
          <a:xfrm>
            <a:off x="571472" y="857232"/>
            <a:ext cx="785818" cy="1588"/>
          </a:xfrm>
          <a:prstGeom prst="line">
            <a:avLst/>
          </a:prstGeom>
          <a:noFill/>
          <a:ln w="57150" algn="ctr">
            <a:solidFill>
              <a:srgbClr val="FF0000"/>
            </a:solidFill>
            <a:round/>
          </a:ln>
          <a:extLst>
            <a:ext uri="{909E8E84-426E-40DD-AFC4-6F175D3DCCD1}">
              <a14:hiddenFill xmlns:a14="http://schemas.microsoft.com/office/drawing/2010/main">
                <a:noFill/>
              </a14:hiddenFill>
            </a:ext>
          </a:extLst>
        </p:spPr>
      </p:cxnSp>
      <p:cxnSp>
        <p:nvCxnSpPr>
          <p:cNvPr id="6" name="直接连接符 5"/>
          <p:cNvCxnSpPr>
            <a:cxnSpLocks noChangeShapeType="1"/>
          </p:cNvCxnSpPr>
          <p:nvPr/>
        </p:nvCxnSpPr>
        <p:spPr bwMode="auto">
          <a:xfrm>
            <a:off x="4214810" y="857232"/>
            <a:ext cx="1643074" cy="1588"/>
          </a:xfrm>
          <a:prstGeom prst="line">
            <a:avLst/>
          </a:prstGeom>
          <a:noFill/>
          <a:ln w="57150" algn="ctr">
            <a:solidFill>
              <a:srgbClr val="FF0000"/>
            </a:solidFill>
            <a:round/>
          </a:ln>
          <a:extLst>
            <a:ext uri="{909E8E84-426E-40DD-AFC4-6F175D3DCCD1}">
              <a14:hiddenFill xmlns:a14="http://schemas.microsoft.com/office/drawing/2010/main">
                <a:noFill/>
              </a14:hiddenFill>
            </a:ext>
          </a:extLst>
        </p:spPr>
      </p:cxnSp>
      <p:cxnSp>
        <p:nvCxnSpPr>
          <p:cNvPr id="8" name="直接连接符 7"/>
          <p:cNvCxnSpPr>
            <a:cxnSpLocks noChangeShapeType="1"/>
          </p:cNvCxnSpPr>
          <p:nvPr/>
        </p:nvCxnSpPr>
        <p:spPr bwMode="auto">
          <a:xfrm>
            <a:off x="1500166" y="1285860"/>
            <a:ext cx="3000396" cy="1588"/>
          </a:xfrm>
          <a:prstGeom prst="line">
            <a:avLst/>
          </a:prstGeom>
          <a:noFill/>
          <a:ln w="57150" algn="ctr">
            <a:solidFill>
              <a:srgbClr val="FF0000"/>
            </a:solidFill>
            <a:round/>
          </a:ln>
          <a:extLst>
            <a:ext uri="{909E8E84-426E-40DD-AFC4-6F175D3DCCD1}">
              <a14:hiddenFill xmlns:a14="http://schemas.microsoft.com/office/drawing/2010/main">
                <a:noFill/>
              </a14:hiddenFill>
            </a:ext>
          </a:extLst>
        </p:spPr>
      </p:cxnSp>
      <p:sp>
        <p:nvSpPr>
          <p:cNvPr id="10" name="内容占位符 2"/>
          <p:cNvSpPr txBox="1"/>
          <p:nvPr/>
        </p:nvSpPr>
        <p:spPr bwMode="auto">
          <a:xfrm>
            <a:off x="6929454" y="1785926"/>
            <a:ext cx="1714512" cy="4357718"/>
          </a:xfrm>
          <a:prstGeom prst="rect">
            <a:avLst/>
          </a:prstGeom>
          <a:solidFill>
            <a:srgbClr val="FFFFCC"/>
          </a:solidFill>
          <a:ln w="9525">
            <a:noFill/>
            <a:miter lim="800000"/>
          </a:ln>
        </p:spPr>
        <p:txBody>
          <a:bodyPr/>
          <a:lstStyle/>
          <a:p>
            <a:pPr marL="342900" indent="-342900">
              <a:spcBef>
                <a:spcPct val="20000"/>
              </a:spcBef>
              <a:defRPr/>
            </a:pPr>
            <a:r>
              <a:rPr lang="zh-CN" altLang="en-US" b="1" kern="0" dirty="0">
                <a:solidFill>
                  <a:srgbClr val="FF3300"/>
                </a:solidFill>
                <a:latin typeface="黑体" panose="02010609060101010101" charset="-122"/>
                <a:ea typeface="黑体" panose="02010609060101010101" charset="-122"/>
              </a:rPr>
              <a:t>中华优秀文化</a:t>
            </a:r>
            <a:endParaRPr lang="en-US" altLang="zh-CN" b="1" kern="0" dirty="0">
              <a:solidFill>
                <a:srgbClr val="FF3300"/>
              </a:solidFill>
              <a:latin typeface="黑体" panose="02010609060101010101" charset="-122"/>
              <a:ea typeface="黑体" panose="02010609060101010101" charset="-122"/>
            </a:endParaRPr>
          </a:p>
          <a:p>
            <a:pPr marL="342900" indent="-342900">
              <a:spcBef>
                <a:spcPct val="20000"/>
              </a:spcBef>
              <a:defRPr/>
            </a:pPr>
            <a:endParaRPr lang="en-US" altLang="zh-CN" b="1" kern="0" dirty="0">
              <a:solidFill>
                <a:srgbClr val="FF3300"/>
              </a:solidFill>
              <a:latin typeface="黑体" panose="02010609060101010101" charset="-122"/>
              <a:ea typeface="黑体" panose="02010609060101010101" charset="-122"/>
            </a:endParaRPr>
          </a:p>
          <a:p>
            <a:pPr marL="342900" indent="-342900">
              <a:spcBef>
                <a:spcPct val="20000"/>
              </a:spcBef>
              <a:defRPr/>
            </a:pPr>
            <a:r>
              <a:rPr lang="zh-CN" altLang="en-US" b="1" kern="0" dirty="0">
                <a:solidFill>
                  <a:srgbClr val="FF3300"/>
                </a:solidFill>
                <a:latin typeface="黑体" panose="02010609060101010101" charset="-122"/>
                <a:ea typeface="黑体" panose="02010609060101010101" charset="-122"/>
              </a:rPr>
              <a:t>中国</a:t>
            </a:r>
            <a:endParaRPr lang="en-US" altLang="zh-CN" b="1" kern="0" dirty="0">
              <a:solidFill>
                <a:srgbClr val="FF3300"/>
              </a:solidFill>
              <a:latin typeface="黑体" panose="02010609060101010101" charset="-122"/>
              <a:ea typeface="黑体" panose="02010609060101010101" charset="-122"/>
            </a:endParaRPr>
          </a:p>
          <a:p>
            <a:pPr marL="342900" indent="-342900">
              <a:spcBef>
                <a:spcPct val="20000"/>
              </a:spcBef>
              <a:defRPr/>
            </a:pPr>
            <a:endParaRPr lang="en-US" altLang="zh-CN" b="1" kern="0" dirty="0">
              <a:solidFill>
                <a:srgbClr val="FF3300"/>
              </a:solidFill>
              <a:latin typeface="黑体" panose="02010609060101010101" charset="-122"/>
              <a:ea typeface="黑体" panose="02010609060101010101" charset="-122"/>
            </a:endParaRPr>
          </a:p>
          <a:p>
            <a:pPr marL="342900" indent="-342900">
              <a:spcBef>
                <a:spcPct val="20000"/>
              </a:spcBef>
              <a:defRPr/>
            </a:pPr>
            <a:r>
              <a:rPr lang="zh-CN" altLang="en-US" b="1" kern="0" dirty="0">
                <a:solidFill>
                  <a:srgbClr val="FF3300"/>
                </a:solidFill>
                <a:latin typeface="黑体" panose="02010609060101010101" charset="-122"/>
                <a:ea typeface="黑体" panose="02010609060101010101" charset="-122"/>
              </a:rPr>
              <a:t>国际峰会</a:t>
            </a:r>
            <a:endParaRPr lang="en-US" altLang="zh-CN" b="1" kern="0" dirty="0">
              <a:solidFill>
                <a:srgbClr val="FF3300"/>
              </a:solidFill>
              <a:latin typeface="黑体" panose="02010609060101010101" charset="-122"/>
              <a:ea typeface="黑体" panose="02010609060101010101" charset="-122"/>
            </a:endParaRPr>
          </a:p>
          <a:p>
            <a:pPr marL="342900" indent="-342900">
              <a:spcBef>
                <a:spcPct val="20000"/>
              </a:spcBef>
              <a:defRPr/>
            </a:pPr>
            <a:endParaRPr lang="en-US" altLang="zh-CN" b="1" kern="0" dirty="0">
              <a:solidFill>
                <a:srgbClr val="FF3300"/>
              </a:solidFill>
              <a:latin typeface="黑体" panose="02010609060101010101" charset="-122"/>
              <a:ea typeface="黑体" panose="02010609060101010101" charset="-122"/>
            </a:endParaRPr>
          </a:p>
          <a:p>
            <a:pPr marL="342900" indent="-342900">
              <a:spcBef>
                <a:spcPct val="20000"/>
              </a:spcBef>
              <a:defRPr/>
            </a:pPr>
            <a:endParaRPr lang="en-US" altLang="zh-CN" b="1" kern="0" dirty="0">
              <a:solidFill>
                <a:srgbClr val="FF3300"/>
              </a:solidFill>
              <a:latin typeface="黑体" panose="02010609060101010101" charset="-122"/>
              <a:ea typeface="黑体" panose="02010609060101010101" charset="-122"/>
            </a:endParaRPr>
          </a:p>
          <a:p>
            <a:pPr marL="342900" indent="-342900">
              <a:spcBef>
                <a:spcPct val="20000"/>
              </a:spcBef>
              <a:defRPr/>
            </a:pPr>
            <a:endParaRPr lang="en-US" altLang="zh-CN" b="1" kern="0" dirty="0">
              <a:solidFill>
                <a:srgbClr val="FF3300"/>
              </a:solidFill>
              <a:latin typeface="黑体" panose="02010609060101010101" charset="-122"/>
              <a:ea typeface="黑体" panose="02010609060101010101" charset="-122"/>
            </a:endParaRPr>
          </a:p>
          <a:p>
            <a:pPr marL="342900" indent="-342900">
              <a:spcBef>
                <a:spcPct val="20000"/>
              </a:spcBef>
              <a:defRPr/>
            </a:pPr>
            <a:endParaRPr lang="en-US" altLang="zh-CN" b="1" kern="0" dirty="0">
              <a:solidFill>
                <a:srgbClr val="FF3300"/>
              </a:solidFill>
              <a:latin typeface="黑体" panose="02010609060101010101" charset="-122"/>
              <a:ea typeface="黑体" panose="02010609060101010101" charset="-122"/>
            </a:endParaRPr>
          </a:p>
          <a:p>
            <a:pPr marL="342900" indent="-342900">
              <a:spcBef>
                <a:spcPct val="20000"/>
              </a:spcBef>
              <a:defRPr/>
            </a:pPr>
            <a:r>
              <a:rPr lang="zh-CN" altLang="en-US" b="1" kern="0" dirty="0">
                <a:solidFill>
                  <a:srgbClr val="FF3300"/>
                </a:solidFill>
                <a:latin typeface="黑体" panose="02010609060101010101" charset="-122"/>
                <a:ea typeface="黑体" panose="02010609060101010101" charset="-122"/>
              </a:rPr>
              <a:t>中华文化</a:t>
            </a:r>
            <a:endParaRPr lang="zh-CN" altLang="en-US" b="1" kern="0" dirty="0">
              <a:solidFill>
                <a:srgbClr val="FF3300"/>
              </a:solidFill>
              <a:latin typeface="黑体" panose="02010609060101010101" charset="-122"/>
              <a:ea typeface="黑体" panose="02010609060101010101" charset="-122"/>
            </a:endParaRPr>
          </a:p>
        </p:txBody>
      </p:sp>
      <p:sp>
        <p:nvSpPr>
          <p:cNvPr id="11" name="右箭头 10"/>
          <p:cNvSpPr>
            <a:spLocks noChangeArrowheads="1"/>
          </p:cNvSpPr>
          <p:nvPr/>
        </p:nvSpPr>
        <p:spPr bwMode="auto">
          <a:xfrm>
            <a:off x="6429388" y="1928802"/>
            <a:ext cx="396484" cy="228600"/>
          </a:xfrm>
          <a:prstGeom prst="rightArrow">
            <a:avLst>
              <a:gd name="adj1" fmla="val 50000"/>
              <a:gd name="adj2" fmla="val 50000"/>
            </a:avLst>
          </a:prstGeom>
          <a:solidFill>
            <a:srgbClr val="FF0000"/>
          </a:solidFill>
          <a:ln w="9525" algn="ctr">
            <a:solidFill>
              <a:srgbClr val="FF3300"/>
            </a:solidFill>
            <a:round/>
          </a:ln>
        </p:spPr>
        <p:txBody>
          <a:bodyPr/>
          <a:lstStyle/>
          <a:p>
            <a:pPr eaLnBrk="0" hangingPunct="0"/>
            <a:endParaRPr lang="zh-CN" altLang="en-US"/>
          </a:p>
        </p:txBody>
      </p:sp>
      <p:sp>
        <p:nvSpPr>
          <p:cNvPr id="12" name="右箭头 11"/>
          <p:cNvSpPr>
            <a:spLocks noChangeArrowheads="1"/>
          </p:cNvSpPr>
          <p:nvPr/>
        </p:nvSpPr>
        <p:spPr bwMode="auto">
          <a:xfrm>
            <a:off x="3714744" y="2428868"/>
            <a:ext cx="2896814" cy="285752"/>
          </a:xfrm>
          <a:prstGeom prst="rightArrow">
            <a:avLst>
              <a:gd name="adj1" fmla="val 50000"/>
              <a:gd name="adj2" fmla="val 50000"/>
            </a:avLst>
          </a:prstGeom>
          <a:solidFill>
            <a:srgbClr val="FF0000"/>
          </a:solidFill>
          <a:ln w="9525" algn="ctr">
            <a:solidFill>
              <a:srgbClr val="FF3300"/>
            </a:solidFill>
            <a:round/>
          </a:ln>
        </p:spPr>
        <p:txBody>
          <a:bodyPr/>
          <a:lstStyle/>
          <a:p>
            <a:pPr eaLnBrk="0" hangingPunct="0"/>
            <a:endParaRPr lang="zh-CN" altLang="en-US"/>
          </a:p>
        </p:txBody>
      </p:sp>
      <p:sp>
        <p:nvSpPr>
          <p:cNvPr id="16" name="右箭头 15"/>
          <p:cNvSpPr>
            <a:spLocks noChangeArrowheads="1"/>
          </p:cNvSpPr>
          <p:nvPr/>
        </p:nvSpPr>
        <p:spPr bwMode="auto">
          <a:xfrm>
            <a:off x="6429388" y="4929198"/>
            <a:ext cx="396484" cy="228600"/>
          </a:xfrm>
          <a:prstGeom prst="rightArrow">
            <a:avLst>
              <a:gd name="adj1" fmla="val 50000"/>
              <a:gd name="adj2" fmla="val 50000"/>
            </a:avLst>
          </a:prstGeom>
          <a:solidFill>
            <a:srgbClr val="FF0000"/>
          </a:solidFill>
          <a:ln w="9525" algn="ctr">
            <a:solidFill>
              <a:srgbClr val="FF3300"/>
            </a:solidFill>
            <a:round/>
          </a:ln>
        </p:spPr>
        <p:txBody>
          <a:bodyPr/>
          <a:lstStyle/>
          <a:p>
            <a:pPr eaLnBrk="0" hangingPunct="0"/>
            <a:endParaRPr lang="zh-CN" altLang="en-US"/>
          </a:p>
        </p:txBody>
      </p:sp>
      <p:sp>
        <p:nvSpPr>
          <p:cNvPr id="20" name="右大括号 19"/>
          <p:cNvSpPr/>
          <p:nvPr/>
        </p:nvSpPr>
        <p:spPr>
          <a:xfrm>
            <a:off x="5929322" y="1785926"/>
            <a:ext cx="285752" cy="500066"/>
          </a:xfrm>
          <a:prstGeom prst="rightBrace">
            <a:avLst/>
          </a:pr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右箭头 20"/>
          <p:cNvSpPr>
            <a:spLocks noChangeArrowheads="1"/>
          </p:cNvSpPr>
          <p:nvPr/>
        </p:nvSpPr>
        <p:spPr bwMode="auto">
          <a:xfrm>
            <a:off x="6357950" y="3143248"/>
            <a:ext cx="396484" cy="228600"/>
          </a:xfrm>
          <a:prstGeom prst="rightArrow">
            <a:avLst>
              <a:gd name="adj1" fmla="val 50000"/>
              <a:gd name="adj2" fmla="val 50000"/>
            </a:avLst>
          </a:prstGeom>
          <a:solidFill>
            <a:srgbClr val="FF0000"/>
          </a:solidFill>
          <a:ln w="9525" algn="ctr">
            <a:solidFill>
              <a:srgbClr val="FF3300"/>
            </a:solidFill>
            <a:round/>
          </a:ln>
        </p:spPr>
        <p:txBody>
          <a:bodyPr/>
          <a:lstStyle/>
          <a:p>
            <a:pPr eaLnBrk="0" hangingPunct="0"/>
            <a:endParaRPr lang="zh-CN" altLang="en-US"/>
          </a:p>
        </p:txBody>
      </p:sp>
      <p:sp>
        <p:nvSpPr>
          <p:cNvPr id="22" name="右大括号 21"/>
          <p:cNvSpPr/>
          <p:nvPr/>
        </p:nvSpPr>
        <p:spPr>
          <a:xfrm>
            <a:off x="6000760" y="2928934"/>
            <a:ext cx="285752" cy="642942"/>
          </a:xfrm>
          <a:prstGeom prst="rightBrace">
            <a:avLst/>
          </a:pr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右大括号 22"/>
          <p:cNvSpPr/>
          <p:nvPr/>
        </p:nvSpPr>
        <p:spPr>
          <a:xfrm>
            <a:off x="5929322" y="3929066"/>
            <a:ext cx="428628" cy="2286016"/>
          </a:xfrm>
          <a:prstGeom prst="rightBrace">
            <a:avLst/>
          </a:pr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ppt_x"/>
                                          </p:val>
                                        </p:tav>
                                        <p:tav tm="100000">
                                          <p:val>
                                            <p:strVal val="#ppt_x"/>
                                          </p:val>
                                        </p:tav>
                                      </p:tavLst>
                                    </p:anim>
                                    <p:anim calcmode="lin" valueType="num">
                                      <p:cBhvr additive="base">
                                        <p:cTn id="4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ppt_x"/>
                                          </p:val>
                                        </p:tav>
                                        <p:tav tm="100000">
                                          <p:val>
                                            <p:strVal val="#ppt_x"/>
                                          </p:val>
                                        </p:tav>
                                      </p:tavLst>
                                    </p:anim>
                                    <p:anim calcmode="lin" valueType="num">
                                      <p:cBhvr additive="base">
                                        <p:cTn id="5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500" fill="hold"/>
                                        <p:tgtEl>
                                          <p:spTgt spid="23"/>
                                        </p:tgtEl>
                                        <p:attrNameLst>
                                          <p:attrName>ppt_x</p:attrName>
                                        </p:attrNameLst>
                                      </p:cBhvr>
                                      <p:tavLst>
                                        <p:tav tm="0">
                                          <p:val>
                                            <p:strVal val="#ppt_x"/>
                                          </p:val>
                                        </p:tav>
                                        <p:tav tm="100000">
                                          <p:val>
                                            <p:strVal val="#ppt_x"/>
                                          </p:val>
                                        </p:tav>
                                      </p:tavLst>
                                    </p:anim>
                                    <p:anim calcmode="lin" valueType="num">
                                      <p:cBhvr additive="base">
                                        <p:cTn id="5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ppt_x"/>
                                          </p:val>
                                        </p:tav>
                                        <p:tav tm="100000">
                                          <p:val>
                                            <p:strVal val="#ppt_x"/>
                                          </p:val>
                                        </p:tav>
                                      </p:tavLst>
                                    </p:anim>
                                    <p:anim calcmode="lin" valueType="num">
                                      <p:cBhvr additive="base">
                                        <p:cTn id="6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6" grpId="0" animBg="1"/>
      <p:bldP spid="20" grpId="0" animBg="1"/>
      <p:bldP spid="21" grpId="0" animBg="1"/>
      <p:bldP spid="22" grpId="0" animBg="1"/>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 y="0"/>
            <a:ext cx="9293289" cy="6858000"/>
          </a:xfrm>
        </p:spPr>
        <p:style>
          <a:lnRef idx="2">
            <a:schemeClr val="accent2"/>
          </a:lnRef>
          <a:fillRef idx="1">
            <a:schemeClr val="lt1"/>
          </a:fillRef>
          <a:effectRef idx="0">
            <a:schemeClr val="accent2"/>
          </a:effectRef>
          <a:fontRef idx="minor">
            <a:schemeClr val="dk1"/>
          </a:fontRef>
        </p:style>
        <p:txBody>
          <a:bodyPr>
            <a:noAutofit/>
          </a:bodyPr>
          <a:lstStyle/>
          <a:p>
            <a:r>
              <a:rPr kumimoji="1" lang="zh-CN" altLang="en-US" sz="2000" dirty="0">
                <a:solidFill>
                  <a:srgbClr val="FF0000"/>
                </a:solidFill>
              </a:rPr>
              <a:t>弘扬中华优秀传统文化</a:t>
            </a:r>
            <a:r>
              <a:rPr kumimoji="1" lang="zh-CN" altLang="en-US" sz="2000" dirty="0"/>
              <a:t>，增强文化自信；提高中华文化的国际影国力；传递中国主张、中国理念；促进中外文化交流与合作，推动中华优秀传统文化走向世界；让世界更好地了解中国，让中国走向世界；</a:t>
            </a:r>
            <a:endParaRPr kumimoji="1" lang="en-US" altLang="zh-CN" sz="2000" dirty="0"/>
          </a:p>
          <a:p>
            <a:r>
              <a:rPr kumimoji="1" lang="zh-CN" altLang="en-US" sz="2000" dirty="0">
                <a:solidFill>
                  <a:srgbClr val="FF0000"/>
                </a:solidFill>
              </a:rPr>
              <a:t>中华文化</a:t>
            </a:r>
            <a:r>
              <a:rPr kumimoji="1" lang="zh-CN" altLang="en-US" sz="2000" dirty="0"/>
              <a:t>源远流长、博大精深；</a:t>
            </a:r>
            <a:r>
              <a:rPr kumimoji="1" lang="zh-CN" altLang="en-US" sz="2000" dirty="0">
                <a:solidFill>
                  <a:srgbClr val="FF0000"/>
                </a:solidFill>
              </a:rPr>
              <a:t>中华文化</a:t>
            </a:r>
            <a:r>
              <a:rPr kumimoji="1" lang="zh-CN" altLang="en-US" sz="2000" dirty="0"/>
              <a:t>是中华民族共有的精神家园；</a:t>
            </a:r>
            <a:r>
              <a:rPr kumimoji="1" lang="zh-CN" altLang="en-US" sz="2000" dirty="0">
                <a:solidFill>
                  <a:srgbClr val="FF0000"/>
                </a:solidFill>
              </a:rPr>
              <a:t>中华文化</a:t>
            </a:r>
            <a:r>
              <a:rPr kumimoji="1" lang="zh-CN" altLang="en-US" sz="2000" dirty="0"/>
              <a:t>不但对今天中国人的价值观念、生活方式和中国的发展道路具有深刻影响，而且对人类的进步和世界文化的发展产生了深远的影响；</a:t>
            </a:r>
            <a:r>
              <a:rPr kumimoji="1" lang="zh-CN" altLang="en-US" sz="2000" dirty="0">
                <a:solidFill>
                  <a:srgbClr val="FF0000"/>
                </a:solidFill>
              </a:rPr>
              <a:t>中华文化</a:t>
            </a:r>
            <a:r>
              <a:rPr kumimoji="1" lang="zh-CN" altLang="en-US" sz="2000" dirty="0"/>
              <a:t>是世界文化大花园中一朵璀璨的奇葩；</a:t>
            </a:r>
            <a:r>
              <a:rPr kumimoji="1" lang="zh-CN" altLang="en-US" sz="2000" dirty="0">
                <a:solidFill>
                  <a:srgbClr val="FF0000"/>
                </a:solidFill>
              </a:rPr>
              <a:t>中华文化</a:t>
            </a:r>
            <a:r>
              <a:rPr kumimoji="1" lang="zh-CN" altLang="en-US" sz="2000" dirty="0"/>
              <a:t>独一后二的理念、智慧、气度、神韵，增添了中国人民和中华民族内心深处的自信和自豪；</a:t>
            </a:r>
            <a:endParaRPr kumimoji="1" lang="en-US" altLang="zh-CN" sz="2000" dirty="0"/>
          </a:p>
          <a:p>
            <a:r>
              <a:rPr kumimoji="1" lang="zh-CN" altLang="en-US" sz="2000" dirty="0">
                <a:solidFill>
                  <a:srgbClr val="FF0000"/>
                </a:solidFill>
              </a:rPr>
              <a:t>中华优秀传统文化</a:t>
            </a:r>
            <a:r>
              <a:rPr kumimoji="1" lang="zh-CN" altLang="en-US" sz="2000" dirty="0"/>
              <a:t>是中华民族生生不息、发展壮大的重要滋养；</a:t>
            </a:r>
            <a:endParaRPr kumimoji="1" lang="en-US" altLang="zh-CN" sz="2000" dirty="0"/>
          </a:p>
          <a:p>
            <a:r>
              <a:rPr kumimoji="1" lang="zh-CN" altLang="en-US" sz="2000" dirty="0">
                <a:solidFill>
                  <a:srgbClr val="FF0000"/>
                </a:solidFill>
              </a:rPr>
              <a:t>中华优秀传统文化</a:t>
            </a:r>
            <a:r>
              <a:rPr kumimoji="1" lang="zh-CN" altLang="en-US" sz="2000" dirty="0"/>
              <a:t>可以为人们认识和改造世界提供有益启迪，可以为治国理政提供有益启示，也可以为道德建设提供有益启发；</a:t>
            </a:r>
            <a:r>
              <a:rPr kumimoji="1" lang="zh-CN" altLang="en-US" sz="2000" dirty="0">
                <a:solidFill>
                  <a:srgbClr val="FF0000"/>
                </a:solidFill>
              </a:rPr>
              <a:t>中华优秀传统文化</a:t>
            </a:r>
            <a:r>
              <a:rPr kumimoji="1" lang="zh-CN" altLang="en-US" sz="2000" dirty="0"/>
              <a:t>记载了中华民族自古以来在建设家园的奋斗中开展的精神活动、进行的理性思维、创造的文化成果，反映了中华民族的精神追求；</a:t>
            </a:r>
            <a:r>
              <a:rPr kumimoji="1" lang="zh-CN" altLang="en-US" sz="2000" dirty="0">
                <a:solidFill>
                  <a:srgbClr val="FF0000"/>
                </a:solidFill>
              </a:rPr>
              <a:t>中华优秀传统文化</a:t>
            </a:r>
            <a:r>
              <a:rPr kumimoji="1" lang="zh-CN" altLang="en-US" sz="2000" dirty="0"/>
              <a:t>积淀着中华民族最深沉的精神追求，代表着中华民族独特的精神标识；</a:t>
            </a:r>
            <a:r>
              <a:rPr kumimoji="1" lang="zh-CN" altLang="en-US" sz="2000" dirty="0">
                <a:solidFill>
                  <a:srgbClr val="FF0000"/>
                </a:solidFill>
              </a:rPr>
              <a:t>中华优秀传统文化</a:t>
            </a:r>
            <a:r>
              <a:rPr kumimoji="1" lang="zh-CN" altLang="en-US" sz="2000" dirty="0"/>
              <a:t>助推着人类命运共同体的形成与构建；</a:t>
            </a:r>
            <a:r>
              <a:rPr kumimoji="1" lang="zh-CN" altLang="en-US" sz="2000" dirty="0">
                <a:solidFill>
                  <a:srgbClr val="FF0000"/>
                </a:solidFill>
              </a:rPr>
              <a:t>中华优秀传统文化</a:t>
            </a:r>
            <a:r>
              <a:rPr kumimoji="1" lang="zh-CN" altLang="en-US" sz="2000" dirty="0"/>
              <a:t>是中华民族的精神命脉；中华优秀传统文化是中华民族的血脉和基因；</a:t>
            </a:r>
            <a:r>
              <a:rPr kumimoji="1" lang="zh-CN" altLang="en-US" sz="2000" dirty="0">
                <a:solidFill>
                  <a:srgbClr val="FF0000"/>
                </a:solidFill>
              </a:rPr>
              <a:t>中华优秀传统文化</a:t>
            </a:r>
            <a:r>
              <a:rPr kumimoji="1" lang="zh-CN" altLang="en-US" sz="2000" dirty="0"/>
              <a:t>是涵养社会主义核心价值观的重要源泉，也是我们在世界文化激荡中站稳脚跟的坚实根基；</a:t>
            </a:r>
            <a:r>
              <a:rPr kumimoji="1" lang="zh-CN" altLang="en-US" sz="2000" dirty="0">
                <a:solidFill>
                  <a:srgbClr val="FF0000"/>
                </a:solidFill>
              </a:rPr>
              <a:t>中华优秀传统文化</a:t>
            </a:r>
            <a:r>
              <a:rPr kumimoji="1" lang="zh-CN" altLang="en-US" sz="2000" dirty="0"/>
              <a:t>是中国当代文化建设不可或缺的宝贵财富，是推进中华民族伟大复兴的不竭动力；</a:t>
            </a:r>
            <a:r>
              <a:rPr kumimoji="1" lang="zh-CN" altLang="en-US" sz="2000" dirty="0">
                <a:solidFill>
                  <a:srgbClr val="FF0000"/>
                </a:solidFill>
              </a:rPr>
              <a:t>中华优秀传统文化</a:t>
            </a:r>
            <a:r>
              <a:rPr kumimoji="1" lang="zh-CN" altLang="en-US" sz="2000" dirty="0"/>
              <a:t>是中华民族的突出优势，是我们最深厚的文化软实力；</a:t>
            </a:r>
            <a:r>
              <a:rPr kumimoji="1" lang="zh-CN" altLang="en-US" sz="2000" dirty="0">
                <a:solidFill>
                  <a:srgbClr val="FF0000"/>
                </a:solidFill>
              </a:rPr>
              <a:t>中华优秀传统文化</a:t>
            </a:r>
            <a:r>
              <a:rPr kumimoji="1" lang="zh-CN" altLang="en-US" sz="2000" dirty="0"/>
              <a:t>是我们坚定道路自信、理论自信、制度自信、文化自信的深厚基础；等等</a:t>
            </a:r>
            <a:endParaRPr kumimoji="1" lang="zh-CN" altLang="en-US" sz="2000" dirty="0"/>
          </a:p>
          <a:p>
            <a:endParaRPr kumimoji="1" lang="zh-CN" altLang="en-US"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half" idx="1"/>
          </p:nvPr>
        </p:nvSpPr>
        <p:spPr>
          <a:xfrm>
            <a:off x="822960" y="1097280"/>
            <a:ext cx="8027670" cy="3712210"/>
          </a:xfrm>
        </p:spPr>
        <p:txBody>
          <a:bodyPr/>
          <a:lstStyle/>
          <a:p>
            <a:r>
              <a:rPr kumimoji="1" lang="zh-CN" altLang="en-US" dirty="0"/>
              <a:t>会审题吗？</a:t>
            </a:r>
            <a:endParaRPr kumimoji="1" lang="en-US" altLang="zh-CN" dirty="0"/>
          </a:p>
          <a:p>
            <a:r>
              <a:rPr kumimoji="1" lang="zh-CN" altLang="en-US" dirty="0"/>
              <a:t>会找最佳角度答题吗？</a:t>
            </a:r>
            <a:endParaRPr kumimoji="1" lang="en-US" altLang="zh-CN" dirty="0"/>
          </a:p>
          <a:p>
            <a:r>
              <a:rPr kumimoji="1" lang="zh-CN" altLang="en-US" dirty="0"/>
              <a:t>会知识的简单迁移吗？</a:t>
            </a:r>
            <a:r>
              <a:rPr kumimoji="1" lang="en-US" altLang="zh-CN" dirty="0"/>
              <a:t>(</a:t>
            </a:r>
            <a:r>
              <a:rPr kumimoji="1" lang="zh-CN" altLang="zh-CN" dirty="0"/>
              <a:t>知识和材料相结合</a:t>
            </a:r>
            <a:r>
              <a:rPr kumimoji="1" lang="en-US" altLang="zh-CN" dirty="0"/>
              <a:t>)</a:t>
            </a:r>
            <a:endParaRPr kumimoji="1" lang="en-US" altLang="zh-CN" dirty="0"/>
          </a:p>
          <a:p>
            <a:r>
              <a:rPr kumimoji="1" lang="zh-CN" altLang="en-US" dirty="0"/>
              <a:t>会简单地发散思维吗？（关注社会热点关注不够）</a:t>
            </a:r>
            <a:endParaRPr kumimoji="1" lang="zh-CN" altLang="en-US" dirty="0"/>
          </a:p>
        </p:txBody>
      </p:sp>
      <p:sp>
        <p:nvSpPr>
          <p:cNvPr id="4" name="标题 3"/>
          <p:cNvSpPr>
            <a:spLocks noGrp="1"/>
          </p:cNvSpPr>
          <p:nvPr>
            <p:ph type="title"/>
          </p:nvPr>
        </p:nvSpPr>
        <p:spPr/>
        <p:txBody>
          <a:bodyPr/>
          <a:lstStyle/>
          <a:p>
            <a:endParaRPr kumimoji="1"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8433"/>
          <p:cNvSpPr>
            <a:spLocks noGrp="1"/>
          </p:cNvSpPr>
          <p:nvPr>
            <p:ph type="title"/>
          </p:nvPr>
        </p:nvSpPr>
        <p:spPr>
          <a:xfrm>
            <a:off x="655009" y="104503"/>
            <a:ext cx="7520940" cy="548640"/>
          </a:xfrm>
        </p:spPr>
        <p:txBody>
          <a:bodyPr anchor="ctr"/>
          <a:lstStyle/>
          <a:p>
            <a:r>
              <a:rPr lang="zh-CN" altLang="en-US" sz="3000" dirty="0">
                <a:solidFill>
                  <a:srgbClr val="FF0000"/>
                </a:solidFill>
              </a:rPr>
              <a:t>历年中考题回顾、解析及方法运用</a:t>
            </a:r>
            <a:endParaRPr lang="zh-CN" altLang="en-US" sz="3000" dirty="0">
              <a:solidFill>
                <a:srgbClr val="FF0000"/>
              </a:solidFill>
            </a:endParaRPr>
          </a:p>
        </p:txBody>
      </p:sp>
      <p:sp>
        <p:nvSpPr>
          <p:cNvPr id="18435" name="文本占位符 18434"/>
          <p:cNvSpPr>
            <a:spLocks noGrp="1"/>
          </p:cNvSpPr>
          <p:nvPr>
            <p:ph type="body" idx="1"/>
          </p:nvPr>
        </p:nvSpPr>
        <p:spPr>
          <a:xfrm>
            <a:off x="102637" y="830041"/>
            <a:ext cx="8929395" cy="5832017"/>
          </a:xfrm>
        </p:spPr>
        <p:txBody>
          <a:bodyPr>
            <a:noAutofit/>
          </a:bodyPr>
          <a:lstStyle/>
          <a:p>
            <a:pPr marL="1270" indent="-1270">
              <a:lnSpc>
                <a:spcPct val="80000"/>
              </a:lnSpc>
            </a:pPr>
            <a:r>
              <a:rPr lang="zh-CN" altLang="en-US" sz="2400" dirty="0">
                <a:latin typeface="楷体" panose="02010609060101010101" pitchFamily="49" charset="-122"/>
                <a:ea typeface="楷体" panose="02010609060101010101" pitchFamily="49" charset="-122"/>
                <a:cs typeface="楷体" panose="02010609060101010101" pitchFamily="49" charset="-122"/>
              </a:rPr>
              <a:t>例一（201</a:t>
            </a:r>
            <a:r>
              <a:rPr lang="en-US" altLang="zh-CN" sz="2400" dirty="0">
                <a:latin typeface="楷体" panose="02010609060101010101" pitchFamily="49" charset="-122"/>
                <a:ea typeface="楷体" panose="02010609060101010101" pitchFamily="49" charset="-122"/>
                <a:cs typeface="楷体" panose="02010609060101010101" pitchFamily="49" charset="-122"/>
              </a:rPr>
              <a:t>4</a:t>
            </a:r>
            <a:r>
              <a:rPr lang="zh-CN" altLang="en-US" sz="2400" dirty="0">
                <a:latin typeface="楷体" panose="02010609060101010101" pitchFamily="49" charset="-122"/>
                <a:ea typeface="楷体" panose="02010609060101010101" pitchFamily="49" charset="-122"/>
                <a:cs typeface="楷体" panose="02010609060101010101" pitchFamily="49" charset="-122"/>
              </a:rPr>
              <a:t>年河南中考）</a:t>
            </a:r>
            <a:endParaRPr lang="zh-CN" altLang="en-US" sz="2400" dirty="0">
              <a:latin typeface="楷体" panose="02010609060101010101" pitchFamily="49" charset="-122"/>
              <a:ea typeface="楷体" panose="02010609060101010101" pitchFamily="49" charset="-122"/>
              <a:cs typeface="楷体" panose="02010609060101010101" pitchFamily="49" charset="-122"/>
            </a:endParaRPr>
          </a:p>
          <a:p>
            <a:pPr marL="1270" indent="-258445">
              <a:lnSpc>
                <a:spcPct val="80000"/>
              </a:lnSpc>
            </a:pPr>
            <a:r>
              <a:rPr lang="zh-CN" altLang="en-US" sz="2400" dirty="0">
                <a:latin typeface="楷体" panose="02010609060101010101" pitchFamily="49" charset="-122"/>
                <a:ea typeface="楷体" panose="02010609060101010101" pitchFamily="49" charset="-122"/>
                <a:cs typeface="楷体" panose="02010609060101010101" pitchFamily="49" charset="-122"/>
              </a:rPr>
              <a:t>     材料一：习近平总书记在与北京大学师生座谈时指出，中华优秀传统文化已经成为中华民族的基因，植根在中国人内心，潜移默化影响着中国人的思想方式和行为方式。今天，我们提倡和弘扬社会主义核心价值观，必须从中汲取丰富营养，否则就不会有生命力和影响力。青年要从现在做起、从自己做起，使社会主义核心价值观成为自己的基本遵循。</a:t>
            </a:r>
            <a:endParaRPr lang="zh-CN" altLang="en-US" sz="2400" dirty="0">
              <a:latin typeface="楷体" panose="02010609060101010101" pitchFamily="49" charset="-122"/>
              <a:ea typeface="楷体" panose="02010609060101010101" pitchFamily="49" charset="-122"/>
              <a:cs typeface="楷体" panose="02010609060101010101" pitchFamily="49" charset="-122"/>
            </a:endParaRPr>
          </a:p>
          <a:p>
            <a:pPr marL="1270" indent="-258445">
              <a:lnSpc>
                <a:spcPct val="80000"/>
              </a:lnSpc>
            </a:pPr>
            <a:r>
              <a:rPr lang="zh-CN" altLang="en-US" sz="2400" dirty="0">
                <a:latin typeface="楷体" panose="02010609060101010101" pitchFamily="49" charset="-122"/>
                <a:ea typeface="楷体" panose="02010609060101010101" pitchFamily="49" charset="-122"/>
                <a:cs typeface="楷体" panose="02010609060101010101" pitchFamily="49" charset="-122"/>
              </a:rPr>
              <a:t>    材料二：先贤说：“少年智则国智，少年富则国富；少年强则国强，少年独立则国独立。”唯以“青春之我”，方能“创建青春之国家，青春之民族”。</a:t>
            </a:r>
            <a:endParaRPr lang="zh-CN" altLang="en-US" sz="2400" dirty="0">
              <a:latin typeface="楷体" panose="02010609060101010101" pitchFamily="49" charset="-122"/>
              <a:ea typeface="楷体" panose="02010609060101010101" pitchFamily="49" charset="-122"/>
              <a:cs typeface="楷体" panose="02010609060101010101" pitchFamily="49" charset="-122"/>
            </a:endParaRPr>
          </a:p>
          <a:p>
            <a:pPr marL="1270" indent="-258445">
              <a:lnSpc>
                <a:spcPct val="80000"/>
              </a:lnSpc>
            </a:pPr>
            <a:r>
              <a:rPr lang="zh-CN" altLang="en-US" sz="2400" dirty="0">
                <a:latin typeface="楷体" panose="02010609060101010101" pitchFamily="49" charset="-122"/>
                <a:ea typeface="楷体" panose="02010609060101010101" pitchFamily="49" charset="-122"/>
                <a:cs typeface="楷体" panose="02010609060101010101" pitchFamily="49" charset="-122"/>
              </a:rPr>
              <a:t>    你校正开展“凝聚青春力量，践行核心价值观”主题教育活动，请你参与并完成下列任务：</a:t>
            </a:r>
            <a:endParaRPr lang="zh-CN" altLang="en-US" sz="2400" dirty="0">
              <a:latin typeface="楷体" panose="02010609060101010101" pitchFamily="49" charset="-122"/>
              <a:ea typeface="楷体" panose="02010609060101010101" pitchFamily="49" charset="-122"/>
              <a:cs typeface="楷体" panose="02010609060101010101" pitchFamily="49" charset="-122"/>
            </a:endParaRPr>
          </a:p>
          <a:p>
            <a:pPr marL="1270" indent="-258445">
              <a:lnSpc>
                <a:spcPct val="80000"/>
              </a:lnSpc>
            </a:pPr>
            <a:r>
              <a:rPr lang="zh-CN" altLang="en-US" sz="2400" dirty="0">
                <a:latin typeface="楷体" panose="02010609060101010101" pitchFamily="49" charset="-122"/>
                <a:ea typeface="楷体" panose="02010609060101010101" pitchFamily="49" charset="-122"/>
                <a:cs typeface="楷体" panose="02010609060101010101" pitchFamily="49" charset="-122"/>
              </a:rPr>
              <a:t>    （1）中华优秀传统文化为社会主义核心价值观提供了丰厚滋养。试举两例。(2分)</a:t>
            </a:r>
            <a:endParaRPr lang="zh-CN" altLang="en-US" sz="2400" dirty="0">
              <a:latin typeface="楷体" panose="02010609060101010101" pitchFamily="49" charset="-122"/>
              <a:ea typeface="楷体" panose="02010609060101010101" pitchFamily="49" charset="-122"/>
              <a:cs typeface="楷体" panose="02010609060101010101" pitchFamily="49" charset="-122"/>
            </a:endParaRPr>
          </a:p>
          <a:p>
            <a:pPr marL="1270" indent="-1270">
              <a:lnSpc>
                <a:spcPct val="80000"/>
              </a:lnSpc>
            </a:pPr>
            <a:r>
              <a:rPr lang="zh-CN" altLang="en-US" sz="2400" dirty="0">
                <a:latin typeface="楷体" panose="02010609060101010101" pitchFamily="49" charset="-122"/>
                <a:ea typeface="楷体" panose="02010609060101010101" pitchFamily="49" charset="-122"/>
                <a:cs typeface="楷体" panose="02010609060101010101" pitchFamily="49" charset="-122"/>
              </a:rPr>
              <a:t>示例：天下兴亡，匹夫有责。(友情提示：答案与示例重复者不得分)</a:t>
            </a:r>
            <a:endParaRPr lang="zh-CN" altLang="en-US" sz="2400" dirty="0">
              <a:latin typeface="楷体" panose="02010609060101010101" pitchFamily="49" charset="-122"/>
              <a:ea typeface="楷体" panose="02010609060101010101" pitchFamily="49" charset="-122"/>
              <a:cs typeface="楷体" panose="02010609060101010101" pitchFamily="49" charset="-122"/>
            </a:endParaRPr>
          </a:p>
          <a:p>
            <a:pPr marL="1270" indent="-258445">
              <a:lnSpc>
                <a:spcPct val="80000"/>
              </a:lnSpc>
            </a:pPr>
            <a:r>
              <a:rPr lang="zh-CN" altLang="en-US" sz="2400" dirty="0">
                <a:latin typeface="楷体" panose="02010609060101010101" pitchFamily="49" charset="-122"/>
                <a:ea typeface="楷体" panose="02010609060101010101" pitchFamily="49" charset="-122"/>
                <a:cs typeface="楷体" panose="02010609060101010101" pitchFamily="49" charset="-122"/>
              </a:rPr>
              <a:t>    </a:t>
            </a:r>
            <a:r>
              <a:rPr lang="zh-CN" altLang="en-US" sz="2400" dirty="0">
                <a:solidFill>
                  <a:srgbClr val="FF3300"/>
                </a:solidFill>
                <a:latin typeface="楷体" panose="02010609060101010101" pitchFamily="49" charset="-122"/>
                <a:ea typeface="楷体" panose="02010609060101010101" pitchFamily="49" charset="-122"/>
                <a:cs typeface="楷体" panose="02010609060101010101" pitchFamily="49" charset="-122"/>
              </a:rPr>
              <a:t>（2）习近平总书记为什么号召广大青年自觉践行社会主义核心价值观?(两个方面即可。4分)</a:t>
            </a:r>
            <a:endParaRPr lang="zh-CN" altLang="en-US" sz="2400" dirty="0">
              <a:solidFill>
                <a:srgbClr val="FF33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9457"/>
          <p:cNvSpPr>
            <a:spLocks noGrp="1"/>
          </p:cNvSpPr>
          <p:nvPr>
            <p:ph type="title"/>
          </p:nvPr>
        </p:nvSpPr>
        <p:spPr>
          <a:xfrm>
            <a:off x="975069" y="630154"/>
            <a:ext cx="6615113" cy="450056"/>
          </a:xfrm>
        </p:spPr>
        <p:txBody>
          <a:bodyPr anchor="ctr">
            <a:normAutofit/>
          </a:bodyPr>
          <a:lstStyle/>
          <a:p>
            <a:pPr algn="l"/>
            <a:r>
              <a:rPr lang="zh-CN" altLang="en-US" sz="1800">
                <a:solidFill>
                  <a:srgbClr val="FF3300"/>
                </a:solidFill>
              </a:rPr>
              <a:t>习近平总书记为什么号召广大青年自觉践行社会主义核心价值观</a:t>
            </a:r>
            <a:r>
              <a:rPr lang="en-US" altLang="zh-CN" sz="1800" dirty="0">
                <a:solidFill>
                  <a:srgbClr val="FF3300"/>
                </a:solidFill>
              </a:rPr>
              <a:t>?</a:t>
            </a:r>
            <a:endParaRPr lang="en-US" altLang="zh-CN" sz="1800" dirty="0">
              <a:solidFill>
                <a:srgbClr val="FF3300"/>
              </a:solidFill>
            </a:endParaRPr>
          </a:p>
        </p:txBody>
      </p:sp>
      <p:sp>
        <p:nvSpPr>
          <p:cNvPr id="19459" name="文本占位符 19458"/>
          <p:cNvSpPr>
            <a:spLocks noGrp="1"/>
          </p:cNvSpPr>
          <p:nvPr>
            <p:ph type="body" idx="1"/>
          </p:nvPr>
        </p:nvSpPr>
        <p:spPr>
          <a:xfrm>
            <a:off x="975069" y="1540669"/>
            <a:ext cx="2370588" cy="2583462"/>
          </a:xfrm>
        </p:spPr>
        <p:txBody>
          <a:bodyPr>
            <a:noAutofit/>
          </a:bodyPr>
          <a:lstStyle/>
          <a:p>
            <a:pPr marL="1270" indent="-258445">
              <a:lnSpc>
                <a:spcPct val="80000"/>
              </a:lnSpc>
            </a:pPr>
            <a:r>
              <a:rPr lang="zh-CN" altLang="en-US" sz="2000" dirty="0"/>
              <a:t>审题：</a:t>
            </a:r>
            <a:endParaRPr lang="zh-CN" altLang="en-US" sz="2000" dirty="0"/>
          </a:p>
          <a:p>
            <a:pPr marL="1270" indent="-258445">
              <a:lnSpc>
                <a:spcPct val="80000"/>
              </a:lnSpc>
            </a:pPr>
            <a:r>
              <a:rPr lang="zh-CN" altLang="en-US" sz="2000" dirty="0"/>
              <a:t>角度----为什么</a:t>
            </a:r>
            <a:endParaRPr lang="zh-CN" altLang="en-US" sz="2000" dirty="0"/>
          </a:p>
          <a:p>
            <a:pPr marL="1270" indent="-258445">
              <a:lnSpc>
                <a:spcPct val="80000"/>
              </a:lnSpc>
            </a:pPr>
            <a:endParaRPr lang="zh-CN" altLang="en-US" sz="2000" dirty="0"/>
          </a:p>
          <a:p>
            <a:pPr marL="1270" indent="-258445">
              <a:lnSpc>
                <a:spcPct val="80000"/>
              </a:lnSpc>
            </a:pPr>
            <a:r>
              <a:rPr lang="zh-CN" altLang="en-US" sz="2000" dirty="0"/>
              <a:t>主体---</a:t>
            </a:r>
            <a:r>
              <a:rPr lang="zh-CN" altLang="en-US" sz="2000" dirty="0">
                <a:solidFill>
                  <a:srgbClr val="0000FF"/>
                </a:solidFill>
              </a:rPr>
              <a:t>青年</a:t>
            </a:r>
            <a:endParaRPr lang="zh-CN" altLang="en-US" sz="2000" dirty="0">
              <a:solidFill>
                <a:srgbClr val="0000FF"/>
              </a:solidFill>
            </a:endParaRPr>
          </a:p>
          <a:p>
            <a:pPr marL="1270" indent="-258445">
              <a:lnSpc>
                <a:spcPct val="80000"/>
              </a:lnSpc>
            </a:pPr>
            <a:endParaRPr lang="zh-CN" altLang="en-US" sz="2000" dirty="0"/>
          </a:p>
          <a:p>
            <a:pPr marL="1270" indent="-258445">
              <a:lnSpc>
                <a:spcPct val="80000"/>
              </a:lnSpc>
            </a:pPr>
            <a:r>
              <a:rPr lang="zh-CN" altLang="en-US" sz="2000" dirty="0"/>
              <a:t>内容---</a:t>
            </a:r>
            <a:r>
              <a:rPr lang="zh-CN" altLang="en-US" sz="2000" dirty="0">
                <a:solidFill>
                  <a:srgbClr val="FF3300"/>
                </a:solidFill>
              </a:rPr>
              <a:t>社会主义核心价值观</a:t>
            </a:r>
            <a:endParaRPr lang="zh-CN" altLang="en-US" sz="2000" dirty="0">
              <a:solidFill>
                <a:srgbClr val="FF3300"/>
              </a:solidFill>
            </a:endParaRPr>
          </a:p>
          <a:p>
            <a:pPr marL="1270" indent="-258445">
              <a:lnSpc>
                <a:spcPct val="80000"/>
              </a:lnSpc>
            </a:pPr>
            <a:r>
              <a:rPr lang="zh-CN" altLang="en-US" sz="2000" dirty="0">
                <a:solidFill>
                  <a:srgbClr val="008000"/>
                </a:solidFill>
              </a:rPr>
              <a:t>               </a:t>
            </a:r>
            <a:endParaRPr lang="zh-CN" altLang="en-US" sz="2000" dirty="0"/>
          </a:p>
        </p:txBody>
      </p:sp>
      <p:sp>
        <p:nvSpPr>
          <p:cNvPr id="19460" name="文本框 19459"/>
          <p:cNvSpPr txBox="1"/>
          <p:nvPr/>
        </p:nvSpPr>
        <p:spPr>
          <a:xfrm>
            <a:off x="3865362" y="1560031"/>
            <a:ext cx="608411" cy="300082"/>
          </a:xfrm>
          <a:prstGeom prst="rect">
            <a:avLst/>
          </a:prstGeom>
          <a:noFill/>
          <a:ln w="9525">
            <a:noFill/>
            <a:miter/>
          </a:ln>
        </p:spPr>
        <p:txBody>
          <a:bodyPr wrap="square">
            <a:spAutoFit/>
          </a:bodyPr>
          <a:lstStyle/>
          <a:p>
            <a:pPr lvl="0" eaLnBrk="1" latinLnBrk="0" hangingPunct="1"/>
            <a:r>
              <a:rPr lang="zh-CN" altLang="en-US" sz="1350" dirty="0">
                <a:solidFill>
                  <a:srgbClr val="008000"/>
                </a:solidFill>
                <a:latin typeface="Arial" panose="020B0604020202020204" pitchFamily="34" charset="0"/>
                <a:ea typeface="宋体" panose="02010600030101010101" pitchFamily="2" charset="-122"/>
              </a:rPr>
              <a:t>地位</a:t>
            </a:r>
            <a:r>
              <a:rPr lang="zh-CN" altLang="en-US" sz="1350" dirty="0">
                <a:latin typeface="Arial" panose="020B0604020202020204" pitchFamily="34" charset="0"/>
                <a:ea typeface="宋体" panose="02010600030101010101" pitchFamily="2" charset="-122"/>
              </a:rPr>
              <a:t>：</a:t>
            </a:r>
            <a:endParaRPr lang="zh-CN" altLang="en-US" sz="1350" dirty="0">
              <a:latin typeface="Arial" panose="020B0604020202020204" pitchFamily="34" charset="0"/>
              <a:ea typeface="宋体" panose="02010600030101010101" pitchFamily="2" charset="-122"/>
            </a:endParaRPr>
          </a:p>
        </p:txBody>
      </p:sp>
      <p:sp>
        <p:nvSpPr>
          <p:cNvPr id="19461" name="左大括号 19460"/>
          <p:cNvSpPr/>
          <p:nvPr/>
        </p:nvSpPr>
        <p:spPr>
          <a:xfrm>
            <a:off x="3633788" y="1419226"/>
            <a:ext cx="191691" cy="2704905"/>
          </a:xfrm>
          <a:prstGeom prst="leftBrace">
            <a:avLst>
              <a:gd name="adj1" fmla="val 48758"/>
              <a:gd name="adj2" fmla="val 50000"/>
            </a:avLst>
          </a:prstGeom>
          <a:solidFill>
            <a:schemeClr val="accent1"/>
          </a:solidFill>
          <a:ln w="9525" cap="flat" cmpd="sng">
            <a:solidFill>
              <a:schemeClr val="tx1"/>
            </a:solidFill>
            <a:prstDash val="solid"/>
            <a:headEnd type="none" w="med" len="med"/>
            <a:tailEnd type="none" w="med" len="med"/>
          </a:ln>
        </p:spPr>
        <p:txBody>
          <a:bodyPr/>
          <a:lstStyle/>
          <a:p>
            <a:endParaRPr lang="zh-CN" altLang="en-US" sz="1350"/>
          </a:p>
        </p:txBody>
      </p:sp>
      <p:sp>
        <p:nvSpPr>
          <p:cNvPr id="19462" name="文本框 19461"/>
          <p:cNvSpPr txBox="1"/>
          <p:nvPr/>
        </p:nvSpPr>
        <p:spPr>
          <a:xfrm>
            <a:off x="3895777" y="1973832"/>
            <a:ext cx="530915" cy="300082"/>
          </a:xfrm>
          <a:prstGeom prst="rect">
            <a:avLst/>
          </a:prstGeom>
          <a:noFill/>
          <a:ln w="9525">
            <a:noFill/>
            <a:miter/>
          </a:ln>
        </p:spPr>
        <p:txBody>
          <a:bodyPr wrap="none">
            <a:spAutoFit/>
          </a:bodyPr>
          <a:lstStyle/>
          <a:p>
            <a:pPr lvl="0" algn="l" eaLnBrk="1" latinLnBrk="0" hangingPunct="1"/>
            <a:r>
              <a:rPr lang="zh-CN" altLang="en-US" sz="1350" dirty="0">
                <a:latin typeface="Arial" panose="020B0604020202020204" pitchFamily="34" charset="0"/>
                <a:ea typeface="宋体" panose="02010600030101010101" pitchFamily="2" charset="-122"/>
              </a:rPr>
              <a:t>作用</a:t>
            </a:r>
            <a:endParaRPr lang="zh-CN" altLang="en-US" sz="1350" dirty="0">
              <a:solidFill>
                <a:srgbClr val="FF0000"/>
              </a:solidFill>
              <a:latin typeface="Arial" panose="020B0604020202020204" pitchFamily="34" charset="0"/>
              <a:ea typeface="宋体" panose="02010600030101010101" pitchFamily="2" charset="-122"/>
            </a:endParaRPr>
          </a:p>
        </p:txBody>
      </p:sp>
      <p:sp>
        <p:nvSpPr>
          <p:cNvPr id="19463" name="文本框 19462"/>
          <p:cNvSpPr txBox="1"/>
          <p:nvPr/>
        </p:nvSpPr>
        <p:spPr>
          <a:xfrm>
            <a:off x="3889772" y="2478859"/>
            <a:ext cx="654845" cy="300082"/>
          </a:xfrm>
          <a:prstGeom prst="rect">
            <a:avLst/>
          </a:prstGeom>
          <a:noFill/>
          <a:ln w="9525">
            <a:noFill/>
            <a:miter/>
          </a:ln>
        </p:spPr>
        <p:txBody>
          <a:bodyPr wrap="square">
            <a:spAutoFit/>
          </a:bodyPr>
          <a:lstStyle/>
          <a:p>
            <a:pPr lvl="0" algn="l" eaLnBrk="1" latinLnBrk="0" hangingPunct="1"/>
            <a:r>
              <a:rPr lang="zh-CN" altLang="en-US" sz="1350" dirty="0">
                <a:solidFill>
                  <a:srgbClr val="FF0000"/>
                </a:solidFill>
                <a:latin typeface="Arial" panose="020B0604020202020204" pitchFamily="34" charset="0"/>
                <a:ea typeface="宋体" panose="02010600030101010101" pitchFamily="2" charset="-122"/>
              </a:rPr>
              <a:t>特点</a:t>
            </a:r>
            <a:endParaRPr lang="zh-CN" altLang="en-US" sz="1350" dirty="0">
              <a:solidFill>
                <a:srgbClr val="FF0000"/>
              </a:solidFill>
              <a:latin typeface="Arial" panose="020B0604020202020204" pitchFamily="34" charset="0"/>
              <a:ea typeface="宋体" panose="02010600030101010101" pitchFamily="2" charset="-122"/>
            </a:endParaRPr>
          </a:p>
        </p:txBody>
      </p:sp>
      <p:sp>
        <p:nvSpPr>
          <p:cNvPr id="19464" name="文本框 19463"/>
          <p:cNvSpPr txBox="1"/>
          <p:nvPr/>
        </p:nvSpPr>
        <p:spPr>
          <a:xfrm>
            <a:off x="4017169" y="2765822"/>
            <a:ext cx="530915" cy="300082"/>
          </a:xfrm>
          <a:prstGeom prst="rect">
            <a:avLst/>
          </a:prstGeom>
          <a:noFill/>
          <a:ln w="9525">
            <a:noFill/>
            <a:miter/>
          </a:ln>
        </p:spPr>
        <p:txBody>
          <a:bodyPr vert="horz" wrap="none" anchor="t">
            <a:spAutoFit/>
          </a:bodyPr>
          <a:lstStyle/>
          <a:p>
            <a:pPr lvl="0" algn="l" eaLnBrk="1" latinLnBrk="0" hangingPunct="1"/>
            <a:r>
              <a:rPr lang="zh-CN" altLang="en-US" sz="1350" dirty="0">
                <a:latin typeface="Arial" panose="020B0604020202020204" pitchFamily="34" charset="0"/>
                <a:ea typeface="宋体" panose="02010600030101010101" pitchFamily="2" charset="-122"/>
              </a:rPr>
              <a:t>意义</a:t>
            </a:r>
            <a:endParaRPr lang="zh-CN" altLang="en-US" sz="1350" dirty="0">
              <a:solidFill>
                <a:srgbClr val="FF0000"/>
              </a:solidFill>
              <a:latin typeface="Arial" panose="020B0604020202020204" pitchFamily="34" charset="0"/>
              <a:ea typeface="宋体" panose="02010600030101010101" pitchFamily="2" charset="-122"/>
            </a:endParaRPr>
          </a:p>
        </p:txBody>
      </p:sp>
      <p:sp>
        <p:nvSpPr>
          <p:cNvPr id="19465" name="文本框 19464"/>
          <p:cNvSpPr txBox="1"/>
          <p:nvPr/>
        </p:nvSpPr>
        <p:spPr>
          <a:xfrm>
            <a:off x="4017169" y="3245644"/>
            <a:ext cx="530915" cy="300082"/>
          </a:xfrm>
          <a:prstGeom prst="rect">
            <a:avLst/>
          </a:prstGeom>
          <a:noFill/>
          <a:ln w="9525">
            <a:noFill/>
            <a:miter/>
          </a:ln>
        </p:spPr>
        <p:txBody>
          <a:bodyPr vert="horz" wrap="none" anchor="t">
            <a:spAutoFit/>
          </a:bodyPr>
          <a:lstStyle/>
          <a:p>
            <a:pPr lvl="0" algn="l" eaLnBrk="1" latinLnBrk="0" hangingPunct="1"/>
            <a:r>
              <a:rPr lang="zh-CN" altLang="en-US" sz="1350" dirty="0">
                <a:latin typeface="Arial" panose="020B0604020202020204" pitchFamily="34" charset="0"/>
                <a:ea typeface="宋体" panose="02010600030101010101" pitchFamily="2" charset="-122"/>
              </a:rPr>
              <a:t>目的</a:t>
            </a:r>
            <a:endParaRPr lang="zh-CN" altLang="en-US" sz="1350" dirty="0">
              <a:solidFill>
                <a:srgbClr val="FF0000"/>
              </a:solidFill>
              <a:latin typeface="Arial" panose="020B0604020202020204" pitchFamily="34" charset="0"/>
              <a:ea typeface="宋体" panose="02010600030101010101" pitchFamily="2" charset="-122"/>
            </a:endParaRPr>
          </a:p>
        </p:txBody>
      </p:sp>
      <p:sp>
        <p:nvSpPr>
          <p:cNvPr id="19466" name="燕尾形箭头 19465"/>
          <p:cNvSpPr/>
          <p:nvPr/>
        </p:nvSpPr>
        <p:spPr>
          <a:xfrm>
            <a:off x="2917031" y="2426658"/>
            <a:ext cx="733425" cy="364331"/>
          </a:xfrm>
          <a:prstGeom prst="notchedRightArrow">
            <a:avLst>
              <a:gd name="adj1" fmla="val 50000"/>
              <a:gd name="adj2" fmla="val 50326"/>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1350"/>
          </a:p>
        </p:txBody>
      </p:sp>
      <p:sp>
        <p:nvSpPr>
          <p:cNvPr id="19467" name="文本框 19466"/>
          <p:cNvSpPr txBox="1"/>
          <p:nvPr/>
        </p:nvSpPr>
        <p:spPr>
          <a:xfrm>
            <a:off x="4496991" y="1472804"/>
            <a:ext cx="3148013" cy="507831"/>
          </a:xfrm>
          <a:prstGeom prst="rect">
            <a:avLst/>
          </a:prstGeom>
          <a:noFill/>
          <a:ln w="9525">
            <a:noFill/>
            <a:miter/>
          </a:ln>
        </p:spPr>
        <p:txBody>
          <a:bodyPr wrap="square">
            <a:spAutoFit/>
          </a:bodyPr>
          <a:lstStyle/>
          <a:p>
            <a:pPr lvl="0" eaLnBrk="1" latinLnBrk="0" hangingPunct="1"/>
            <a:r>
              <a:rPr lang="zh-CN" altLang="en-US" sz="1350" dirty="0">
                <a:latin typeface="Arial" panose="020B0604020202020204" pitchFamily="34" charset="0"/>
                <a:ea typeface="宋体" panose="02010600030101010101" pitchFamily="2" charset="-122"/>
              </a:rPr>
              <a:t>青年代表着祖国的未来、民族的希望，肩负着中华民族伟大复兴的历史重任。</a:t>
            </a:r>
            <a:endParaRPr lang="zh-CN" altLang="en-US" sz="1350" dirty="0">
              <a:latin typeface="Arial" panose="020B0604020202020204" pitchFamily="34" charset="0"/>
              <a:ea typeface="宋体" panose="02010600030101010101" pitchFamily="2" charset="-122"/>
            </a:endParaRPr>
          </a:p>
        </p:txBody>
      </p:sp>
      <p:sp>
        <p:nvSpPr>
          <p:cNvPr id="19468" name="文本框 19467"/>
          <p:cNvSpPr txBox="1"/>
          <p:nvPr/>
        </p:nvSpPr>
        <p:spPr>
          <a:xfrm>
            <a:off x="4496991" y="2466975"/>
            <a:ext cx="3148013" cy="300082"/>
          </a:xfrm>
          <a:prstGeom prst="rect">
            <a:avLst/>
          </a:prstGeom>
          <a:noFill/>
          <a:ln w="9525">
            <a:noFill/>
            <a:miter/>
          </a:ln>
        </p:spPr>
        <p:txBody>
          <a:bodyPr vert="horz" wrap="square" anchor="t">
            <a:spAutoFit/>
          </a:bodyPr>
          <a:lstStyle/>
          <a:p>
            <a:pPr lvl="0" eaLnBrk="1" latinLnBrk="0" hangingPunct="1"/>
            <a:r>
              <a:rPr lang="zh-CN" altLang="en-US" sz="1350" dirty="0">
                <a:latin typeface="Arial" panose="020B0604020202020204" pitchFamily="34" charset="0"/>
                <a:ea typeface="宋体" panose="02010600030101010101" pitchFamily="2" charset="-122"/>
              </a:rPr>
              <a:t>青年处于价值观形成和确立的关键时期。</a:t>
            </a:r>
            <a:endParaRPr lang="zh-CN" altLang="en-US" sz="1350" dirty="0">
              <a:latin typeface="Arial" panose="020B0604020202020204" pitchFamily="34" charset="0"/>
              <a:ea typeface="宋体" panose="02010600030101010101" pitchFamily="2" charset="-122"/>
            </a:endParaRPr>
          </a:p>
        </p:txBody>
      </p:sp>
      <p:sp>
        <p:nvSpPr>
          <p:cNvPr id="19469" name="文本框 19468"/>
          <p:cNvSpPr txBox="1"/>
          <p:nvPr/>
        </p:nvSpPr>
        <p:spPr>
          <a:xfrm>
            <a:off x="4496991" y="1952626"/>
            <a:ext cx="3195638" cy="507831"/>
          </a:xfrm>
          <a:prstGeom prst="rect">
            <a:avLst/>
          </a:prstGeom>
          <a:noFill/>
          <a:ln w="9525">
            <a:noFill/>
            <a:miter/>
          </a:ln>
        </p:spPr>
        <p:txBody>
          <a:bodyPr wrap="square" anchor="t">
            <a:spAutoFit/>
          </a:bodyPr>
          <a:lstStyle/>
          <a:p>
            <a:pPr lvl="0" eaLnBrk="1" latinLnBrk="0" hangingPunct="1"/>
            <a:r>
              <a:rPr lang="zh-CN" altLang="en-US" sz="1350" dirty="0">
                <a:solidFill>
                  <a:srgbClr val="0000FF"/>
                </a:solidFill>
                <a:latin typeface="Arial" panose="020B0604020202020204" pitchFamily="34" charset="0"/>
                <a:ea typeface="宋体" panose="02010600030101010101" pitchFamily="2" charset="-122"/>
              </a:rPr>
              <a:t>青年一代有理想、有担当，国家就有前途，民族就有希望。</a:t>
            </a:r>
            <a:endParaRPr lang="zh-CN" altLang="en-US" sz="1350" dirty="0">
              <a:solidFill>
                <a:srgbClr val="0000FF"/>
              </a:solidFill>
              <a:latin typeface="Arial" panose="020B0604020202020204" pitchFamily="34" charset="0"/>
              <a:ea typeface="宋体" panose="02010600030101010101" pitchFamily="2" charset="-122"/>
            </a:endParaRPr>
          </a:p>
        </p:txBody>
      </p:sp>
      <p:sp>
        <p:nvSpPr>
          <p:cNvPr id="19470" name="文本框 19469"/>
          <p:cNvSpPr txBox="1"/>
          <p:nvPr/>
        </p:nvSpPr>
        <p:spPr>
          <a:xfrm>
            <a:off x="4496992" y="2740819"/>
            <a:ext cx="2915840" cy="507831"/>
          </a:xfrm>
          <a:prstGeom prst="rect">
            <a:avLst/>
          </a:prstGeom>
          <a:noFill/>
          <a:ln w="9525">
            <a:noFill/>
            <a:miter/>
          </a:ln>
        </p:spPr>
        <p:txBody>
          <a:bodyPr wrap="square" anchor="t">
            <a:spAutoFit/>
          </a:bodyPr>
          <a:lstStyle/>
          <a:p>
            <a:pPr lvl="0" eaLnBrk="1" latinLnBrk="0" hangingPunct="1"/>
            <a:r>
              <a:rPr lang="zh-CN" altLang="en-US" sz="1350" dirty="0">
                <a:solidFill>
                  <a:srgbClr val="0000FF"/>
                </a:solidFill>
                <a:latin typeface="Arial" panose="020B0604020202020204" pitchFamily="34" charset="0"/>
                <a:ea typeface="宋体" panose="02010600030101010101" pitchFamily="2" charset="-122"/>
              </a:rPr>
              <a:t>有利于引导广大青年树立正确的世界观、人生观和价值观。</a:t>
            </a:r>
            <a:endParaRPr lang="zh-CN" altLang="en-US" sz="1350" dirty="0">
              <a:solidFill>
                <a:srgbClr val="0000FF"/>
              </a:solidFill>
              <a:latin typeface="Arial" panose="020B0604020202020204" pitchFamily="34" charset="0"/>
              <a:ea typeface="宋体" panose="02010600030101010101" pitchFamily="2" charset="-122"/>
            </a:endParaRPr>
          </a:p>
        </p:txBody>
      </p:sp>
      <p:sp>
        <p:nvSpPr>
          <p:cNvPr id="19471" name="文本框 19470"/>
          <p:cNvSpPr txBox="1"/>
          <p:nvPr/>
        </p:nvSpPr>
        <p:spPr>
          <a:xfrm>
            <a:off x="4496991" y="3245644"/>
            <a:ext cx="3195638" cy="715581"/>
          </a:xfrm>
          <a:prstGeom prst="rect">
            <a:avLst/>
          </a:prstGeom>
          <a:noFill/>
          <a:ln w="9525">
            <a:noFill/>
            <a:miter/>
          </a:ln>
        </p:spPr>
        <p:txBody>
          <a:bodyPr wrap="square" anchor="t">
            <a:spAutoFit/>
          </a:bodyPr>
          <a:lstStyle/>
          <a:p>
            <a:pPr lvl="0" eaLnBrk="1" latinLnBrk="0" hangingPunct="1"/>
            <a:r>
              <a:rPr lang="zh-CN" altLang="en-US" sz="1350" dirty="0">
                <a:latin typeface="Arial" panose="020B0604020202020204" pitchFamily="34" charset="0"/>
                <a:ea typeface="宋体" panose="02010600030101010101" pitchFamily="2" charset="-122"/>
              </a:rPr>
              <a:t>青年的价值取向决定了未来整个社会的价值取向。</a:t>
            </a:r>
            <a:r>
              <a:rPr lang="zh-CN" altLang="en-US" sz="1350" dirty="0">
                <a:solidFill>
                  <a:srgbClr val="0000FF"/>
                </a:solidFill>
                <a:latin typeface="Arial" panose="020B0604020202020204" pitchFamily="34" charset="0"/>
                <a:ea typeface="宋体" panose="02010600030101010101" pitchFamily="2" charset="-122"/>
              </a:rPr>
              <a:t>引导广大青年树立正确的世界观、人生观和价值观。</a:t>
            </a:r>
            <a:endParaRPr lang="zh-CN" altLang="en-US" sz="1350" dirty="0">
              <a:solidFill>
                <a:srgbClr val="0000FF"/>
              </a:solidFill>
              <a:latin typeface="Arial" panose="020B0604020202020204" pitchFamily="34" charset="0"/>
              <a:ea typeface="宋体" panose="02010600030101010101" pitchFamily="2" charset="-122"/>
            </a:endParaRPr>
          </a:p>
        </p:txBody>
      </p:sp>
      <p:sp>
        <p:nvSpPr>
          <p:cNvPr id="19472" name="左弧形箭头 19471"/>
          <p:cNvSpPr/>
          <p:nvPr/>
        </p:nvSpPr>
        <p:spPr>
          <a:xfrm>
            <a:off x="1806178" y="3793331"/>
            <a:ext cx="442913" cy="1390650"/>
          </a:xfrm>
          <a:prstGeom prst="curvedRightArrow">
            <a:avLst>
              <a:gd name="adj1" fmla="val 62795"/>
              <a:gd name="adj2" fmla="val 125591"/>
              <a:gd name="adj3" fmla="val 25699"/>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1350"/>
          </a:p>
        </p:txBody>
      </p:sp>
      <p:sp>
        <p:nvSpPr>
          <p:cNvPr id="19473" name="文本框 19472"/>
          <p:cNvSpPr txBox="1"/>
          <p:nvPr/>
        </p:nvSpPr>
        <p:spPr>
          <a:xfrm>
            <a:off x="2391966" y="4645819"/>
            <a:ext cx="1107996" cy="369332"/>
          </a:xfrm>
          <a:prstGeom prst="rect">
            <a:avLst/>
          </a:prstGeom>
          <a:noFill/>
          <a:ln w="9525">
            <a:noFill/>
            <a:miter/>
          </a:ln>
        </p:spPr>
        <p:txBody>
          <a:bodyPr wrap="none">
            <a:spAutoFit/>
          </a:bodyPr>
          <a:lstStyle/>
          <a:p>
            <a:pPr lvl="0" algn="l" eaLnBrk="1" latinLnBrk="0" hangingPunct="1"/>
            <a:r>
              <a:rPr lang="zh-CN" altLang="en-US" dirty="0">
                <a:latin typeface="Arial" panose="020B0604020202020204" pitchFamily="34" charset="0"/>
                <a:ea typeface="宋体" panose="02010600030101010101" pitchFamily="2" charset="-122"/>
              </a:rPr>
              <a:t>见下一页</a:t>
            </a:r>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 calcmode="lin" valueType="num">
                                      <p:cBhvr additive="base">
                                        <p:cTn id="7" dur="500" fill="hold"/>
                                        <p:tgtEl>
                                          <p:spTgt spid="194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59">
                                            <p:txEl>
                                              <p:pRg st="1" end="1"/>
                                            </p:txEl>
                                          </p:spTgt>
                                        </p:tgtEl>
                                        <p:attrNameLst>
                                          <p:attrName>style.visibility</p:attrName>
                                        </p:attrNameLst>
                                      </p:cBhvr>
                                      <p:to>
                                        <p:strVal val="visible"/>
                                      </p:to>
                                    </p:set>
                                    <p:anim calcmode="lin" valueType="num">
                                      <p:cBhvr additive="base">
                                        <p:cTn id="13" dur="500" fill="hold"/>
                                        <p:tgtEl>
                                          <p:spTgt spid="1945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459">
                                            <p:txEl>
                                              <p:pRg st="3" end="3"/>
                                            </p:txEl>
                                          </p:spTgt>
                                        </p:tgtEl>
                                        <p:attrNameLst>
                                          <p:attrName>style.visibility</p:attrName>
                                        </p:attrNameLst>
                                      </p:cBhvr>
                                      <p:to>
                                        <p:strVal val="visible"/>
                                      </p:to>
                                    </p:set>
                                    <p:anim calcmode="lin" valueType="num">
                                      <p:cBhvr additive="base">
                                        <p:cTn id="19" dur="500" fill="hold"/>
                                        <p:tgtEl>
                                          <p:spTgt spid="1945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459">
                                            <p:txEl>
                                              <p:pRg st="5" end="5"/>
                                            </p:txEl>
                                          </p:spTgt>
                                        </p:tgtEl>
                                        <p:attrNameLst>
                                          <p:attrName>style.visibility</p:attrName>
                                        </p:attrNameLst>
                                      </p:cBhvr>
                                      <p:to>
                                        <p:strVal val="visible"/>
                                      </p:to>
                                    </p:set>
                                    <p:anim calcmode="lin" valueType="num">
                                      <p:cBhvr additive="base">
                                        <p:cTn id="25" dur="500" fill="hold"/>
                                        <p:tgtEl>
                                          <p:spTgt spid="19459">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945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459">
                                            <p:txEl>
                                              <p:pRg st="6" end="6"/>
                                            </p:txEl>
                                          </p:spTgt>
                                        </p:tgtEl>
                                        <p:attrNameLst>
                                          <p:attrName>style.visibility</p:attrName>
                                        </p:attrNameLst>
                                      </p:cBhvr>
                                      <p:to>
                                        <p:strVal val="visible"/>
                                      </p:to>
                                    </p:set>
                                    <p:anim calcmode="lin" valueType="num">
                                      <p:cBhvr additive="base">
                                        <p:cTn id="31" dur="500" fill="hold"/>
                                        <p:tgtEl>
                                          <p:spTgt spid="19459">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45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9460"/>
                                        </p:tgtEl>
                                        <p:attrNameLst>
                                          <p:attrName>style.visibility</p:attrName>
                                        </p:attrNameLst>
                                      </p:cBhvr>
                                      <p:to>
                                        <p:strVal val="visible"/>
                                      </p:to>
                                    </p:set>
                                    <p:animEffect transition="in" filter="box(in)">
                                      <p:cBhvr>
                                        <p:cTn id="37" dur="500"/>
                                        <p:tgtEl>
                                          <p:spTgt spid="19460"/>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9462"/>
                                        </p:tgtEl>
                                        <p:attrNameLst>
                                          <p:attrName>style.visibility</p:attrName>
                                        </p:attrNameLst>
                                      </p:cBhvr>
                                      <p:to>
                                        <p:strVal val="visible"/>
                                      </p:to>
                                    </p:set>
                                    <p:anim calcmode="lin" valueType="num">
                                      <p:cBhvr additive="base">
                                        <p:cTn id="42" dur="500" fill="hold"/>
                                        <p:tgtEl>
                                          <p:spTgt spid="19462"/>
                                        </p:tgtEl>
                                        <p:attrNameLst>
                                          <p:attrName>ppt_x</p:attrName>
                                        </p:attrNameLst>
                                      </p:cBhvr>
                                      <p:tavLst>
                                        <p:tav tm="0">
                                          <p:val>
                                            <p:strVal val="#ppt_x"/>
                                          </p:val>
                                        </p:tav>
                                        <p:tav tm="100000">
                                          <p:val>
                                            <p:strVal val="#ppt_x"/>
                                          </p:val>
                                        </p:tav>
                                      </p:tavLst>
                                    </p:anim>
                                    <p:anim calcmode="lin" valueType="num">
                                      <p:cBhvr additive="base">
                                        <p:cTn id="43" dur="500" fill="hold"/>
                                        <p:tgtEl>
                                          <p:spTgt spid="19462"/>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9463"/>
                                        </p:tgtEl>
                                        <p:attrNameLst>
                                          <p:attrName>style.visibility</p:attrName>
                                        </p:attrNameLst>
                                      </p:cBhvr>
                                      <p:to>
                                        <p:strVal val="visible"/>
                                      </p:to>
                                    </p:set>
                                    <p:anim calcmode="lin" valueType="num">
                                      <p:cBhvr additive="base">
                                        <p:cTn id="48" dur="500" fill="hold"/>
                                        <p:tgtEl>
                                          <p:spTgt spid="19463"/>
                                        </p:tgtEl>
                                        <p:attrNameLst>
                                          <p:attrName>ppt_x</p:attrName>
                                        </p:attrNameLst>
                                      </p:cBhvr>
                                      <p:tavLst>
                                        <p:tav tm="0">
                                          <p:val>
                                            <p:strVal val="#ppt_x"/>
                                          </p:val>
                                        </p:tav>
                                        <p:tav tm="100000">
                                          <p:val>
                                            <p:strVal val="#ppt_x"/>
                                          </p:val>
                                        </p:tav>
                                      </p:tavLst>
                                    </p:anim>
                                    <p:anim calcmode="lin" valueType="num">
                                      <p:cBhvr additive="base">
                                        <p:cTn id="49" dur="500" fill="hold"/>
                                        <p:tgtEl>
                                          <p:spTgt spid="19463"/>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9464"/>
                                        </p:tgtEl>
                                        <p:attrNameLst>
                                          <p:attrName>style.visibility</p:attrName>
                                        </p:attrNameLst>
                                      </p:cBhvr>
                                      <p:to>
                                        <p:strVal val="visible"/>
                                      </p:to>
                                    </p:set>
                                    <p:anim calcmode="lin" valueType="num">
                                      <p:cBhvr additive="base">
                                        <p:cTn id="54" dur="500" fill="hold"/>
                                        <p:tgtEl>
                                          <p:spTgt spid="19464"/>
                                        </p:tgtEl>
                                        <p:attrNameLst>
                                          <p:attrName>ppt_x</p:attrName>
                                        </p:attrNameLst>
                                      </p:cBhvr>
                                      <p:tavLst>
                                        <p:tav tm="0">
                                          <p:val>
                                            <p:strVal val="#ppt_x"/>
                                          </p:val>
                                        </p:tav>
                                        <p:tav tm="100000">
                                          <p:val>
                                            <p:strVal val="#ppt_x"/>
                                          </p:val>
                                        </p:tav>
                                      </p:tavLst>
                                    </p:anim>
                                    <p:anim calcmode="lin" valueType="num">
                                      <p:cBhvr additive="base">
                                        <p:cTn id="55" dur="500" fill="hold"/>
                                        <p:tgtEl>
                                          <p:spTgt spid="19464"/>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9465"/>
                                        </p:tgtEl>
                                        <p:attrNameLst>
                                          <p:attrName>style.visibility</p:attrName>
                                        </p:attrNameLst>
                                      </p:cBhvr>
                                      <p:to>
                                        <p:strVal val="visible"/>
                                      </p:to>
                                    </p:set>
                                    <p:anim calcmode="lin" valueType="num">
                                      <p:cBhvr additive="base">
                                        <p:cTn id="60" dur="500" fill="hold"/>
                                        <p:tgtEl>
                                          <p:spTgt spid="19465"/>
                                        </p:tgtEl>
                                        <p:attrNameLst>
                                          <p:attrName>ppt_x</p:attrName>
                                        </p:attrNameLst>
                                      </p:cBhvr>
                                      <p:tavLst>
                                        <p:tav tm="0">
                                          <p:val>
                                            <p:strVal val="#ppt_x"/>
                                          </p:val>
                                        </p:tav>
                                        <p:tav tm="100000">
                                          <p:val>
                                            <p:strVal val="#ppt_x"/>
                                          </p:val>
                                        </p:tav>
                                      </p:tavLst>
                                    </p:anim>
                                    <p:anim calcmode="lin" valueType="num">
                                      <p:cBhvr additive="base">
                                        <p:cTn id="61" dur="500" fill="hold"/>
                                        <p:tgtEl>
                                          <p:spTgt spid="19465"/>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19467"/>
                                        </p:tgtEl>
                                        <p:attrNameLst>
                                          <p:attrName>style.visibility</p:attrName>
                                        </p:attrNameLst>
                                      </p:cBhvr>
                                      <p:to>
                                        <p:strVal val="visible"/>
                                      </p:to>
                                    </p:set>
                                    <p:anim calcmode="lin" valueType="num">
                                      <p:cBhvr additive="base">
                                        <p:cTn id="66" dur="500" fill="hold"/>
                                        <p:tgtEl>
                                          <p:spTgt spid="19467"/>
                                        </p:tgtEl>
                                        <p:attrNameLst>
                                          <p:attrName>ppt_x</p:attrName>
                                        </p:attrNameLst>
                                      </p:cBhvr>
                                      <p:tavLst>
                                        <p:tav tm="0">
                                          <p:val>
                                            <p:strVal val="#ppt_x"/>
                                          </p:val>
                                        </p:tav>
                                        <p:tav tm="100000">
                                          <p:val>
                                            <p:strVal val="#ppt_x"/>
                                          </p:val>
                                        </p:tav>
                                      </p:tavLst>
                                    </p:anim>
                                    <p:anim calcmode="lin" valueType="num">
                                      <p:cBhvr additive="base">
                                        <p:cTn id="67" dur="500" fill="hold"/>
                                        <p:tgtEl>
                                          <p:spTgt spid="19467"/>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9469"/>
                                        </p:tgtEl>
                                        <p:attrNameLst>
                                          <p:attrName>style.visibility</p:attrName>
                                        </p:attrNameLst>
                                      </p:cBhvr>
                                      <p:to>
                                        <p:strVal val="visible"/>
                                      </p:to>
                                    </p:set>
                                    <p:anim calcmode="lin" valueType="num">
                                      <p:cBhvr additive="base">
                                        <p:cTn id="72" dur="500" fill="hold"/>
                                        <p:tgtEl>
                                          <p:spTgt spid="19469"/>
                                        </p:tgtEl>
                                        <p:attrNameLst>
                                          <p:attrName>ppt_x</p:attrName>
                                        </p:attrNameLst>
                                      </p:cBhvr>
                                      <p:tavLst>
                                        <p:tav tm="0">
                                          <p:val>
                                            <p:strVal val="#ppt_x"/>
                                          </p:val>
                                        </p:tav>
                                        <p:tav tm="100000">
                                          <p:val>
                                            <p:strVal val="#ppt_x"/>
                                          </p:val>
                                        </p:tav>
                                      </p:tavLst>
                                    </p:anim>
                                    <p:anim calcmode="lin" valueType="num">
                                      <p:cBhvr additive="base">
                                        <p:cTn id="73" dur="500" fill="hold"/>
                                        <p:tgtEl>
                                          <p:spTgt spid="19469"/>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19468"/>
                                        </p:tgtEl>
                                        <p:attrNameLst>
                                          <p:attrName>style.visibility</p:attrName>
                                        </p:attrNameLst>
                                      </p:cBhvr>
                                      <p:to>
                                        <p:strVal val="visible"/>
                                      </p:to>
                                    </p:set>
                                    <p:anim calcmode="lin" valueType="num">
                                      <p:cBhvr additive="base">
                                        <p:cTn id="78" dur="500" fill="hold"/>
                                        <p:tgtEl>
                                          <p:spTgt spid="19468"/>
                                        </p:tgtEl>
                                        <p:attrNameLst>
                                          <p:attrName>ppt_x</p:attrName>
                                        </p:attrNameLst>
                                      </p:cBhvr>
                                      <p:tavLst>
                                        <p:tav tm="0">
                                          <p:val>
                                            <p:strVal val="#ppt_x"/>
                                          </p:val>
                                        </p:tav>
                                        <p:tav tm="100000">
                                          <p:val>
                                            <p:strVal val="#ppt_x"/>
                                          </p:val>
                                        </p:tav>
                                      </p:tavLst>
                                    </p:anim>
                                    <p:anim calcmode="lin" valueType="num">
                                      <p:cBhvr additive="base">
                                        <p:cTn id="79" dur="500" fill="hold"/>
                                        <p:tgtEl>
                                          <p:spTgt spid="19468"/>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19470"/>
                                        </p:tgtEl>
                                        <p:attrNameLst>
                                          <p:attrName>style.visibility</p:attrName>
                                        </p:attrNameLst>
                                      </p:cBhvr>
                                      <p:to>
                                        <p:strVal val="visible"/>
                                      </p:to>
                                    </p:set>
                                    <p:anim calcmode="lin" valueType="num">
                                      <p:cBhvr additive="base">
                                        <p:cTn id="84" dur="500" fill="hold"/>
                                        <p:tgtEl>
                                          <p:spTgt spid="19470"/>
                                        </p:tgtEl>
                                        <p:attrNameLst>
                                          <p:attrName>ppt_x</p:attrName>
                                        </p:attrNameLst>
                                      </p:cBhvr>
                                      <p:tavLst>
                                        <p:tav tm="0">
                                          <p:val>
                                            <p:strVal val="#ppt_x"/>
                                          </p:val>
                                        </p:tav>
                                        <p:tav tm="100000">
                                          <p:val>
                                            <p:strVal val="#ppt_x"/>
                                          </p:val>
                                        </p:tav>
                                      </p:tavLst>
                                    </p:anim>
                                    <p:anim calcmode="lin" valueType="num">
                                      <p:cBhvr additive="base">
                                        <p:cTn id="85" dur="500" fill="hold"/>
                                        <p:tgtEl>
                                          <p:spTgt spid="19470"/>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19471"/>
                                        </p:tgtEl>
                                        <p:attrNameLst>
                                          <p:attrName>style.visibility</p:attrName>
                                        </p:attrNameLst>
                                      </p:cBhvr>
                                      <p:to>
                                        <p:strVal val="visible"/>
                                      </p:to>
                                    </p:set>
                                    <p:anim calcmode="lin" valueType="num">
                                      <p:cBhvr additive="base">
                                        <p:cTn id="90" dur="500" fill="hold"/>
                                        <p:tgtEl>
                                          <p:spTgt spid="19471"/>
                                        </p:tgtEl>
                                        <p:attrNameLst>
                                          <p:attrName>ppt_x</p:attrName>
                                        </p:attrNameLst>
                                      </p:cBhvr>
                                      <p:tavLst>
                                        <p:tav tm="0">
                                          <p:val>
                                            <p:strVal val="#ppt_x"/>
                                          </p:val>
                                        </p:tav>
                                        <p:tav tm="100000">
                                          <p:val>
                                            <p:strVal val="#ppt_x"/>
                                          </p:val>
                                        </p:tav>
                                      </p:tavLst>
                                    </p:anim>
                                    <p:anim calcmode="lin" valueType="num">
                                      <p:cBhvr additive="base">
                                        <p:cTn id="91" dur="500" fill="hold"/>
                                        <p:tgtEl>
                                          <p:spTgt spid="194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P spid="19460" grpId="0" bldLvl="0"/>
      <p:bldP spid="19462" grpId="0" bldLvl="0"/>
      <p:bldP spid="19463" grpId="0" bldLvl="0"/>
      <p:bldP spid="19464" grpId="0" bldLvl="0"/>
      <p:bldP spid="19465" grpId="0" bldLvl="0"/>
      <p:bldP spid="19467" grpId="0" bldLvl="0"/>
      <p:bldP spid="19468" grpId="0" bldLvl="0"/>
      <p:bldP spid="19469" grpId="0" bldLvl="0"/>
      <p:bldP spid="19470" grpId="0" bldLvl="0"/>
      <p:bldP spid="19471"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椭圆 2"/>
          <p:cNvSpPr/>
          <p:nvPr/>
        </p:nvSpPr>
        <p:spPr>
          <a:xfrm>
            <a:off x="1133475" y="2187178"/>
            <a:ext cx="1620441" cy="3242072"/>
          </a:xfrm>
          <a:custGeom>
            <a:avLst/>
            <a:gdLst/>
            <a:ahLst/>
            <a:cxnLst>
              <a:cxn ang="0">
                <a:pos x="0" y="0"/>
              </a:cxn>
              <a:cxn ang="0">
                <a:pos x="2160588" y="2161381"/>
              </a:cxn>
              <a:cxn ang="0">
                <a:pos x="0" y="4322762"/>
              </a:cxn>
            </a:cxnLst>
            <a:rect l="0" t="0" r="0" b="0"/>
            <a:pathLst>
              <a:path w="3168352" h="6336704">
                <a:moveTo>
                  <a:pt x="0" y="0"/>
                </a:moveTo>
                <a:cubicBezTo>
                  <a:pt x="1749832" y="0"/>
                  <a:pt x="3168352" y="1418520"/>
                  <a:pt x="3168352" y="3168352"/>
                </a:cubicBezTo>
                <a:cubicBezTo>
                  <a:pt x="3168352" y="4918184"/>
                  <a:pt x="1749832" y="6336704"/>
                  <a:pt x="0" y="6336704"/>
                </a:cubicBezTo>
              </a:path>
            </a:pathLst>
          </a:custGeom>
          <a:noFill/>
          <a:ln w="22225" cap="flat" cmpd="sng">
            <a:solidFill>
              <a:srgbClr val="E0E0E0"/>
            </a:solidFill>
            <a:prstDash val="solid"/>
            <a:headEnd type="none" w="med" len="med"/>
            <a:tailEnd type="none" w="med" len="med"/>
          </a:ln>
        </p:spPr>
        <p:txBody>
          <a:bodyPr/>
          <a:lstStyle/>
          <a:p>
            <a:endParaRPr lang="zh-CN" altLang="en-US" sz="1350"/>
          </a:p>
        </p:txBody>
      </p:sp>
      <p:sp>
        <p:nvSpPr>
          <p:cNvPr id="20483" name="椭圆 15"/>
          <p:cNvSpPr/>
          <p:nvPr/>
        </p:nvSpPr>
        <p:spPr>
          <a:xfrm>
            <a:off x="2146698" y="4536282"/>
            <a:ext cx="478631" cy="478631"/>
          </a:xfrm>
          <a:prstGeom prst="ellipse">
            <a:avLst/>
          </a:prstGeom>
          <a:solidFill>
            <a:srgbClr val="FFFFFF"/>
          </a:solidFill>
          <a:ln w="12700" cap="flat" cmpd="sng">
            <a:solidFill>
              <a:srgbClr val="E0E0E0"/>
            </a:solidFill>
            <a:prstDash val="solid"/>
            <a:headEnd type="none" w="med" len="med"/>
            <a:tailEnd type="none" w="med" len="med"/>
          </a:ln>
        </p:spPr>
        <p:txBody>
          <a:bodyPr lIns="0" tIns="0" rIns="0" bIns="0" anchor="ctr"/>
          <a:lstStyle/>
          <a:p>
            <a:pPr lvl="0" algn="ctr" eaLnBrk="1" hangingPunct="1"/>
            <a:r>
              <a:rPr lang="en-US" altLang="x-none" sz="2100" b="1" dirty="0">
                <a:solidFill>
                  <a:srgbClr val="0098D6"/>
                </a:solidFill>
                <a:latin typeface="Arial Unicode MS" pitchFamily="2" charset="-122"/>
                <a:ea typeface="Arial Unicode MS" pitchFamily="2" charset="-122"/>
              </a:rPr>
              <a:t>03</a:t>
            </a:r>
            <a:endParaRPr lang="zh-CN" altLang="en-US" sz="2100" b="1" dirty="0">
              <a:solidFill>
                <a:srgbClr val="0098D6"/>
              </a:solidFill>
              <a:latin typeface="Arial Unicode MS" pitchFamily="2" charset="-122"/>
              <a:ea typeface="Arial Unicode MS" pitchFamily="2" charset="-122"/>
            </a:endParaRPr>
          </a:p>
        </p:txBody>
      </p:sp>
      <p:grpSp>
        <p:nvGrpSpPr>
          <p:cNvPr id="20484" name="组合 20483"/>
          <p:cNvGrpSpPr/>
          <p:nvPr/>
        </p:nvGrpSpPr>
        <p:grpSpPr>
          <a:xfrm>
            <a:off x="1858566" y="2216944"/>
            <a:ext cx="5232083" cy="3243738"/>
            <a:chOff x="0" y="0"/>
            <a:chExt cx="10985" cy="6811"/>
          </a:xfrm>
        </p:grpSpPr>
        <p:sp>
          <p:nvSpPr>
            <p:cNvPr id="20485" name="椭圆 1"/>
            <p:cNvSpPr/>
            <p:nvPr/>
          </p:nvSpPr>
          <p:spPr>
            <a:xfrm>
              <a:off x="0" y="105"/>
              <a:ext cx="1005" cy="1005"/>
            </a:xfrm>
            <a:prstGeom prst="ellipse">
              <a:avLst/>
            </a:prstGeom>
            <a:solidFill>
              <a:srgbClr val="FFFFFF"/>
            </a:solidFill>
            <a:ln w="12700" cap="flat" cmpd="sng">
              <a:solidFill>
                <a:srgbClr val="E0E0E0"/>
              </a:solidFill>
              <a:prstDash val="solid"/>
              <a:headEnd type="none" w="med" len="med"/>
              <a:tailEnd type="none" w="med" len="med"/>
            </a:ln>
          </p:spPr>
          <p:txBody>
            <a:bodyPr lIns="0" tIns="0" rIns="0" bIns="0" anchor="ctr"/>
            <a:lstStyle/>
            <a:p>
              <a:pPr lvl="0" algn="ctr" eaLnBrk="1" hangingPunct="1"/>
              <a:r>
                <a:rPr lang="en-US" altLang="x-none" sz="2100" b="1" dirty="0">
                  <a:solidFill>
                    <a:srgbClr val="0098D6"/>
                  </a:solidFill>
                  <a:latin typeface="Arial Unicode MS" pitchFamily="2" charset="-122"/>
                  <a:ea typeface="Arial Unicode MS" pitchFamily="2" charset="-122"/>
                </a:rPr>
                <a:t>01</a:t>
              </a:r>
              <a:endParaRPr lang="zh-CN" altLang="en-US" sz="2100" b="1" dirty="0">
                <a:solidFill>
                  <a:srgbClr val="0098D6"/>
                </a:solidFill>
                <a:latin typeface="Arial Unicode MS" pitchFamily="2" charset="-122"/>
                <a:ea typeface="Arial Unicode MS" pitchFamily="2" charset="-122"/>
              </a:endParaRPr>
            </a:p>
          </p:txBody>
        </p:sp>
        <p:cxnSp>
          <p:nvCxnSpPr>
            <p:cNvPr id="20486" name="直接箭头连接符 7"/>
            <p:cNvCxnSpPr/>
            <p:nvPr/>
          </p:nvCxnSpPr>
          <p:spPr>
            <a:xfrm flipV="1">
              <a:off x="1005" y="398"/>
              <a:ext cx="775" cy="300"/>
            </a:xfrm>
            <a:prstGeom prst="straightConnector1">
              <a:avLst/>
            </a:prstGeom>
            <a:ln w="28575" cap="flat" cmpd="sng">
              <a:solidFill>
                <a:srgbClr val="E0E0E0"/>
              </a:solidFill>
              <a:prstDash val="solid"/>
              <a:headEnd type="none" w="med" len="med"/>
              <a:tailEnd type="arrow" w="med" len="med"/>
            </a:ln>
          </p:spPr>
        </p:cxnSp>
        <p:sp>
          <p:nvSpPr>
            <p:cNvPr id="20487" name="TextBox 8"/>
            <p:cNvSpPr txBox="1"/>
            <p:nvPr/>
          </p:nvSpPr>
          <p:spPr>
            <a:xfrm>
              <a:off x="1933" y="0"/>
              <a:ext cx="5153" cy="872"/>
            </a:xfrm>
            <a:prstGeom prst="rect">
              <a:avLst/>
            </a:prstGeom>
            <a:noFill/>
            <a:ln w="9525">
              <a:noFill/>
              <a:miter/>
            </a:ln>
          </p:spPr>
          <p:txBody>
            <a:bodyPr wrap="none">
              <a:spAutoFit/>
            </a:bodyPr>
            <a:lstStyle>
              <a:lvl1pPr marL="342900" lvl="0" indent="-342900" algn="l" defTabSz="914400" eaLnBrk="1" fontAlgn="base" latinLnBrk="0" hangingPunct="1">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5pPr>
            </a:lstStyle>
            <a:p>
              <a:pPr marL="0" indent="0" defTabSz="685800">
                <a:spcBef>
                  <a:spcPct val="0"/>
                </a:spcBef>
                <a:buNone/>
              </a:pPr>
              <a:r>
                <a:rPr lang="zh-CN" altLang="en-US" sz="1350" b="1" dirty="0">
                  <a:solidFill>
                    <a:srgbClr val="0098D6"/>
                  </a:solidFill>
                  <a:latin typeface="微软雅黑" panose="020B0503020204020204" charset="-122"/>
                  <a:ea typeface="微软雅黑" panose="020B0503020204020204" charset="-122"/>
                </a:rPr>
                <a:t>社会主义核心价值观的</a:t>
              </a:r>
              <a:r>
                <a:rPr lang="zh-CN" altLang="en-US" sz="2100" b="1" dirty="0">
                  <a:solidFill>
                    <a:srgbClr val="FF3300"/>
                  </a:solidFill>
                  <a:latin typeface="微软雅黑" panose="020B0503020204020204" charset="-122"/>
                  <a:ea typeface="微软雅黑" panose="020B0503020204020204" charset="-122"/>
                </a:rPr>
                <a:t>地位</a:t>
              </a:r>
              <a:endParaRPr lang="zh-CN" altLang="en-US" sz="2100" b="1" dirty="0">
                <a:solidFill>
                  <a:srgbClr val="FF3300"/>
                </a:solidFill>
                <a:latin typeface="微软雅黑" panose="020B0503020204020204" charset="-122"/>
                <a:ea typeface="微软雅黑" panose="020B0503020204020204" charset="-122"/>
              </a:endParaRPr>
            </a:p>
          </p:txBody>
        </p:sp>
        <p:sp>
          <p:nvSpPr>
            <p:cNvPr id="20488" name="TextBox 9"/>
            <p:cNvSpPr txBox="1"/>
            <p:nvPr/>
          </p:nvSpPr>
          <p:spPr>
            <a:xfrm>
              <a:off x="1933" y="495"/>
              <a:ext cx="8412" cy="1202"/>
            </a:xfrm>
            <a:prstGeom prst="rect">
              <a:avLst/>
            </a:prstGeom>
            <a:noFill/>
            <a:ln w="9525">
              <a:noFill/>
              <a:miter/>
            </a:ln>
          </p:spPr>
          <p:txBody>
            <a:bodyPr>
              <a:spAutoFit/>
            </a:bodyPr>
            <a:lstStyle/>
            <a:p>
              <a:pPr lvl="0" algn="just" eaLnBrk="1" hangingPunct="1">
                <a:lnSpc>
                  <a:spcPct val="130000"/>
                </a:lnSpc>
              </a:pPr>
              <a:r>
                <a:rPr lang="zh-CN" altLang="en-US" sz="1200" dirty="0">
                  <a:latin typeface="Arial" panose="020B0604020202020204" pitchFamily="34" charset="0"/>
                  <a:ea typeface="宋体" panose="02010600030101010101" pitchFamily="2" charset="-122"/>
                </a:rPr>
                <a:t>社会主义核心价值观是兴国之魂，是凝魂聚气、强基固本的基础工程。</a:t>
              </a:r>
              <a:endParaRPr lang="zh-CN" altLang="en-US" sz="1200" dirty="0">
                <a:latin typeface="Arial" panose="020B0604020202020204" pitchFamily="34" charset="0"/>
                <a:ea typeface="宋体" panose="02010600030101010101" pitchFamily="2" charset="-122"/>
              </a:endParaRPr>
            </a:p>
          </p:txBody>
        </p:sp>
        <p:sp>
          <p:nvSpPr>
            <p:cNvPr id="20489" name="椭圆 11"/>
            <p:cNvSpPr/>
            <p:nvPr/>
          </p:nvSpPr>
          <p:spPr>
            <a:xfrm>
              <a:off x="1005" y="2658"/>
              <a:ext cx="1005" cy="1007"/>
            </a:xfrm>
            <a:prstGeom prst="ellipse">
              <a:avLst/>
            </a:prstGeom>
            <a:solidFill>
              <a:srgbClr val="FFFFFF"/>
            </a:solidFill>
            <a:ln w="12700" cap="flat" cmpd="sng">
              <a:solidFill>
                <a:srgbClr val="E0E0E0"/>
              </a:solidFill>
              <a:prstDash val="solid"/>
              <a:headEnd type="none" w="med" len="med"/>
              <a:tailEnd type="none" w="med" len="med"/>
            </a:ln>
          </p:spPr>
          <p:txBody>
            <a:bodyPr lIns="0" tIns="0" rIns="0" bIns="0" anchor="ctr"/>
            <a:lstStyle/>
            <a:p>
              <a:pPr lvl="0" algn="ctr" eaLnBrk="1" hangingPunct="1"/>
              <a:r>
                <a:rPr lang="en-US" altLang="x-none" sz="2100" b="1" dirty="0">
                  <a:solidFill>
                    <a:srgbClr val="0098D6"/>
                  </a:solidFill>
                  <a:latin typeface="Arial Unicode MS" pitchFamily="2" charset="-122"/>
                  <a:ea typeface="Arial Unicode MS" pitchFamily="2" charset="-122"/>
                </a:rPr>
                <a:t>02</a:t>
              </a:r>
              <a:endParaRPr lang="zh-CN" altLang="en-US" sz="2100" b="1" dirty="0">
                <a:solidFill>
                  <a:srgbClr val="0098D6"/>
                </a:solidFill>
                <a:latin typeface="Arial Unicode MS" pitchFamily="2" charset="-122"/>
                <a:ea typeface="Arial Unicode MS" pitchFamily="2" charset="-122"/>
              </a:endParaRPr>
            </a:p>
          </p:txBody>
        </p:sp>
        <p:cxnSp>
          <p:nvCxnSpPr>
            <p:cNvPr id="20490" name="直接箭头连接符 14"/>
            <p:cNvCxnSpPr>
              <a:stCxn id="20489" idx="6"/>
            </p:cNvCxnSpPr>
            <p:nvPr/>
          </p:nvCxnSpPr>
          <p:spPr>
            <a:xfrm flipV="1">
              <a:off x="2010" y="2863"/>
              <a:ext cx="775" cy="297"/>
            </a:xfrm>
            <a:prstGeom prst="straightConnector1">
              <a:avLst/>
            </a:prstGeom>
            <a:ln w="28575" cap="flat" cmpd="sng">
              <a:solidFill>
                <a:srgbClr val="E0E0E0"/>
              </a:solidFill>
              <a:prstDash val="solid"/>
              <a:headEnd type="none" w="med" len="med"/>
              <a:tailEnd type="arrow" w="med" len="med"/>
            </a:ln>
          </p:spPr>
        </p:cxnSp>
        <p:cxnSp>
          <p:nvCxnSpPr>
            <p:cNvPr id="20491" name="直接箭头连接符 18"/>
            <p:cNvCxnSpPr>
              <a:stCxn id="20483" idx="6"/>
            </p:cNvCxnSpPr>
            <p:nvPr/>
          </p:nvCxnSpPr>
          <p:spPr>
            <a:xfrm flipV="1">
              <a:off x="1238" y="5060"/>
              <a:ext cx="772" cy="298"/>
            </a:xfrm>
            <a:prstGeom prst="straightConnector1">
              <a:avLst/>
            </a:prstGeom>
            <a:ln w="28575" cap="flat" cmpd="sng">
              <a:solidFill>
                <a:srgbClr val="E0E0E0"/>
              </a:solidFill>
              <a:prstDash val="solid"/>
              <a:headEnd type="none" w="med" len="med"/>
              <a:tailEnd type="arrow" w="med" len="med"/>
            </a:ln>
          </p:spPr>
        </p:cxnSp>
        <p:sp>
          <p:nvSpPr>
            <p:cNvPr id="20492" name="TextBox 19"/>
            <p:cNvSpPr txBox="1"/>
            <p:nvPr/>
          </p:nvSpPr>
          <p:spPr>
            <a:xfrm>
              <a:off x="2788" y="2428"/>
              <a:ext cx="5153" cy="872"/>
            </a:xfrm>
            <a:prstGeom prst="rect">
              <a:avLst/>
            </a:prstGeom>
            <a:noFill/>
            <a:ln w="9525">
              <a:noFill/>
              <a:miter/>
            </a:ln>
          </p:spPr>
          <p:txBody>
            <a:bodyPr wrap="none">
              <a:spAutoFit/>
            </a:bodyPr>
            <a:lstStyle>
              <a:lvl1pPr marL="342900" lvl="0" indent="-342900" algn="l" defTabSz="914400" eaLnBrk="1" fontAlgn="base" latinLnBrk="0" hangingPunct="1">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5pPr>
            </a:lstStyle>
            <a:p>
              <a:pPr marL="0" indent="0" defTabSz="685800">
                <a:spcBef>
                  <a:spcPct val="0"/>
                </a:spcBef>
                <a:buNone/>
              </a:pPr>
              <a:r>
                <a:rPr lang="zh-CN" altLang="en-US" sz="1350" b="1" dirty="0">
                  <a:solidFill>
                    <a:srgbClr val="0098D6"/>
                  </a:solidFill>
                  <a:latin typeface="微软雅黑" panose="020B0503020204020204" charset="-122"/>
                  <a:ea typeface="微软雅黑" panose="020B0503020204020204" charset="-122"/>
                </a:rPr>
                <a:t>社会主义核心价值观的</a:t>
              </a:r>
              <a:r>
                <a:rPr lang="zh-CN" altLang="en-US" sz="2100" b="1" dirty="0">
                  <a:solidFill>
                    <a:srgbClr val="FF3300"/>
                  </a:solidFill>
                  <a:latin typeface="微软雅黑" panose="020B0503020204020204" charset="-122"/>
                  <a:ea typeface="微软雅黑" panose="020B0503020204020204" charset="-122"/>
                </a:rPr>
                <a:t>作用</a:t>
              </a:r>
              <a:endParaRPr lang="zh-CN" altLang="en-US" sz="2100" b="1" dirty="0">
                <a:solidFill>
                  <a:srgbClr val="FF3300"/>
                </a:solidFill>
                <a:latin typeface="微软雅黑" panose="020B0503020204020204" charset="-122"/>
                <a:ea typeface="微软雅黑" panose="020B0503020204020204" charset="-122"/>
              </a:endParaRPr>
            </a:p>
          </p:txBody>
        </p:sp>
        <p:sp>
          <p:nvSpPr>
            <p:cNvPr id="20493" name="TextBox 20"/>
            <p:cNvSpPr txBox="1"/>
            <p:nvPr/>
          </p:nvSpPr>
          <p:spPr>
            <a:xfrm>
              <a:off x="2788" y="2925"/>
              <a:ext cx="8197" cy="1202"/>
            </a:xfrm>
            <a:prstGeom prst="rect">
              <a:avLst/>
            </a:prstGeom>
            <a:noFill/>
            <a:ln w="9525">
              <a:noFill/>
              <a:miter/>
            </a:ln>
          </p:spPr>
          <p:txBody>
            <a:bodyPr>
              <a:spAutoFit/>
            </a:bodyPr>
            <a:lstStyle>
              <a:lvl1pPr marL="342900" lvl="0" indent="-342900" algn="l" defTabSz="914400" eaLnBrk="1" fontAlgn="base" latinLnBrk="0" hangingPunct="1">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5pPr>
            </a:lstStyle>
            <a:p>
              <a:pPr marL="0" indent="0" algn="just" defTabSz="685800">
                <a:lnSpc>
                  <a:spcPct val="130000"/>
                </a:lnSpc>
                <a:spcBef>
                  <a:spcPct val="0"/>
                </a:spcBef>
                <a:buNone/>
              </a:pPr>
              <a:r>
                <a:rPr lang="zh-CN" altLang="en-US" sz="1200" dirty="0"/>
                <a:t>社会主义核心价值观承载着国家和民族的精神追求，体现着评判是非曲直的价值标志。</a:t>
              </a:r>
              <a:endParaRPr lang="zh-CN" altLang="en-US" sz="1200" dirty="0"/>
            </a:p>
          </p:txBody>
        </p:sp>
        <p:sp>
          <p:nvSpPr>
            <p:cNvPr id="20494" name="TextBox 21"/>
            <p:cNvSpPr txBox="1"/>
            <p:nvPr/>
          </p:nvSpPr>
          <p:spPr>
            <a:xfrm>
              <a:off x="2225" y="4608"/>
              <a:ext cx="5719" cy="776"/>
            </a:xfrm>
            <a:prstGeom prst="rect">
              <a:avLst/>
            </a:prstGeom>
            <a:noFill/>
            <a:ln w="9525">
              <a:noFill/>
              <a:miter/>
            </a:ln>
          </p:spPr>
          <p:txBody>
            <a:bodyPr wrap="none">
              <a:spAutoFit/>
            </a:bodyPr>
            <a:lstStyle>
              <a:lvl1pPr marL="342900" lvl="0" indent="-342900" algn="l" defTabSz="914400" eaLnBrk="1" fontAlgn="base" latinLnBrk="0" hangingPunct="1">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5pPr>
            </a:lstStyle>
            <a:p>
              <a:pPr marL="0" indent="0" defTabSz="685800">
                <a:spcBef>
                  <a:spcPct val="0"/>
                </a:spcBef>
                <a:buNone/>
              </a:pPr>
              <a:r>
                <a:rPr lang="zh-CN" altLang="en-US" sz="1350" b="1" dirty="0">
                  <a:solidFill>
                    <a:srgbClr val="0098D6"/>
                  </a:solidFill>
                  <a:latin typeface="微软雅黑" panose="020B0503020204020204" charset="-122"/>
                  <a:ea typeface="微软雅黑" panose="020B0503020204020204" charset="-122"/>
                </a:rPr>
                <a:t>践行社会主义核心价值观的</a:t>
              </a:r>
              <a:r>
                <a:rPr lang="zh-CN" altLang="en-US" sz="1800" b="1" dirty="0">
                  <a:solidFill>
                    <a:srgbClr val="FF3300"/>
                  </a:solidFill>
                  <a:latin typeface="微软雅黑" panose="020B0503020204020204" charset="-122"/>
                  <a:ea typeface="微软雅黑" panose="020B0503020204020204" charset="-122"/>
                </a:rPr>
                <a:t>意义</a:t>
              </a:r>
              <a:endParaRPr lang="zh-CN" altLang="en-US" sz="1800" b="1" dirty="0">
                <a:solidFill>
                  <a:srgbClr val="FF3300"/>
                </a:solidFill>
                <a:latin typeface="微软雅黑" panose="020B0503020204020204" charset="-122"/>
                <a:ea typeface="微软雅黑" panose="020B0503020204020204" charset="-122"/>
              </a:endParaRPr>
            </a:p>
          </p:txBody>
        </p:sp>
        <p:sp>
          <p:nvSpPr>
            <p:cNvPr id="20495" name="TextBox 22"/>
            <p:cNvSpPr txBox="1"/>
            <p:nvPr/>
          </p:nvSpPr>
          <p:spPr>
            <a:xfrm>
              <a:off x="2225" y="5105"/>
              <a:ext cx="8120" cy="1706"/>
            </a:xfrm>
            <a:prstGeom prst="rect">
              <a:avLst/>
            </a:prstGeom>
            <a:noFill/>
            <a:ln w="9525">
              <a:noFill/>
              <a:miter/>
            </a:ln>
          </p:spPr>
          <p:txBody>
            <a:bodyPr>
              <a:spAutoFit/>
            </a:bodyPr>
            <a:lstStyle>
              <a:lvl1pPr marL="342900" lvl="0" indent="-342900" algn="l" defTabSz="914400" eaLnBrk="1" fontAlgn="base" latinLnBrk="0" hangingPunct="1">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0" fontAlgn="base" latinLnBrk="0" hangingPunct="0">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spcBef>
                  <a:spcPct val="20000"/>
                </a:spcBef>
                <a:spcAft>
                  <a:spcPct val="0"/>
                </a:spcAft>
                <a:buChar char="»"/>
                <a:defRPr sz="2000" b="0" i="0" u="none" kern="1200" baseline="0">
                  <a:solidFill>
                    <a:schemeClr val="tx1"/>
                  </a:solidFill>
                  <a:latin typeface="+mn-lt"/>
                  <a:ea typeface="+mn-ea"/>
                  <a:cs typeface="+mn-cs"/>
                </a:defRPr>
              </a:lvl5pPr>
            </a:lstStyle>
            <a:p>
              <a:pPr marL="0" indent="0" algn="just" defTabSz="685800">
                <a:lnSpc>
                  <a:spcPct val="130000"/>
                </a:lnSpc>
                <a:spcBef>
                  <a:spcPct val="0"/>
                </a:spcBef>
                <a:buNone/>
              </a:pPr>
              <a:r>
                <a:rPr lang="zh-CN" altLang="en-US" sz="1200" dirty="0"/>
                <a:t>有利于引导广大青年树立正确的世界观、人生观和价值观。有利于培养社会主义事业的合格建设者和接班人。有利于为实现中华民族伟大复兴凝聚强大正能量。</a:t>
              </a:r>
              <a:endParaRPr lang="zh-CN" altLang="en-US" sz="1200" dirty="0"/>
            </a:p>
          </p:txBody>
        </p:sp>
      </p:grpSp>
      <p:sp>
        <p:nvSpPr>
          <p:cNvPr id="20496" name="标题 6"/>
          <p:cNvSpPr>
            <a:spLocks noGrp="1"/>
          </p:cNvSpPr>
          <p:nvPr>
            <p:ph type="title" idx="4294967295"/>
          </p:nvPr>
        </p:nvSpPr>
        <p:spPr>
          <a:xfrm>
            <a:off x="1614488" y="1131094"/>
            <a:ext cx="5915025" cy="994172"/>
          </a:xfrm>
        </p:spPr>
        <p:txBody>
          <a:bodyPr vert="horz" wrap="square" anchor="ctr"/>
          <a:lstStyle/>
          <a:p>
            <a:pPr lvl="0"/>
            <a:r>
              <a:rPr lang="zh-CN" altLang="en-US" dirty="0"/>
              <a:t>为什么+社会主义核心价值观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blinds(horizontal)">
                                      <p:cBhvr>
                                        <p:cTn id="7" dur="5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1131094"/>
            <a:ext cx="3368841" cy="657790"/>
          </a:xfrm>
        </p:spPr>
        <p:style>
          <a:lnRef idx="2">
            <a:schemeClr val="accent4"/>
          </a:lnRef>
          <a:fillRef idx="1">
            <a:schemeClr val="lt1"/>
          </a:fillRef>
          <a:effectRef idx="0">
            <a:schemeClr val="accent4"/>
          </a:effectRef>
          <a:fontRef idx="minor">
            <a:schemeClr val="dk1"/>
          </a:fontRef>
        </p:style>
        <p:txBody>
          <a:bodyPr>
            <a:normAutofit/>
          </a:bodyPr>
          <a:lstStyle/>
          <a:p>
            <a:r>
              <a:rPr kumimoji="1" lang="en-US" altLang="zh-CN" dirty="0"/>
              <a:t>2016</a:t>
            </a:r>
            <a:r>
              <a:rPr kumimoji="1" lang="zh-CN" altLang="en-US" dirty="0"/>
              <a:t>年中考第</a:t>
            </a:r>
            <a:r>
              <a:rPr kumimoji="1" lang="en-US" altLang="zh-CN" dirty="0"/>
              <a:t>13</a:t>
            </a:r>
            <a:r>
              <a:rPr kumimoji="1" lang="zh-CN" altLang="en-US" dirty="0"/>
              <a:t>题</a:t>
            </a:r>
            <a:endParaRPr kumimoji="1" lang="zh-CN" altLang="en-US" dirty="0"/>
          </a:p>
        </p:txBody>
      </p:sp>
      <p:sp>
        <p:nvSpPr>
          <p:cNvPr id="3" name="内容占位符 2"/>
          <p:cNvSpPr>
            <a:spLocks noGrp="1"/>
          </p:cNvSpPr>
          <p:nvPr>
            <p:ph idx="1"/>
          </p:nvPr>
        </p:nvSpPr>
        <p:spPr>
          <a:xfrm>
            <a:off x="593377" y="2069935"/>
            <a:ext cx="7921973" cy="3420038"/>
          </a:xfrm>
        </p:spPr>
        <p:txBody>
          <a:bodyPr>
            <a:normAutofit lnSpcReduction="10000"/>
          </a:bodyPr>
          <a:lstStyle/>
          <a:p>
            <a:r>
              <a:rPr lang="zh-CN" altLang="zh-CN" dirty="0"/>
              <a:t>“红军不怕远征难，万水千山只等闲。”</a:t>
            </a:r>
            <a:r>
              <a:rPr lang="en-US" altLang="zh-CN" dirty="0"/>
              <a:t>80</a:t>
            </a:r>
            <a:r>
              <a:rPr lang="zh-CN" altLang="zh-CN" dirty="0"/>
              <a:t>年前，中国工农红军主力历时两年，纵横十余省、长驱二万五千里，渡过</a:t>
            </a:r>
            <a:r>
              <a:rPr lang="en-US" altLang="zh-CN" dirty="0"/>
              <a:t>24</a:t>
            </a:r>
            <a:r>
              <a:rPr lang="zh-CN" altLang="zh-CN" dirty="0"/>
              <a:t>条河流、爬过</a:t>
            </a:r>
            <a:r>
              <a:rPr lang="en-US" altLang="zh-CN" dirty="0"/>
              <a:t>18</a:t>
            </a:r>
            <a:r>
              <a:rPr lang="zh-CN" altLang="zh-CN" dirty="0"/>
              <a:t>座山脉，四渡赤水河、巧渡金沙江、飞夺泸定桥、强渡大渡河……最终胜利到达陕北，实现了战略大转移。可以说，没有长征的胜利，就没有中国革命的新局面，就没有新中国的成立和全国各族人民的幸福生活。</a:t>
            </a:r>
            <a:endParaRPr lang="zh-CN" altLang="zh-CN" dirty="0"/>
          </a:p>
          <a:p>
            <a:r>
              <a:rPr lang="zh-CN" altLang="zh-CN" dirty="0"/>
              <a:t>“风雨侵衣骨更硬，野菜充饥志越坚。”长征既创造了可歌可泣的战争史诗，也铸就了伟大的长征精神。今天我们进行社会主义现代化建设，全面建成小康社会，进而实现中华民族伟大复兴的中国梦，是新的长征。在新长征路上，我们必须继承和弘扬长征精神，把长征精神作为推动我国各项事业发展的巨大动力。</a:t>
            </a:r>
            <a:endParaRPr lang="zh-CN" altLang="zh-CN" dirty="0"/>
          </a:p>
          <a:p>
            <a:r>
              <a:rPr lang="en-US" altLang="zh-CN" dirty="0"/>
              <a:t>2016</a:t>
            </a:r>
            <a:r>
              <a:rPr lang="zh-CN" altLang="zh-CN" dirty="0"/>
              <a:t>年是长征胜利</a:t>
            </a:r>
            <a:r>
              <a:rPr lang="en-US" altLang="zh-CN" dirty="0"/>
              <a:t>80</a:t>
            </a:r>
            <a:r>
              <a:rPr lang="zh-CN" altLang="zh-CN" dirty="0"/>
              <a:t>周年，你校准备开展“传承长征精神，争做时代新人”主题宣传教育活动，请你参与并完成如下任务：</a:t>
            </a:r>
            <a:endParaRPr lang="zh-CN" altLang="zh-CN" dirty="0"/>
          </a:p>
          <a:p>
            <a:r>
              <a:rPr lang="zh-CN" altLang="zh-CN" dirty="0"/>
              <a:t>（</a:t>
            </a:r>
            <a:r>
              <a:rPr lang="en-US" altLang="zh-CN" dirty="0"/>
              <a:t>1</a:t>
            </a:r>
            <a:r>
              <a:rPr lang="zh-CN" altLang="zh-CN" dirty="0"/>
              <a:t>）</a:t>
            </a:r>
            <a:r>
              <a:rPr lang="zh-CN" altLang="zh-CN" dirty="0">
                <a:solidFill>
                  <a:srgbClr val="FF0000"/>
                </a:solidFill>
              </a:rPr>
              <a:t>请谈谈为什么要把长征精神作为新长征路上推动各项事业发展的巨大动力。（三个方面即可。</a:t>
            </a:r>
            <a:r>
              <a:rPr lang="en-US" altLang="zh-CN" dirty="0">
                <a:solidFill>
                  <a:srgbClr val="FF0000"/>
                </a:solidFill>
              </a:rPr>
              <a:t>6</a:t>
            </a:r>
            <a:r>
              <a:rPr lang="zh-CN" altLang="zh-CN" dirty="0">
                <a:solidFill>
                  <a:srgbClr val="FF0000"/>
                </a:solidFill>
              </a:rPr>
              <a:t>分）</a:t>
            </a:r>
            <a:endParaRPr lang="zh-CN" altLang="zh-CN" dirty="0">
              <a:solidFill>
                <a:srgbClr val="FF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4873" y="355232"/>
            <a:ext cx="8104288" cy="811926"/>
          </a:xfrm>
        </p:spPr>
        <p:style>
          <a:lnRef idx="2">
            <a:schemeClr val="accent1"/>
          </a:lnRef>
          <a:fillRef idx="1">
            <a:schemeClr val="lt1"/>
          </a:fillRef>
          <a:effectRef idx="0">
            <a:schemeClr val="accent1"/>
          </a:effectRef>
          <a:fontRef idx="minor">
            <a:schemeClr val="dk1"/>
          </a:fontRef>
        </p:style>
        <p:txBody>
          <a:bodyPr>
            <a:normAutofit fontScale="90000"/>
          </a:bodyPr>
          <a:lstStyle/>
          <a:p>
            <a:r>
              <a:rPr lang="zh-CN" altLang="en-US" sz="2700" dirty="0">
                <a:solidFill>
                  <a:srgbClr val="FF0000"/>
                </a:solidFill>
              </a:rPr>
              <a:t> </a:t>
            </a:r>
            <a:r>
              <a:rPr lang="zh-CN" altLang="en-US" sz="2400" dirty="0">
                <a:solidFill>
                  <a:srgbClr val="FF0000"/>
                </a:solidFill>
              </a:rPr>
              <a:t>   </a:t>
            </a:r>
            <a:r>
              <a:rPr lang="zh-CN" altLang="zh-CN" sz="2400" dirty="0">
                <a:solidFill>
                  <a:srgbClr val="FF0000"/>
                </a:solidFill>
              </a:rPr>
              <a:t>请谈谈为什么要把长征精神作为新长征路上推动各项事业发展的巨大动力。（三个方面即可。</a:t>
            </a:r>
            <a:r>
              <a:rPr lang="en-US" altLang="zh-CN" sz="2400" dirty="0">
                <a:solidFill>
                  <a:srgbClr val="FF0000"/>
                </a:solidFill>
              </a:rPr>
              <a:t>6</a:t>
            </a:r>
            <a:r>
              <a:rPr lang="zh-CN" altLang="zh-CN" sz="2400" dirty="0">
                <a:solidFill>
                  <a:srgbClr val="FF0000"/>
                </a:solidFill>
              </a:rPr>
              <a:t>分）</a:t>
            </a:r>
            <a:endParaRPr kumimoji="1" lang="zh-CN" altLang="en-US" sz="2400" dirty="0"/>
          </a:p>
        </p:txBody>
      </p:sp>
      <p:sp>
        <p:nvSpPr>
          <p:cNvPr id="4" name="矩形 3"/>
          <p:cNvSpPr/>
          <p:nvPr/>
        </p:nvSpPr>
        <p:spPr>
          <a:xfrm>
            <a:off x="232069" y="1377641"/>
            <a:ext cx="2371172" cy="5262979"/>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en-US" sz="2400" dirty="0">
                <a:solidFill>
                  <a:srgbClr val="FF0000"/>
                </a:solidFill>
              </a:rPr>
              <a:t>   </a:t>
            </a:r>
            <a:r>
              <a:rPr lang="zh-CN" altLang="zh-CN" sz="2400" dirty="0">
                <a:solidFill>
                  <a:srgbClr val="FF0000"/>
                </a:solidFill>
              </a:rPr>
              <a:t>长征精神</a:t>
            </a:r>
            <a:r>
              <a:rPr lang="zh-CN" altLang="zh-CN" sz="2400" dirty="0">
                <a:solidFill>
                  <a:srgbClr val="0000FF"/>
                </a:solidFill>
              </a:rPr>
              <a:t>是</a:t>
            </a:r>
            <a:r>
              <a:rPr lang="zh-CN" altLang="zh-CN" sz="2400" dirty="0"/>
              <a:t>中华民族精神的重要内容；</a:t>
            </a:r>
            <a:endParaRPr lang="en-US" altLang="zh-CN" sz="2400" dirty="0"/>
          </a:p>
          <a:p>
            <a:r>
              <a:rPr lang="zh-CN" altLang="en-US" sz="2400" dirty="0">
                <a:solidFill>
                  <a:srgbClr val="FF0000"/>
                </a:solidFill>
              </a:rPr>
              <a:t>     </a:t>
            </a:r>
            <a:r>
              <a:rPr lang="zh-CN" altLang="zh-CN" sz="2400" dirty="0">
                <a:solidFill>
                  <a:srgbClr val="FF0000"/>
                </a:solidFill>
              </a:rPr>
              <a:t>长征精神</a:t>
            </a:r>
            <a:r>
              <a:rPr lang="zh-CN" altLang="zh-CN" sz="2400" dirty="0">
                <a:solidFill>
                  <a:srgbClr val="0000FF"/>
                </a:solidFill>
              </a:rPr>
              <a:t>是</a:t>
            </a:r>
            <a:r>
              <a:rPr lang="zh-CN" altLang="zh-CN" sz="2400" dirty="0"/>
              <a:t>艰苦奋斗精神的具体体现；</a:t>
            </a:r>
            <a:endParaRPr lang="en-US" altLang="zh-CN" sz="2400" dirty="0"/>
          </a:p>
          <a:p>
            <a:r>
              <a:rPr lang="zh-CN" altLang="en-US" sz="2400" dirty="0">
                <a:solidFill>
                  <a:srgbClr val="FF0000"/>
                </a:solidFill>
              </a:rPr>
              <a:t>      </a:t>
            </a:r>
            <a:r>
              <a:rPr lang="zh-CN" altLang="zh-CN" sz="2400" dirty="0">
                <a:solidFill>
                  <a:srgbClr val="FF0000"/>
                </a:solidFill>
              </a:rPr>
              <a:t>长征精神</a:t>
            </a:r>
            <a:r>
              <a:rPr lang="zh-CN" altLang="zh-CN" sz="2400" dirty="0">
                <a:solidFill>
                  <a:srgbClr val="0000FF"/>
                </a:solidFill>
              </a:rPr>
              <a:t>是</a:t>
            </a:r>
            <a:r>
              <a:rPr lang="zh-CN" altLang="zh-CN" sz="2400" dirty="0"/>
              <a:t>凝聚全国人民团结奋进的重要精神力量；</a:t>
            </a:r>
            <a:endParaRPr lang="en-US" altLang="zh-CN" sz="2400" dirty="0"/>
          </a:p>
          <a:p>
            <a:r>
              <a:rPr lang="zh-CN" altLang="en-US" sz="2400" dirty="0">
                <a:solidFill>
                  <a:srgbClr val="FF0000"/>
                </a:solidFill>
              </a:rPr>
              <a:t>     </a:t>
            </a:r>
            <a:r>
              <a:rPr lang="zh-CN" altLang="zh-CN" sz="2400" dirty="0">
                <a:solidFill>
                  <a:srgbClr val="FF0000"/>
                </a:solidFill>
              </a:rPr>
              <a:t>长征精神</a:t>
            </a:r>
            <a:r>
              <a:rPr lang="zh-CN" altLang="zh-CN" sz="2400" dirty="0">
                <a:solidFill>
                  <a:srgbClr val="0000FF"/>
                </a:solidFill>
              </a:rPr>
              <a:t>是</a:t>
            </a:r>
            <a:r>
              <a:rPr lang="zh-CN" altLang="zh-CN" sz="2400" dirty="0"/>
              <a:t>激励中华民族团结奋进的力量之源；</a:t>
            </a:r>
            <a:endParaRPr lang="zh-CN" altLang="zh-CN" sz="2400" dirty="0"/>
          </a:p>
        </p:txBody>
      </p:sp>
      <p:sp>
        <p:nvSpPr>
          <p:cNvPr id="5" name="矩形 4"/>
          <p:cNvSpPr/>
          <p:nvPr/>
        </p:nvSpPr>
        <p:spPr>
          <a:xfrm>
            <a:off x="2806891" y="1414964"/>
            <a:ext cx="6047860" cy="3785652"/>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zh-CN" sz="2400" dirty="0">
                <a:solidFill>
                  <a:srgbClr val="FF0000"/>
                </a:solidFill>
              </a:rPr>
              <a:t>弘扬长征精神</a:t>
            </a:r>
            <a:r>
              <a:rPr lang="zh-CN" altLang="zh-CN" sz="2400" dirty="0">
                <a:solidFill>
                  <a:srgbClr val="0000FF"/>
                </a:solidFill>
              </a:rPr>
              <a:t>能够</a:t>
            </a:r>
            <a:r>
              <a:rPr lang="zh-CN" altLang="zh-CN" sz="2400" dirty="0"/>
              <a:t>为实现中国梦凝聚强大的正能量；</a:t>
            </a:r>
            <a:endParaRPr lang="en-US" altLang="zh-CN" sz="2400" dirty="0"/>
          </a:p>
          <a:p>
            <a:r>
              <a:rPr lang="zh-CN" altLang="zh-CN" sz="2400" dirty="0">
                <a:solidFill>
                  <a:srgbClr val="FF0000"/>
                </a:solidFill>
              </a:rPr>
              <a:t>弘扬长征精神</a:t>
            </a:r>
            <a:r>
              <a:rPr lang="zh-CN" altLang="zh-CN" sz="2400" dirty="0">
                <a:solidFill>
                  <a:srgbClr val="0000FF"/>
                </a:solidFill>
              </a:rPr>
              <a:t>能够</a:t>
            </a:r>
            <a:r>
              <a:rPr lang="zh-CN" altLang="zh-CN" sz="2400" dirty="0"/>
              <a:t>为现代化建设提供强大的精神动力；</a:t>
            </a:r>
            <a:endParaRPr lang="en-US" altLang="zh-CN" sz="2400" dirty="0"/>
          </a:p>
          <a:p>
            <a:r>
              <a:rPr lang="zh-CN" altLang="zh-CN" sz="2400" dirty="0">
                <a:solidFill>
                  <a:srgbClr val="FF0000"/>
                </a:solidFill>
              </a:rPr>
              <a:t>弘扬长征精神</a:t>
            </a:r>
            <a:r>
              <a:rPr lang="zh-CN" altLang="zh-CN" sz="2400" dirty="0">
                <a:solidFill>
                  <a:srgbClr val="0000FF"/>
                </a:solidFill>
              </a:rPr>
              <a:t>能够</a:t>
            </a:r>
            <a:r>
              <a:rPr lang="zh-CN" altLang="zh-CN" sz="2400" dirty="0"/>
              <a:t>增强全国人民的凝聚力和向心力；</a:t>
            </a:r>
            <a:endParaRPr lang="en-US" altLang="zh-CN" sz="2400" dirty="0"/>
          </a:p>
          <a:p>
            <a:r>
              <a:rPr lang="zh-CN" altLang="zh-CN" sz="2400" dirty="0">
                <a:solidFill>
                  <a:srgbClr val="FF0000"/>
                </a:solidFill>
              </a:rPr>
              <a:t>弘扬长征精神</a:t>
            </a:r>
            <a:r>
              <a:rPr lang="zh-CN" altLang="zh-CN" sz="2400" dirty="0">
                <a:solidFill>
                  <a:srgbClr val="0000FF"/>
                </a:solidFill>
              </a:rPr>
              <a:t>能够</a:t>
            </a:r>
            <a:r>
              <a:rPr lang="zh-CN" altLang="zh-CN" sz="2400" dirty="0"/>
              <a:t>在全社会凝聚向上向善的力量；</a:t>
            </a:r>
            <a:endParaRPr lang="en-US" altLang="zh-CN" sz="2400" dirty="0"/>
          </a:p>
          <a:p>
            <a:r>
              <a:rPr lang="zh-CN" altLang="zh-CN" sz="2400" dirty="0">
                <a:solidFill>
                  <a:srgbClr val="FF0000"/>
                </a:solidFill>
              </a:rPr>
              <a:t>弘扬长征精神</a:t>
            </a:r>
            <a:r>
              <a:rPr lang="zh-CN" altLang="zh-CN" sz="2400" dirty="0">
                <a:solidFill>
                  <a:srgbClr val="0000FF"/>
                </a:solidFill>
              </a:rPr>
              <a:t>能够</a:t>
            </a:r>
            <a:r>
              <a:rPr lang="zh-CN" altLang="zh-CN" sz="2400" dirty="0"/>
              <a:t>鼓舞国人士气，调动一切积极因素投身现代化建设；</a:t>
            </a:r>
            <a:endParaRPr lang="zh-CN" altLang="zh-CN" sz="2400" dirty="0"/>
          </a:p>
        </p:txBody>
      </p:sp>
      <p:sp>
        <p:nvSpPr>
          <p:cNvPr id="6" name="矩形 5"/>
          <p:cNvSpPr/>
          <p:nvPr/>
        </p:nvSpPr>
        <p:spPr>
          <a:xfrm>
            <a:off x="2755572" y="5336454"/>
            <a:ext cx="6150497" cy="1384995"/>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zh-CN" sz="2800" dirty="0">
                <a:solidFill>
                  <a:srgbClr val="FF0000"/>
                </a:solidFill>
              </a:rPr>
              <a:t>新长征</a:t>
            </a:r>
            <a:r>
              <a:rPr lang="zh-CN" altLang="zh-CN" sz="2800" dirty="0">
                <a:solidFill>
                  <a:srgbClr val="0000FF"/>
                </a:solidFill>
              </a:rPr>
              <a:t>是</a:t>
            </a:r>
            <a:r>
              <a:rPr lang="zh-CN" altLang="zh-CN" sz="2800" dirty="0"/>
              <a:t>一项开创性的事业，需要凝聚最广大人民的力量，众志成城，攻坚克难；等等。</a:t>
            </a:r>
            <a:endParaRPr lang="zh-CN" altLang="en-US" sz="28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6976" y="197809"/>
            <a:ext cx="7520940" cy="548640"/>
          </a:xfrm>
        </p:spPr>
        <p:style>
          <a:lnRef idx="2">
            <a:schemeClr val="accent2"/>
          </a:lnRef>
          <a:fillRef idx="1">
            <a:schemeClr val="lt1"/>
          </a:fillRef>
          <a:effectRef idx="0">
            <a:schemeClr val="accent2"/>
          </a:effectRef>
          <a:fontRef idx="minor">
            <a:schemeClr val="dk1"/>
          </a:fontRef>
        </p:style>
        <p:txBody>
          <a:bodyPr/>
          <a:lstStyle/>
          <a:p>
            <a:r>
              <a:rPr kumimoji="1" lang="en-US" altLang="zh-CN" dirty="0">
                <a:solidFill>
                  <a:srgbClr val="FF0000"/>
                </a:solidFill>
              </a:rPr>
              <a:t>2016</a:t>
            </a:r>
            <a:r>
              <a:rPr kumimoji="1" lang="zh-CN" altLang="en-US" dirty="0">
                <a:solidFill>
                  <a:srgbClr val="FF0000"/>
                </a:solidFill>
              </a:rPr>
              <a:t>年中考备用卷第</a:t>
            </a:r>
            <a:r>
              <a:rPr kumimoji="1" lang="en-US" altLang="zh-CN" dirty="0">
                <a:solidFill>
                  <a:srgbClr val="FF0000"/>
                </a:solidFill>
              </a:rPr>
              <a:t>12</a:t>
            </a:r>
            <a:r>
              <a:rPr kumimoji="1" lang="zh-CN" altLang="en-US" dirty="0">
                <a:solidFill>
                  <a:srgbClr val="FF0000"/>
                </a:solidFill>
              </a:rPr>
              <a:t>题</a:t>
            </a:r>
            <a:endParaRPr kumimoji="1" lang="zh-CN" altLang="en-US" dirty="0">
              <a:solidFill>
                <a:srgbClr val="FF0000"/>
              </a:solidFill>
            </a:endParaRPr>
          </a:p>
        </p:txBody>
      </p:sp>
      <p:sp>
        <p:nvSpPr>
          <p:cNvPr id="3" name="内容占位符 2"/>
          <p:cNvSpPr>
            <a:spLocks noGrp="1"/>
          </p:cNvSpPr>
          <p:nvPr>
            <p:ph idx="1"/>
          </p:nvPr>
        </p:nvSpPr>
        <p:spPr>
          <a:xfrm>
            <a:off x="74647" y="877077"/>
            <a:ext cx="9144000" cy="5850294"/>
          </a:xfrm>
        </p:spPr>
        <p:style>
          <a:lnRef idx="2">
            <a:schemeClr val="accent5"/>
          </a:lnRef>
          <a:fillRef idx="1">
            <a:schemeClr val="lt1"/>
          </a:fillRef>
          <a:effectRef idx="0">
            <a:schemeClr val="accent5"/>
          </a:effectRef>
          <a:fontRef idx="minor">
            <a:schemeClr val="dk1"/>
          </a:fontRef>
        </p:style>
        <p:txBody>
          <a:bodyPr>
            <a:noAutofit/>
          </a:bodyPr>
          <a:lstStyle/>
          <a:p>
            <a:r>
              <a:rPr lang="zh-CN" altLang="en-US" sz="2400" dirty="0"/>
              <a:t>    </a:t>
            </a:r>
            <a:r>
              <a:rPr lang="en-US" altLang="zh-CN" sz="2400" dirty="0"/>
              <a:t>12</a:t>
            </a:r>
            <a:r>
              <a:rPr lang="zh-CN" altLang="zh-CN" sz="2400" dirty="0"/>
              <a:t>．从屈原救国救民“上下求索”到范仲淹“先天下之忧而忧”，从文天祥“留取丹心照汗青”到顾炎武“天下兴亡，匹夫有责”，从鲁迅“我以我血荐轩辕”到当代中华儿女“振兴中华，实现中国梦”的共同心声，无不昭示着中华民族的最强音——爱国主义精神。</a:t>
            </a:r>
            <a:endParaRPr lang="zh-CN" altLang="zh-CN" sz="2400" dirty="0"/>
          </a:p>
          <a:p>
            <a:r>
              <a:rPr lang="zh-CN" altLang="en-US" sz="2400" dirty="0"/>
              <a:t>    </a:t>
            </a:r>
            <a:r>
              <a:rPr lang="zh-CN" altLang="zh-CN" sz="2400" dirty="0"/>
              <a:t>党的十八大以来，党中央高度重视加强爱国主义教育、弘扬爱国主义精神，习近平总书记多次就弘扬爱国主义精神发表重要讲话。他强调，弘扬爱国主义精神要从青少年做起。教育部颁发的《关于教育系统深入开展爱国主义教育的实施意见》提出，要开展深入、持久、生动的爱国主义宣传教育，让爱国主义精神在广大青少年心中牢牢扎根。</a:t>
            </a:r>
            <a:endParaRPr lang="zh-CN" altLang="zh-CN" sz="2400" dirty="0"/>
          </a:p>
          <a:p>
            <a:r>
              <a:rPr lang="zh-CN" altLang="zh-CN" sz="2400" dirty="0"/>
              <a:t>你校拟举办</a:t>
            </a:r>
            <a:r>
              <a:rPr lang="zh-CN" altLang="zh-CN" sz="2400" dirty="0">
                <a:solidFill>
                  <a:srgbClr val="FF0000"/>
                </a:solidFill>
              </a:rPr>
              <a:t>“培养爱国之情、砥砺强国之志、实践报国之行”</a:t>
            </a:r>
            <a:r>
              <a:rPr lang="zh-CN" altLang="zh-CN" sz="2400" dirty="0"/>
              <a:t>专题教育活动，请你参与并完成如下任务：</a:t>
            </a:r>
            <a:endParaRPr lang="zh-CN" altLang="zh-CN" sz="2400" dirty="0"/>
          </a:p>
          <a:p>
            <a:r>
              <a:rPr lang="zh-CN" altLang="zh-CN" sz="2400" dirty="0">
                <a:solidFill>
                  <a:srgbClr val="FF0000"/>
                </a:solidFill>
              </a:rPr>
              <a:t>（</a:t>
            </a:r>
            <a:r>
              <a:rPr lang="en-US" altLang="zh-CN" sz="2400" dirty="0">
                <a:solidFill>
                  <a:srgbClr val="FF0000"/>
                </a:solidFill>
              </a:rPr>
              <a:t>1</a:t>
            </a:r>
            <a:r>
              <a:rPr lang="zh-CN" altLang="zh-CN" sz="2400" dirty="0">
                <a:solidFill>
                  <a:srgbClr val="FF0000"/>
                </a:solidFill>
              </a:rPr>
              <a:t>）请简述弘扬爱国主义精神为什么要从青少年做起。</a:t>
            </a:r>
            <a:r>
              <a:rPr lang="zh-CN" altLang="zh-CN" sz="2400" dirty="0"/>
              <a:t>（三个方面即可。</a:t>
            </a:r>
            <a:r>
              <a:rPr lang="en-US" altLang="zh-CN" sz="2400" dirty="0"/>
              <a:t>6</a:t>
            </a:r>
            <a:r>
              <a:rPr lang="zh-CN" altLang="zh-CN" sz="2400" dirty="0"/>
              <a:t>分）</a:t>
            </a:r>
            <a:endParaRPr lang="zh-CN" altLang="zh-CN" sz="24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1" y="1131095"/>
            <a:ext cx="5903708" cy="704630"/>
          </a:xfrm>
        </p:spPr>
        <p:style>
          <a:lnRef idx="2">
            <a:schemeClr val="accent1"/>
          </a:lnRef>
          <a:fillRef idx="1">
            <a:schemeClr val="lt1"/>
          </a:fillRef>
          <a:effectRef idx="0">
            <a:schemeClr val="accent1"/>
          </a:effectRef>
          <a:fontRef idx="minor">
            <a:schemeClr val="dk1"/>
          </a:fontRef>
        </p:style>
        <p:txBody>
          <a:bodyPr>
            <a:normAutofit/>
          </a:bodyPr>
          <a:lstStyle/>
          <a:p>
            <a:r>
              <a:rPr lang="zh-CN" altLang="zh-CN" sz="2100" dirty="0">
                <a:solidFill>
                  <a:srgbClr val="FF0000"/>
                </a:solidFill>
              </a:rPr>
              <a:t>请简述弘扬爱国主义精神为什么要从青少年做起。</a:t>
            </a:r>
            <a:endParaRPr kumimoji="1" lang="zh-CN" altLang="en-US" sz="2100" dirty="0"/>
          </a:p>
        </p:txBody>
      </p:sp>
      <p:sp>
        <p:nvSpPr>
          <p:cNvPr id="3" name="内容占位符 2"/>
          <p:cNvSpPr>
            <a:spLocks noGrp="1"/>
          </p:cNvSpPr>
          <p:nvPr>
            <p:ph idx="1"/>
          </p:nvPr>
        </p:nvSpPr>
        <p:spPr>
          <a:xfrm>
            <a:off x="602625" y="2070329"/>
            <a:ext cx="7886700" cy="3263504"/>
          </a:xfrm>
        </p:spPr>
        <p:style>
          <a:lnRef idx="2">
            <a:schemeClr val="accent4"/>
          </a:lnRef>
          <a:fillRef idx="1">
            <a:schemeClr val="lt1"/>
          </a:fillRef>
          <a:effectRef idx="0">
            <a:schemeClr val="accent4"/>
          </a:effectRef>
          <a:fontRef idx="minor">
            <a:schemeClr val="dk1"/>
          </a:fontRef>
        </p:style>
        <p:txBody>
          <a:bodyPr>
            <a:normAutofit fontScale="77500" lnSpcReduction="20000"/>
          </a:bodyPr>
          <a:lstStyle/>
          <a:p>
            <a:r>
              <a:rPr lang="zh-CN" altLang="zh-CN" dirty="0"/>
              <a:t>青少年代表着祖国的未来，民族的希望，肩负着实现中华民族伟大复兴的历史重任（或：“振兴中华，实现中国梦”是当代中国青年的历史使命）；</a:t>
            </a:r>
            <a:endParaRPr lang="en-US" altLang="zh-CN" dirty="0"/>
          </a:p>
          <a:p>
            <a:r>
              <a:rPr lang="zh-CN" altLang="zh-CN" dirty="0"/>
              <a:t>少年强则国强；</a:t>
            </a:r>
            <a:endParaRPr lang="en-US" altLang="zh-CN" dirty="0"/>
          </a:p>
          <a:p>
            <a:r>
              <a:rPr lang="zh-CN" altLang="zh-CN" dirty="0"/>
              <a:t>青少年正处于世界观、人生观、价值观形成的关键时期；</a:t>
            </a:r>
            <a:endParaRPr lang="en-US" altLang="zh-CN" dirty="0"/>
          </a:p>
          <a:p>
            <a:r>
              <a:rPr lang="zh-CN" altLang="zh-CN" dirty="0"/>
              <a:t>是培养中国特色社会主义事业合格建设者和可靠接班人的需要；</a:t>
            </a:r>
            <a:endParaRPr lang="en-US" altLang="zh-CN" dirty="0"/>
          </a:p>
          <a:p>
            <a:r>
              <a:rPr lang="zh-CN" altLang="zh-CN" dirty="0"/>
              <a:t>是帮助青少年树立坚定爱国主义信念的需要（或：是培养和增强青少年热爱祖国、热爱人民情感的需要）；</a:t>
            </a:r>
            <a:endParaRPr lang="en-US" altLang="zh-CN" dirty="0"/>
          </a:p>
          <a:p>
            <a:r>
              <a:rPr lang="zh-CN" altLang="zh-CN" dirty="0"/>
              <a:t>是确保国家长治久安、实现中华民族伟大复兴的需要；</a:t>
            </a:r>
            <a:endParaRPr lang="en-US" altLang="zh-CN" dirty="0"/>
          </a:p>
          <a:p>
            <a:r>
              <a:rPr lang="zh-CN" altLang="zh-CN" dirty="0"/>
              <a:t>是增强广大青少年建设祖国的责任感和使命感的需要；</a:t>
            </a:r>
            <a:endParaRPr lang="en-US" altLang="zh-CN" dirty="0"/>
          </a:p>
          <a:p>
            <a:r>
              <a:rPr lang="zh-CN" altLang="zh-CN" dirty="0"/>
              <a:t>是培育和践行社会主义核心价值观的需要；</a:t>
            </a:r>
            <a:endParaRPr lang="en-US" altLang="zh-CN" dirty="0"/>
          </a:p>
          <a:p>
            <a:r>
              <a:rPr lang="zh-CN" altLang="zh-CN" dirty="0"/>
              <a:t>爱国主义精神是中华民族精神的核心；</a:t>
            </a:r>
            <a:endParaRPr lang="en-US" altLang="zh-CN" dirty="0"/>
          </a:p>
          <a:p>
            <a:r>
              <a:rPr lang="zh-CN" altLang="zh-CN" dirty="0"/>
              <a:t>爱国主义精神是鼓舞中华民族迎难而上、团结互助、战胜强敌与困难的不竭力量之源；</a:t>
            </a:r>
            <a:endParaRPr lang="en-US" altLang="zh-CN" dirty="0"/>
          </a:p>
          <a:p>
            <a:r>
              <a:rPr lang="zh-CN" altLang="zh-CN" dirty="0"/>
              <a:t>祖国的兴衰荣辱与每个人的前途命运密切相关（或：祖国命运与个人前途息息相关）；</a:t>
            </a:r>
            <a:endParaRPr lang="en-US" altLang="zh-CN" dirty="0"/>
          </a:p>
          <a:p>
            <a:r>
              <a:rPr lang="zh-CN" altLang="zh-CN" dirty="0"/>
              <a:t>让祖国繁荣昌盛是每个人应有的情感和志向；等等。 </a:t>
            </a:r>
            <a:endParaRPr kumimoji="1"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8993" y="254213"/>
            <a:ext cx="6471060" cy="621357"/>
          </a:xfrm>
        </p:spPr>
        <p:style>
          <a:lnRef idx="2">
            <a:schemeClr val="accent1"/>
          </a:lnRef>
          <a:fillRef idx="1">
            <a:schemeClr val="lt1"/>
          </a:fillRef>
          <a:effectRef idx="0">
            <a:schemeClr val="accent1"/>
          </a:effectRef>
          <a:fontRef idx="minor">
            <a:schemeClr val="dk1"/>
          </a:fontRef>
        </p:style>
        <p:txBody>
          <a:bodyPr>
            <a:normAutofit/>
          </a:bodyPr>
          <a:lstStyle/>
          <a:p>
            <a:r>
              <a:rPr lang="zh-CN" altLang="zh-CN" sz="2100" dirty="0">
                <a:solidFill>
                  <a:srgbClr val="FF0000"/>
                </a:solidFill>
              </a:rPr>
              <a:t>请简述弘扬爱国主义精神为什么要从青少年做起。</a:t>
            </a:r>
            <a:endParaRPr kumimoji="1" lang="zh-CN" altLang="en-US" sz="2100" dirty="0"/>
          </a:p>
        </p:txBody>
      </p:sp>
      <p:sp>
        <p:nvSpPr>
          <p:cNvPr id="3" name="内容占位符 2"/>
          <p:cNvSpPr>
            <a:spLocks noGrp="1"/>
          </p:cNvSpPr>
          <p:nvPr>
            <p:ph sz="half" idx="1"/>
          </p:nvPr>
        </p:nvSpPr>
        <p:spPr>
          <a:xfrm>
            <a:off x="541175" y="2650884"/>
            <a:ext cx="8341567" cy="2000559"/>
          </a:xfrm>
        </p:spPr>
        <p:style>
          <a:lnRef idx="2">
            <a:schemeClr val="accent5"/>
          </a:lnRef>
          <a:fillRef idx="1">
            <a:schemeClr val="lt1"/>
          </a:fillRef>
          <a:effectRef idx="0">
            <a:schemeClr val="accent5"/>
          </a:effectRef>
          <a:fontRef idx="minor">
            <a:schemeClr val="dk1"/>
          </a:fontRef>
        </p:style>
        <p:txBody>
          <a:bodyPr>
            <a:normAutofit fontScale="70000" lnSpcReduction="20000"/>
          </a:bodyPr>
          <a:lstStyle/>
          <a:p>
            <a:r>
              <a:rPr lang="zh-CN" altLang="zh-CN" dirty="0"/>
              <a:t>是培养中国特色社会主义事业合格建设者和可靠接班人的需要；</a:t>
            </a:r>
            <a:endParaRPr lang="en-US" altLang="zh-CN" dirty="0"/>
          </a:p>
          <a:p>
            <a:r>
              <a:rPr lang="zh-CN" altLang="zh-CN" dirty="0"/>
              <a:t>是帮助青少年树立坚定爱国主义信念的需要（或：是培养和增强青少年热爱祖国、热爱人民情感的需要）；</a:t>
            </a:r>
            <a:endParaRPr lang="en-US" altLang="zh-CN" dirty="0"/>
          </a:p>
          <a:p>
            <a:r>
              <a:rPr lang="zh-CN" altLang="zh-CN" dirty="0"/>
              <a:t>是确保国家长治久安、实现中华民族伟大复兴的需要；</a:t>
            </a:r>
            <a:endParaRPr lang="en-US" altLang="zh-CN" dirty="0"/>
          </a:p>
          <a:p>
            <a:r>
              <a:rPr lang="zh-CN" altLang="zh-CN" dirty="0"/>
              <a:t>是增强广大青少年建设祖国的责任感和使命感的需要；</a:t>
            </a:r>
            <a:endParaRPr lang="en-US" altLang="zh-CN" dirty="0"/>
          </a:p>
          <a:p>
            <a:r>
              <a:rPr lang="zh-CN" altLang="zh-CN" dirty="0"/>
              <a:t>是培育和践行社会主义核心价值观的需要；</a:t>
            </a:r>
            <a:endParaRPr lang="en-US" altLang="zh-CN" dirty="0"/>
          </a:p>
        </p:txBody>
      </p:sp>
      <p:sp>
        <p:nvSpPr>
          <p:cNvPr id="4" name="内容占位符 3"/>
          <p:cNvSpPr>
            <a:spLocks noGrp="1"/>
          </p:cNvSpPr>
          <p:nvPr>
            <p:ph sz="half" idx="2"/>
          </p:nvPr>
        </p:nvSpPr>
        <p:spPr>
          <a:xfrm>
            <a:off x="608993" y="979569"/>
            <a:ext cx="8273750" cy="1567316"/>
          </a:xfrm>
        </p:spPr>
        <p:style>
          <a:lnRef idx="2">
            <a:schemeClr val="accent5"/>
          </a:lnRef>
          <a:fillRef idx="1">
            <a:schemeClr val="lt1"/>
          </a:fillRef>
          <a:effectRef idx="0">
            <a:schemeClr val="accent5"/>
          </a:effectRef>
          <a:fontRef idx="minor">
            <a:schemeClr val="dk1"/>
          </a:fontRef>
        </p:style>
        <p:txBody>
          <a:bodyPr>
            <a:noAutofit/>
          </a:bodyPr>
          <a:lstStyle/>
          <a:p>
            <a:r>
              <a:rPr lang="zh-CN" altLang="zh-CN" sz="1800" dirty="0"/>
              <a:t>青少年代表着祖国的未来，民族的希望，肩负着实现中华民族伟大复兴的历史重任（或：“振兴中华，实现中国梦”是当代中国青年的历史使命）；</a:t>
            </a:r>
            <a:endParaRPr lang="en-US" altLang="zh-CN" sz="1800" dirty="0"/>
          </a:p>
          <a:p>
            <a:r>
              <a:rPr lang="zh-CN" altLang="zh-CN" sz="1800" dirty="0"/>
              <a:t>少年强则国强；</a:t>
            </a:r>
            <a:endParaRPr lang="en-US" altLang="zh-CN" sz="1800" dirty="0"/>
          </a:p>
          <a:p>
            <a:r>
              <a:rPr lang="zh-CN" altLang="zh-CN" sz="1800" dirty="0"/>
              <a:t>青少年正处于世界观、人生观、价值观形成的关键时期；</a:t>
            </a:r>
            <a:endParaRPr lang="en-US" altLang="zh-CN" sz="1800" dirty="0"/>
          </a:p>
        </p:txBody>
      </p:sp>
      <p:sp>
        <p:nvSpPr>
          <p:cNvPr id="5" name="矩形 4"/>
          <p:cNvSpPr/>
          <p:nvPr/>
        </p:nvSpPr>
        <p:spPr>
          <a:xfrm>
            <a:off x="363894" y="4780125"/>
            <a:ext cx="8593493" cy="1754326"/>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zh-CN" dirty="0"/>
              <a:t>爱国主义精神是中华民族精神的核心；</a:t>
            </a:r>
            <a:endParaRPr lang="en-US" altLang="zh-CN" dirty="0"/>
          </a:p>
          <a:p>
            <a:r>
              <a:rPr lang="zh-CN" altLang="zh-CN" dirty="0"/>
              <a:t>爱国主义精神是鼓舞中华民族迎难而上、团结互助、战胜强敌与困难的不竭力量之源；</a:t>
            </a:r>
            <a:endParaRPr lang="en-US" altLang="zh-CN" dirty="0"/>
          </a:p>
          <a:p>
            <a:r>
              <a:rPr lang="zh-CN" altLang="zh-CN" dirty="0"/>
              <a:t>祖国的兴衰荣辱与每个人的前途命运密切相关（或：祖国命运与个人前途息息相关）；</a:t>
            </a:r>
            <a:endParaRPr lang="en-US" altLang="zh-CN" dirty="0"/>
          </a:p>
          <a:p>
            <a:r>
              <a:rPr lang="zh-CN" altLang="zh-CN" dirty="0"/>
              <a:t>让祖国繁荣昌盛是每个人应有的情感和志向；等等。 </a:t>
            </a:r>
            <a:endParaRPr kumimoji="1"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35423" y="1148238"/>
            <a:ext cx="4153817" cy="1315043"/>
          </a:xfrm>
        </p:spPr>
        <p:style>
          <a:lnRef idx="2">
            <a:schemeClr val="dk1"/>
          </a:lnRef>
          <a:fillRef idx="1">
            <a:schemeClr val="lt1"/>
          </a:fillRef>
          <a:effectRef idx="0">
            <a:schemeClr val="dk1"/>
          </a:effectRef>
          <a:fontRef idx="minor">
            <a:schemeClr val="dk1"/>
          </a:fontRef>
        </p:style>
        <p:txBody>
          <a:bodyPr/>
          <a:lstStyle/>
          <a:p>
            <a:r>
              <a:rPr kumimoji="1" lang="zh-CN" altLang="en-US" dirty="0">
                <a:solidFill>
                  <a:srgbClr val="FF0000"/>
                </a:solidFill>
              </a:rPr>
              <a:t>解决问题类试题与</a:t>
            </a:r>
            <a:br>
              <a:rPr kumimoji="1" lang="en-US" altLang="zh-CN" dirty="0">
                <a:solidFill>
                  <a:srgbClr val="FF0000"/>
                </a:solidFill>
              </a:rPr>
            </a:br>
            <a:r>
              <a:rPr kumimoji="1" lang="zh-CN" altLang="en-US" dirty="0">
                <a:solidFill>
                  <a:srgbClr val="FF0000"/>
                </a:solidFill>
              </a:rPr>
              <a:t>答案思路的变迁</a:t>
            </a:r>
            <a:endParaRPr kumimoji="1" lang="zh-CN" altLang="en-US" dirty="0">
              <a:solidFill>
                <a:srgbClr val="FF0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375091" y="0"/>
            <a:ext cx="3200400" cy="548640"/>
          </a:xfrm>
        </p:spPr>
        <p:txBody>
          <a:bodyPr/>
          <a:lstStyle/>
          <a:p>
            <a:r>
              <a:rPr kumimoji="1" lang="en-US" altLang="zh-CN" dirty="0"/>
              <a:t>2012</a:t>
            </a:r>
            <a:r>
              <a:rPr kumimoji="1" lang="zh-CN" altLang="en-US" dirty="0"/>
              <a:t>年、</a:t>
            </a:r>
            <a:r>
              <a:rPr kumimoji="1" lang="en-US" altLang="zh-CN" dirty="0"/>
              <a:t>2013</a:t>
            </a:r>
            <a:r>
              <a:rPr kumimoji="1" lang="zh-CN" altLang="en-US" dirty="0"/>
              <a:t>年</a:t>
            </a:r>
            <a:endParaRPr kumimoji="1" lang="zh-CN" altLang="en-US" dirty="0"/>
          </a:p>
        </p:txBody>
      </p:sp>
      <p:sp>
        <p:nvSpPr>
          <p:cNvPr id="4" name="内容占位符 3"/>
          <p:cNvSpPr>
            <a:spLocks noGrp="1"/>
          </p:cNvSpPr>
          <p:nvPr>
            <p:ph sz="half" idx="2"/>
          </p:nvPr>
        </p:nvSpPr>
        <p:spPr>
          <a:xfrm>
            <a:off x="279919" y="712859"/>
            <a:ext cx="4058816" cy="6145141"/>
          </a:xfrm>
        </p:spPr>
        <p:style>
          <a:lnRef idx="2">
            <a:schemeClr val="accent2"/>
          </a:lnRef>
          <a:fillRef idx="1">
            <a:schemeClr val="lt1"/>
          </a:fillRef>
          <a:effectRef idx="0">
            <a:schemeClr val="accent2"/>
          </a:effectRef>
          <a:fontRef idx="minor">
            <a:schemeClr val="dk1"/>
          </a:fontRef>
        </p:style>
        <p:txBody>
          <a:bodyPr>
            <a:normAutofit fontScale="77500" lnSpcReduction="20000"/>
          </a:bodyPr>
          <a:lstStyle/>
          <a:p>
            <a:r>
              <a:rPr lang="zh-CN" altLang="zh-CN" dirty="0"/>
              <a:t>“不能让孩子输在起跑线上”的奇谈怪论盛行；“绿领巾”、“蓝校服”、“三色作业本”怪象频出；“天价”补习班泛滥；“虎妈”、“狼爸”家庭教育方式被追捧……</a:t>
            </a:r>
            <a:endParaRPr lang="zh-CN" altLang="zh-CN" dirty="0"/>
          </a:p>
          <a:p>
            <a:r>
              <a:rPr lang="zh-CN" altLang="zh-CN" dirty="0"/>
              <a:t>“报班多，作业多，考试多；锻炼少，睡眠少，做家务少”已成为当前我国中小学生生活状态的真实写照！分数至上、揠苗助长现象屡见不鲜。压力与日俱增，学生不堪重负，身心健康受到无情摧残！一位中学生在升旗仪式上大声疾呼：“我们是人，不是机器！”许多教育专家和有识之士发出了振聋发聩的呼吁：“决不能让孩子伤在起跑线上！”</a:t>
            </a:r>
            <a:endParaRPr lang="zh-CN" altLang="zh-CN" dirty="0"/>
          </a:p>
          <a:p>
            <a:r>
              <a:rPr lang="zh-CN" altLang="zh-CN" dirty="0"/>
              <a:t>结合上述材料，运用所学知识，思考下列问题：</a:t>
            </a:r>
            <a:endParaRPr lang="zh-CN" altLang="zh-CN" dirty="0"/>
          </a:p>
          <a:p>
            <a:r>
              <a:rPr lang="zh-CN" altLang="zh-CN" dirty="0"/>
              <a:t>（</a:t>
            </a:r>
            <a:r>
              <a:rPr lang="en-US" altLang="zh-CN" dirty="0"/>
              <a:t>1</a:t>
            </a:r>
            <a:r>
              <a:rPr lang="zh-CN" altLang="zh-CN" dirty="0"/>
              <a:t>）请分析上述现象带来的危害。（两个方面即可。</a:t>
            </a:r>
            <a:r>
              <a:rPr lang="en-US" altLang="zh-CN" dirty="0"/>
              <a:t>4</a:t>
            </a:r>
            <a:r>
              <a:rPr lang="zh-CN" altLang="zh-CN" dirty="0"/>
              <a:t>分）</a:t>
            </a:r>
            <a:endParaRPr lang="zh-CN" altLang="zh-CN" dirty="0"/>
          </a:p>
          <a:p>
            <a:r>
              <a:rPr lang="en-US" altLang="zh-CN" dirty="0"/>
              <a:t> </a:t>
            </a:r>
            <a:r>
              <a:rPr lang="zh-CN" altLang="zh-CN" dirty="0"/>
              <a:t>（</a:t>
            </a:r>
            <a:r>
              <a:rPr lang="en-US" altLang="zh-CN" dirty="0"/>
              <a:t>2</a:t>
            </a:r>
            <a:r>
              <a:rPr lang="zh-CN" altLang="zh-CN" dirty="0"/>
              <a:t>）</a:t>
            </a:r>
            <a:r>
              <a:rPr lang="zh-CN" altLang="zh-CN" dirty="0">
                <a:solidFill>
                  <a:srgbClr val="FF0000"/>
                </a:solidFill>
              </a:rPr>
              <a:t>怎样才能真正杜绝上述现象，请你出谋划策。（</a:t>
            </a:r>
            <a:r>
              <a:rPr lang="zh-CN" altLang="zh-CN" dirty="0"/>
              <a:t>三个方面即可。</a:t>
            </a:r>
            <a:r>
              <a:rPr lang="en-US" altLang="zh-CN" dirty="0"/>
              <a:t>6</a:t>
            </a:r>
            <a:r>
              <a:rPr lang="zh-CN" altLang="zh-CN" dirty="0"/>
              <a:t>分）</a:t>
            </a:r>
            <a:endParaRPr lang="zh-CN" altLang="zh-CN" dirty="0"/>
          </a:p>
          <a:p>
            <a:endParaRPr kumimoji="1" lang="zh-CN" altLang="en-US" dirty="0"/>
          </a:p>
        </p:txBody>
      </p:sp>
      <p:sp>
        <p:nvSpPr>
          <p:cNvPr id="6" name="内容占位符 5"/>
          <p:cNvSpPr>
            <a:spLocks noGrp="1"/>
          </p:cNvSpPr>
          <p:nvPr>
            <p:ph sz="quarter" idx="4"/>
          </p:nvPr>
        </p:nvSpPr>
        <p:spPr>
          <a:xfrm>
            <a:off x="4562669" y="475861"/>
            <a:ext cx="4432041" cy="6382139"/>
          </a:xfrm>
        </p:spPr>
        <p:style>
          <a:lnRef idx="2">
            <a:schemeClr val="accent1"/>
          </a:lnRef>
          <a:fillRef idx="1">
            <a:schemeClr val="lt1"/>
          </a:fillRef>
          <a:effectRef idx="0">
            <a:schemeClr val="accent1"/>
          </a:effectRef>
          <a:fontRef idx="minor">
            <a:schemeClr val="dk1"/>
          </a:fontRef>
        </p:style>
        <p:txBody>
          <a:bodyPr>
            <a:normAutofit lnSpcReduction="10000"/>
          </a:bodyPr>
          <a:lstStyle/>
          <a:p>
            <a:r>
              <a:rPr lang="zh-CN" altLang="zh-CN" dirty="0"/>
              <a:t>国家应不断深化教育改革，落实素质教育；国家应加强监管，规范办学行为；国家应不断深化教育评价制度改革，绝不能把考试分数作为评价学生的唯一标准；学校应认真执行国家的教育方针、政策；学校应坚持育人为本，切实纠正重智轻德、片面追求升学率倾向；教师应切实做到依法执教，模范遵守职业道德规范，自觉抵制有偿家教；家长应树立正确的教育观念；家长培养、教育子女应遵循教育规律，运用科学的教育方法；全社会应确立正确的人才观；有关部门应严格规范课外辅导班的办班行为；等等。</a:t>
            </a:r>
            <a:endParaRPr lang="zh-CN" altLang="zh-CN" dirty="0"/>
          </a:p>
          <a:p>
            <a:endParaRPr kumimoji="1" lang="zh-CN" altLang="en-US" dirty="0"/>
          </a:p>
        </p:txBody>
      </p:sp>
      <p:sp>
        <p:nvSpPr>
          <p:cNvPr id="7" name="文本框 6"/>
          <p:cNvSpPr txBox="1"/>
          <p:nvPr/>
        </p:nvSpPr>
        <p:spPr>
          <a:xfrm>
            <a:off x="3116424" y="2920482"/>
            <a:ext cx="3262432" cy="830997"/>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kumimoji="1" lang="zh-CN" altLang="en-US" sz="4800" dirty="0">
                <a:solidFill>
                  <a:srgbClr val="FF0000"/>
                </a:solidFill>
              </a:rPr>
              <a:t>责任追究法</a:t>
            </a:r>
            <a:endParaRPr kumimoji="1" lang="zh-CN" altLang="en-US" sz="4800" dirty="0">
              <a:solidFill>
                <a:srgbClr val="FF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sz="half" idx="1"/>
          </p:nvPr>
        </p:nvSpPr>
        <p:spPr>
          <a:xfrm>
            <a:off x="822960" y="1097280"/>
            <a:ext cx="6867525" cy="3712210"/>
          </a:xfrm>
        </p:spPr>
        <p:txBody>
          <a:bodyPr/>
          <a:p>
            <a:r>
              <a:rPr lang="zh-CN" altLang="en-US">
                <a:solidFill>
                  <a:srgbClr val="FF0000"/>
                </a:solidFill>
              </a:rPr>
              <a:t>做一道题的常规步骤</a:t>
            </a:r>
            <a:endParaRPr lang="zh-CN" altLang="en-US">
              <a:solidFill>
                <a:srgbClr val="FF0000"/>
              </a:solidFill>
            </a:endParaRPr>
          </a:p>
          <a:p>
            <a:r>
              <a:rPr lang="zh-CN" altLang="en-US" b="0"/>
              <a:t>第一步：审设问。反复通读设问，标划出   设问中的关键信息。</a:t>
            </a:r>
            <a:endParaRPr lang="zh-CN" altLang="en-US" b="0"/>
          </a:p>
          <a:p>
            <a:r>
              <a:rPr lang="zh-CN" altLang="en-US" b="0"/>
              <a:t>第二步：审材料，回归材料寻找有用信息</a:t>
            </a:r>
            <a:endParaRPr lang="zh-CN" altLang="en-US" b="0"/>
          </a:p>
          <a:p>
            <a:r>
              <a:rPr lang="zh-CN" altLang="en-US" b="0"/>
              <a:t>第三步：组织答案，回归材料、联系教材、联系生活体验组织答案</a:t>
            </a:r>
            <a:endParaRPr lang="en-US" altLang="zh-CN" b="0"/>
          </a:p>
        </p:txBody>
      </p:sp>
      <p:sp>
        <p:nvSpPr>
          <p:cNvPr id="4" name="标题 3"/>
          <p:cNvSpPr>
            <a:spLocks noGrp="1"/>
          </p:cNvSpPr>
          <p:nvPr>
            <p:ph type="title"/>
          </p:nvPr>
        </p:nvSpPr>
        <p:spPr>
          <a:xfrm>
            <a:off x="822960" y="365760"/>
            <a:ext cx="2463800" cy="548640"/>
          </a:xfrm>
          <a:solidFill>
            <a:srgbClr val="92D050"/>
          </a:solidFill>
        </p:spPr>
        <p:txBody>
          <a:bodyPr/>
          <a:p>
            <a:r>
              <a:rPr lang="zh-CN" altLang="en-US"/>
              <a:t>一、学会审题</a:t>
            </a:r>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half" idx="2"/>
          </p:nvPr>
        </p:nvSpPr>
        <p:spPr>
          <a:xfrm>
            <a:off x="1043082" y="580768"/>
            <a:ext cx="6971914" cy="501584"/>
          </a:xfrm>
        </p:spPr>
        <p:txBody>
          <a:bodyPr>
            <a:normAutofit fontScale="92500" lnSpcReduction="20000"/>
          </a:bodyPr>
          <a:lstStyle/>
          <a:p>
            <a:r>
              <a:rPr lang="en-US" altLang="zh-CN" sz="3200" dirty="0">
                <a:solidFill>
                  <a:srgbClr val="FF0000"/>
                </a:solidFill>
              </a:rPr>
              <a:t>2012</a:t>
            </a:r>
            <a:r>
              <a:rPr lang="zh-CN" altLang="en-US" sz="3200" dirty="0">
                <a:solidFill>
                  <a:srgbClr val="FF0000"/>
                </a:solidFill>
              </a:rPr>
              <a:t>年</a:t>
            </a:r>
            <a:r>
              <a:rPr lang="zh-CN" altLang="zh-CN" sz="3200" dirty="0">
                <a:solidFill>
                  <a:srgbClr val="FF0000"/>
                </a:solidFill>
              </a:rPr>
              <a:t>怎样才能让治病的药不再致病？ </a:t>
            </a:r>
            <a:endParaRPr kumimoji="1" lang="zh-CN" altLang="en-US" sz="3200" dirty="0">
              <a:solidFill>
                <a:srgbClr val="FF0000"/>
              </a:solidFill>
            </a:endParaRPr>
          </a:p>
        </p:txBody>
      </p:sp>
      <p:sp>
        <p:nvSpPr>
          <p:cNvPr id="6" name="内容占位符 5"/>
          <p:cNvSpPr>
            <a:spLocks noGrp="1"/>
          </p:cNvSpPr>
          <p:nvPr>
            <p:ph sz="quarter" idx="4"/>
          </p:nvPr>
        </p:nvSpPr>
        <p:spPr>
          <a:xfrm>
            <a:off x="653144" y="1421927"/>
            <a:ext cx="8378890" cy="5156153"/>
          </a:xfrm>
        </p:spPr>
        <p:style>
          <a:lnRef idx="2">
            <a:schemeClr val="accent2"/>
          </a:lnRef>
          <a:fillRef idx="1">
            <a:schemeClr val="lt1"/>
          </a:fillRef>
          <a:effectRef idx="0">
            <a:schemeClr val="accent2"/>
          </a:effectRef>
          <a:fontRef idx="minor">
            <a:schemeClr val="dk1"/>
          </a:fontRef>
        </p:style>
        <p:txBody>
          <a:bodyPr>
            <a:noAutofit/>
          </a:bodyPr>
          <a:lstStyle/>
          <a:p>
            <a:r>
              <a:rPr lang="zh-CN" altLang="zh-CN" sz="2800" dirty="0"/>
              <a:t>国家要加强社会信用体系建设；</a:t>
            </a:r>
            <a:endParaRPr lang="en-US" altLang="zh-CN" sz="2800" dirty="0"/>
          </a:p>
          <a:p>
            <a:r>
              <a:rPr lang="zh-CN" altLang="zh-CN" sz="2800" dirty="0"/>
              <a:t>国家要进一步加强公民思想道德建设；</a:t>
            </a:r>
            <a:endParaRPr lang="en-US" altLang="zh-CN" sz="2800" dirty="0"/>
          </a:p>
          <a:p>
            <a:r>
              <a:rPr lang="zh-CN" altLang="zh-CN" sz="2800" dirty="0"/>
              <a:t>国家有关部门要加强对药品生产的监督管理；</a:t>
            </a:r>
            <a:endParaRPr lang="en-US" altLang="zh-CN" sz="2800" dirty="0"/>
          </a:p>
          <a:p>
            <a:r>
              <a:rPr lang="zh-CN" altLang="zh-CN" sz="2800" dirty="0"/>
              <a:t>执法机关要严惩药品生产经营领域的违法犯罪行为；</a:t>
            </a:r>
            <a:endParaRPr lang="en-US" altLang="zh-CN" sz="2800" dirty="0"/>
          </a:p>
          <a:p>
            <a:r>
              <a:rPr lang="zh-CN" altLang="zh-CN" sz="2800" dirty="0"/>
              <a:t>企业要增强诚信经营意识；企业要做到依法生产、依法经营；企业要增强社会责任感；全社会要共同营造诚实守信的良好环境；</a:t>
            </a:r>
            <a:endParaRPr lang="en-US" altLang="zh-CN" sz="2800" dirty="0"/>
          </a:p>
          <a:p>
            <a:r>
              <a:rPr lang="zh-CN" altLang="zh-CN" sz="2800" dirty="0"/>
              <a:t>新闻媒体要充分发挥舆论监督作用；</a:t>
            </a:r>
            <a:endParaRPr lang="en-US" altLang="zh-CN" sz="2800" dirty="0"/>
          </a:p>
          <a:p>
            <a:r>
              <a:rPr lang="zh-CN" altLang="zh-CN" sz="2800" dirty="0"/>
              <a:t>消费者要增强依法维权意识；公民要积极行使监督权，及时举报企业的违法行为；等等。 </a:t>
            </a:r>
            <a:endParaRPr kumimoji="1" lang="zh-CN" altLang="en-US" sz="2800" dirty="0"/>
          </a:p>
        </p:txBody>
      </p:sp>
      <p:sp>
        <p:nvSpPr>
          <p:cNvPr id="7" name="文本框 6"/>
          <p:cNvSpPr txBox="1"/>
          <p:nvPr/>
        </p:nvSpPr>
        <p:spPr>
          <a:xfrm>
            <a:off x="3116424" y="2920482"/>
            <a:ext cx="3262432" cy="830997"/>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kumimoji="1" lang="zh-CN" altLang="en-US" sz="4800" dirty="0">
                <a:solidFill>
                  <a:srgbClr val="FF0000"/>
                </a:solidFill>
              </a:rPr>
              <a:t>责任追究法</a:t>
            </a:r>
            <a:endParaRPr kumimoji="1" lang="zh-CN" altLang="en-US" sz="4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half" idx="1"/>
          </p:nvPr>
        </p:nvSpPr>
        <p:spPr>
          <a:xfrm>
            <a:off x="438539" y="37322"/>
            <a:ext cx="3788228" cy="6699380"/>
          </a:xfrm>
        </p:spPr>
        <p:style>
          <a:lnRef idx="2">
            <a:schemeClr val="accent1"/>
          </a:lnRef>
          <a:fillRef idx="1">
            <a:schemeClr val="lt1"/>
          </a:fillRef>
          <a:effectRef idx="0">
            <a:schemeClr val="accent1"/>
          </a:effectRef>
          <a:fontRef idx="minor">
            <a:schemeClr val="dk1"/>
          </a:fontRef>
        </p:style>
        <p:txBody>
          <a:bodyPr>
            <a:normAutofit fontScale="70000" lnSpcReduction="20000"/>
          </a:bodyPr>
          <a:lstStyle/>
          <a:p>
            <a:r>
              <a:rPr lang="en-US" altLang="zh-CN" dirty="0"/>
              <a:t>2013--10--(2)</a:t>
            </a:r>
            <a:r>
              <a:rPr lang="zh-CN" altLang="zh-CN" dirty="0">
                <a:solidFill>
                  <a:srgbClr val="FF0000"/>
                </a:solidFill>
              </a:rPr>
              <a:t>加强传统村落保护，你有哪些设想</a:t>
            </a:r>
            <a:r>
              <a:rPr lang="en-US" altLang="zh-CN" dirty="0">
                <a:solidFill>
                  <a:srgbClr val="FF0000"/>
                </a:solidFill>
              </a:rPr>
              <a:t>?</a:t>
            </a:r>
            <a:r>
              <a:rPr lang="en-US" altLang="zh-CN" dirty="0"/>
              <a:t>(</a:t>
            </a:r>
            <a:r>
              <a:rPr lang="zh-CN" altLang="zh-CN" dirty="0"/>
              <a:t>三个方面即可。</a:t>
            </a:r>
            <a:r>
              <a:rPr lang="en-US" altLang="zh-CN" dirty="0"/>
              <a:t>6</a:t>
            </a:r>
            <a:r>
              <a:rPr lang="zh-CN" altLang="zh-CN" dirty="0"/>
              <a:t>分</a:t>
            </a:r>
            <a:r>
              <a:rPr lang="en-US" altLang="zh-CN" dirty="0"/>
              <a:t>) )</a:t>
            </a:r>
            <a:endParaRPr lang="en-US" altLang="zh-CN" dirty="0"/>
          </a:p>
          <a:p>
            <a:r>
              <a:rPr lang="zh-CN" altLang="zh-CN" dirty="0">
                <a:latin typeface="宋体" panose="02010600030101010101" pitchFamily="2" charset="-122"/>
                <a:ea typeface="宋体" panose="02010600030101010101" pitchFamily="2" charset="-122"/>
                <a:cs typeface="宋体" panose="02010600030101010101" pitchFamily="2" charset="-122"/>
              </a:rPr>
              <a:t>制定并完善保护传统村落的法律法规。加大对保护传统村落的资金投入。开发与保护相结合，大力发展传统村落文化旅游产业。宣传保护传统村落文化的重要性。培养传承传统技艺的人才。编制传统村落保护发展规划，并认真落实。出台保护传统村落的政策。设置传统村落保护标志，建立保护档案。对确定保护的濒危建筑物及时抢救修缮。坚持创新，探索保护传统村落新途径。依法严厉打击各种破坏传统村落的行为。传统村落遭到破坏之处，应予以及时修复，并追究破坏者的责任。增强保护传统村落的责任感，发现破坏传统村落的行为要予以制止或举报。等等。</a:t>
            </a:r>
            <a:r>
              <a:rPr lang="en-US" altLang="zh-CN" dirty="0">
                <a:latin typeface="宋体" panose="02010600030101010101" pitchFamily="2" charset="-122"/>
                <a:ea typeface="宋体" panose="02010600030101010101" pitchFamily="2" charset="-122"/>
                <a:cs typeface="宋体" panose="02010600030101010101" pitchFamily="2" charset="-122"/>
              </a:rPr>
              <a:t> </a:t>
            </a:r>
            <a:endParaRPr lang="en-US" altLang="zh-CN" dirty="0">
              <a:latin typeface="宋体" panose="02010600030101010101" pitchFamily="2" charset="-122"/>
              <a:ea typeface="宋体" panose="02010600030101010101" pitchFamily="2" charset="-122"/>
              <a:cs typeface="宋体" panose="02010600030101010101" pitchFamily="2" charset="-122"/>
            </a:endParaRPr>
          </a:p>
        </p:txBody>
      </p:sp>
      <p:sp>
        <p:nvSpPr>
          <p:cNvPr id="3" name="内容占位符 2"/>
          <p:cNvSpPr>
            <a:spLocks noGrp="1"/>
          </p:cNvSpPr>
          <p:nvPr>
            <p:ph sz="half" idx="2"/>
          </p:nvPr>
        </p:nvSpPr>
        <p:spPr>
          <a:xfrm>
            <a:off x="4469362" y="0"/>
            <a:ext cx="4581331" cy="6736702"/>
          </a:xfrm>
        </p:spPr>
        <p:style>
          <a:lnRef idx="2">
            <a:schemeClr val="accent1"/>
          </a:lnRef>
          <a:fillRef idx="1">
            <a:schemeClr val="lt1"/>
          </a:fillRef>
          <a:effectRef idx="0">
            <a:schemeClr val="accent1"/>
          </a:effectRef>
          <a:fontRef idx="minor">
            <a:schemeClr val="dk1"/>
          </a:fontRef>
        </p:style>
        <p:txBody>
          <a:bodyPr>
            <a:normAutofit fontScale="70000" lnSpcReduction="20000"/>
          </a:bodyPr>
          <a:lstStyle/>
          <a:p>
            <a:r>
              <a:rPr lang="en-US" altLang="zh-CN" dirty="0"/>
              <a:t>11--(2)</a:t>
            </a:r>
            <a:r>
              <a:rPr lang="zh-CN" altLang="zh-CN" dirty="0">
                <a:solidFill>
                  <a:srgbClr val="FF0000"/>
                </a:solidFill>
              </a:rPr>
              <a:t>请就如何提高中小学生汉字书写和汉语表达能力谈谈你的主张。</a:t>
            </a:r>
            <a:r>
              <a:rPr lang="en-US" altLang="zh-CN" dirty="0"/>
              <a:t>(</a:t>
            </a:r>
            <a:r>
              <a:rPr lang="zh-CN" altLang="zh-CN" dirty="0"/>
              <a:t>三个方面即可。</a:t>
            </a:r>
            <a:r>
              <a:rPr lang="en-US" altLang="zh-CN" dirty="0"/>
              <a:t>6</a:t>
            </a:r>
            <a:r>
              <a:rPr lang="zh-CN" altLang="zh-CN" dirty="0"/>
              <a:t>分</a:t>
            </a:r>
            <a:r>
              <a:rPr lang="en-US" altLang="zh-CN" dirty="0"/>
              <a:t>)</a:t>
            </a:r>
            <a:endParaRPr lang="en-US" altLang="zh-CN" dirty="0"/>
          </a:p>
          <a:p>
            <a:r>
              <a:rPr lang="zh-CN" altLang="zh-CN" sz="3400" dirty="0">
                <a:latin typeface="楷体" panose="02010609060101010101" pitchFamily="49" charset="-122"/>
                <a:ea typeface="楷体" panose="02010609060101010101" pitchFamily="49" charset="-122"/>
                <a:cs typeface="楷体" panose="02010609060101010101" pitchFamily="49" charset="-122"/>
              </a:rPr>
              <a:t>国家要完善推动汉语教育方面的法律法规。政府主管部门要加大力度整治社会用字混乱现象。教育主管部门要采取多种措施推动书法课程的实施。</a:t>
            </a:r>
            <a:r>
              <a:rPr lang="en-US" altLang="zh-CN" sz="3400" dirty="0">
                <a:latin typeface="楷体" panose="02010609060101010101" pitchFamily="49" charset="-122"/>
                <a:ea typeface="楷体" panose="02010609060101010101" pitchFamily="49" charset="-122"/>
                <a:cs typeface="楷体" panose="02010609060101010101" pitchFamily="49" charset="-122"/>
              </a:rPr>
              <a:t>(</a:t>
            </a:r>
            <a:r>
              <a:rPr lang="zh-CN" altLang="zh-CN" sz="3400" dirty="0">
                <a:latin typeface="楷体" panose="02010609060101010101" pitchFamily="49" charset="-122"/>
                <a:ea typeface="楷体" panose="02010609060101010101" pitchFamily="49" charset="-122"/>
                <a:cs typeface="楷体" panose="02010609060101010101" pitchFamily="49" charset="-122"/>
              </a:rPr>
              <a:t>或：教育主管部门要落实并监督检查书法教育开展情况。</a:t>
            </a:r>
            <a:r>
              <a:rPr lang="en-US" altLang="zh-CN" sz="3400" dirty="0">
                <a:latin typeface="楷体" panose="02010609060101010101" pitchFamily="49" charset="-122"/>
                <a:ea typeface="楷体" panose="02010609060101010101" pitchFamily="49" charset="-122"/>
                <a:cs typeface="楷体" panose="02010609060101010101" pitchFamily="49" charset="-122"/>
              </a:rPr>
              <a:t>)</a:t>
            </a:r>
            <a:r>
              <a:rPr lang="zh-CN" altLang="zh-CN" sz="3400" dirty="0">
                <a:latin typeface="楷体" panose="02010609060101010101" pitchFamily="49" charset="-122"/>
                <a:ea typeface="楷体" panose="02010609060101010101" pitchFamily="49" charset="-122"/>
                <a:cs typeface="楷体" panose="02010609060101010101" pitchFamily="49" charset="-122"/>
              </a:rPr>
              <a:t>有关部门要加强宣传，营造重视汉语应用能力培养的社会氛围。学校要认真落实开设书法课程的相关规定，调动学生学习书法课的积极性。</a:t>
            </a:r>
            <a:r>
              <a:rPr lang="en-US" altLang="zh-CN" sz="3400" dirty="0">
                <a:latin typeface="楷体" panose="02010609060101010101" pitchFamily="49" charset="-122"/>
                <a:ea typeface="楷体" panose="02010609060101010101" pitchFamily="49" charset="-122"/>
                <a:cs typeface="楷体" panose="02010609060101010101" pitchFamily="49" charset="-122"/>
              </a:rPr>
              <a:t>(</a:t>
            </a:r>
            <a:r>
              <a:rPr lang="zh-CN" altLang="zh-CN" sz="3400" dirty="0">
                <a:latin typeface="楷体" panose="02010609060101010101" pitchFamily="49" charset="-122"/>
                <a:ea typeface="楷体" panose="02010609060101010101" pitchFamily="49" charset="-122"/>
                <a:cs typeface="楷体" panose="02010609060101010101" pitchFamily="49" charset="-122"/>
              </a:rPr>
              <a:t>或：学校要开展形式多样的书法评比和竞赛活动，表彰、奖励优秀学生。</a:t>
            </a:r>
            <a:r>
              <a:rPr lang="en-US" altLang="zh-CN" sz="3400" dirty="0">
                <a:latin typeface="楷体" panose="02010609060101010101" pitchFamily="49" charset="-122"/>
                <a:ea typeface="楷体" panose="02010609060101010101" pitchFamily="49" charset="-122"/>
                <a:cs typeface="楷体" panose="02010609060101010101" pitchFamily="49" charset="-122"/>
              </a:rPr>
              <a:t>)</a:t>
            </a:r>
            <a:r>
              <a:rPr lang="zh-CN" altLang="zh-CN" sz="3400" dirty="0">
                <a:latin typeface="楷体" panose="02010609060101010101" pitchFamily="49" charset="-122"/>
                <a:ea typeface="楷体" panose="02010609060101010101" pitchFamily="49" charset="-122"/>
                <a:cs typeface="楷体" panose="02010609060101010101" pitchFamily="49" charset="-122"/>
              </a:rPr>
              <a:t>学生要增强学习汉语的主动性，提高汉字书写表达能力。等等。</a:t>
            </a:r>
            <a:r>
              <a:rPr lang="en-US" altLang="zh-CN" sz="3400" dirty="0">
                <a:latin typeface="楷体" panose="02010609060101010101" pitchFamily="49" charset="-122"/>
                <a:ea typeface="楷体" panose="02010609060101010101" pitchFamily="49" charset="-122"/>
                <a:cs typeface="楷体" panose="02010609060101010101" pitchFamily="49" charset="-122"/>
              </a:rPr>
              <a:t>    </a:t>
            </a:r>
            <a:endParaRPr lang="zh-CN" altLang="zh-CN" sz="3400" dirty="0">
              <a:latin typeface="楷体" panose="02010609060101010101" pitchFamily="49" charset="-122"/>
              <a:ea typeface="楷体" panose="02010609060101010101" pitchFamily="49" charset="-122"/>
              <a:cs typeface="楷体" panose="02010609060101010101" pitchFamily="49" charset="-122"/>
            </a:endParaRPr>
          </a:p>
        </p:txBody>
      </p:sp>
      <p:sp>
        <p:nvSpPr>
          <p:cNvPr id="5" name="文本框 4"/>
          <p:cNvSpPr txBox="1"/>
          <p:nvPr/>
        </p:nvSpPr>
        <p:spPr>
          <a:xfrm>
            <a:off x="701437" y="3219062"/>
            <a:ext cx="3262432" cy="830997"/>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kumimoji="1" lang="zh-CN" altLang="en-US" sz="4800" dirty="0">
                <a:solidFill>
                  <a:srgbClr val="FF0000"/>
                </a:solidFill>
              </a:rPr>
              <a:t>责任主体法</a:t>
            </a:r>
            <a:endParaRPr kumimoji="1" lang="zh-CN" altLang="en-US" sz="4800" dirty="0">
              <a:solidFill>
                <a:srgbClr val="FF0000"/>
              </a:solidFill>
            </a:endParaRPr>
          </a:p>
        </p:txBody>
      </p:sp>
      <p:sp>
        <p:nvSpPr>
          <p:cNvPr id="6" name="文本框 5"/>
          <p:cNvSpPr txBox="1"/>
          <p:nvPr/>
        </p:nvSpPr>
        <p:spPr>
          <a:xfrm>
            <a:off x="4996628" y="3287487"/>
            <a:ext cx="3262432" cy="830997"/>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kumimoji="1" lang="zh-CN" altLang="en-US" sz="4800" dirty="0">
                <a:solidFill>
                  <a:srgbClr val="FF0000"/>
                </a:solidFill>
              </a:rPr>
              <a:t>责任主体法</a:t>
            </a:r>
            <a:endParaRPr kumimoji="1" lang="zh-CN" altLang="en-US" sz="4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half" idx="2"/>
          </p:nvPr>
        </p:nvSpPr>
        <p:spPr>
          <a:xfrm>
            <a:off x="205274" y="149290"/>
            <a:ext cx="3601616" cy="6596743"/>
          </a:xfrm>
        </p:spPr>
        <p:style>
          <a:lnRef idx="2">
            <a:schemeClr val="accent2"/>
          </a:lnRef>
          <a:fillRef idx="1">
            <a:schemeClr val="lt1"/>
          </a:fillRef>
          <a:effectRef idx="0">
            <a:schemeClr val="accent2"/>
          </a:effectRef>
          <a:fontRef idx="minor">
            <a:schemeClr val="dk1"/>
          </a:fontRef>
        </p:style>
        <p:txBody>
          <a:bodyPr>
            <a:normAutofit fontScale="92500" lnSpcReduction="20000"/>
          </a:bodyPr>
          <a:lstStyle/>
          <a:p>
            <a:r>
              <a:rPr kumimoji="1" lang="en-US" altLang="zh-CN" dirty="0"/>
              <a:t>2014</a:t>
            </a:r>
            <a:r>
              <a:rPr kumimoji="1" lang="zh-CN" altLang="en-US" dirty="0"/>
              <a:t>年</a:t>
            </a:r>
            <a:endParaRPr kumimoji="1" lang="zh-CN" altLang="en-US" dirty="0"/>
          </a:p>
          <a:p>
            <a:r>
              <a:rPr lang="en-US" altLang="zh-CN" dirty="0"/>
              <a:t>(2)</a:t>
            </a:r>
            <a:r>
              <a:rPr lang="zh-CN" altLang="zh-CN" dirty="0">
                <a:solidFill>
                  <a:srgbClr val="FF0000"/>
                </a:solidFill>
              </a:rPr>
              <a:t>甲午耻辱不能忘</a:t>
            </a:r>
            <a:r>
              <a:rPr lang="en-US" altLang="zh-CN" dirty="0">
                <a:solidFill>
                  <a:srgbClr val="FF0000"/>
                </a:solidFill>
              </a:rPr>
              <a:t>!</a:t>
            </a:r>
            <a:r>
              <a:rPr lang="zh-CN" altLang="zh-CN" dirty="0">
                <a:solidFill>
                  <a:srgbClr val="FF0000"/>
                </a:solidFill>
              </a:rPr>
              <a:t>为避免历史悲剧重演，请谈谈你的主张。</a:t>
            </a:r>
            <a:endParaRPr lang="en-US" altLang="zh-CN" dirty="0">
              <a:solidFill>
                <a:srgbClr val="FF0000"/>
              </a:solidFill>
            </a:endParaRPr>
          </a:p>
          <a:p>
            <a:r>
              <a:rPr lang="zh-CN" altLang="zh-CN" dirty="0">
                <a:latin typeface="楷体" panose="02010609060101010101" pitchFamily="49" charset="-122"/>
                <a:ea typeface="楷体" panose="02010609060101010101" pitchFamily="49" charset="-122"/>
                <a:cs typeface="楷体" panose="02010609060101010101" pitchFamily="49" charset="-122"/>
              </a:rPr>
              <a:t>坚持党的领导，坚持走中国特色社会主义道路。</a:t>
            </a:r>
            <a:endParaRPr lang="en-US" altLang="zh-CN" dirty="0">
              <a:latin typeface="楷体" panose="02010609060101010101" pitchFamily="49" charset="-122"/>
              <a:ea typeface="楷体" panose="02010609060101010101" pitchFamily="49" charset="-122"/>
              <a:cs typeface="楷体" panose="02010609060101010101" pitchFamily="49" charset="-122"/>
            </a:endParaRPr>
          </a:p>
          <a:p>
            <a:r>
              <a:rPr lang="zh-CN" altLang="zh-CN" dirty="0">
                <a:latin typeface="楷体" panose="02010609060101010101" pitchFamily="49" charset="-122"/>
                <a:ea typeface="楷体" panose="02010609060101010101" pitchFamily="49" charset="-122"/>
                <a:cs typeface="楷体" panose="02010609060101010101" pitchFamily="49" charset="-122"/>
              </a:rPr>
              <a:t>坚持改革开放，着力推进民族复兴伟业，不断增强综合国力，提升国际影响力。</a:t>
            </a:r>
            <a:endParaRPr lang="en-US" altLang="zh-CN" dirty="0">
              <a:latin typeface="楷体" panose="02010609060101010101" pitchFamily="49" charset="-122"/>
              <a:ea typeface="楷体" panose="02010609060101010101" pitchFamily="49" charset="-122"/>
              <a:cs typeface="楷体" panose="02010609060101010101" pitchFamily="49" charset="-122"/>
            </a:endParaRPr>
          </a:p>
          <a:p>
            <a:r>
              <a:rPr lang="zh-CN" altLang="zh-CN" dirty="0">
                <a:latin typeface="楷体" panose="02010609060101010101" pitchFamily="49" charset="-122"/>
                <a:ea typeface="楷体" panose="02010609060101010101" pitchFamily="49" charset="-122"/>
                <a:cs typeface="楷体" panose="02010609060101010101" pitchFamily="49" charset="-122"/>
              </a:rPr>
              <a:t>加强国防和军队建设，增强军队战斗力，维护国家主权和领土完整。</a:t>
            </a:r>
            <a:endParaRPr lang="en-US" altLang="zh-CN" dirty="0">
              <a:latin typeface="楷体" panose="02010609060101010101" pitchFamily="49" charset="-122"/>
              <a:ea typeface="楷体" panose="02010609060101010101" pitchFamily="49" charset="-122"/>
              <a:cs typeface="楷体" panose="02010609060101010101" pitchFamily="49" charset="-122"/>
            </a:endParaRPr>
          </a:p>
          <a:p>
            <a:r>
              <a:rPr lang="zh-CN" altLang="zh-CN" dirty="0">
                <a:latin typeface="楷体" panose="02010609060101010101" pitchFamily="49" charset="-122"/>
                <a:ea typeface="楷体" panose="02010609060101010101" pitchFamily="49" charset="-122"/>
                <a:cs typeface="楷体" panose="02010609060101010101" pitchFamily="49" charset="-122"/>
              </a:rPr>
              <a:t>坚决维护国家海洋权益，建设海洋强国。增强忧患意识，居安思危，不断进取。</a:t>
            </a:r>
            <a:endParaRPr lang="en-US" altLang="zh-CN" dirty="0">
              <a:latin typeface="楷体" panose="02010609060101010101" pitchFamily="49" charset="-122"/>
              <a:ea typeface="楷体" panose="02010609060101010101" pitchFamily="49" charset="-122"/>
              <a:cs typeface="楷体" panose="02010609060101010101" pitchFamily="49" charset="-122"/>
            </a:endParaRPr>
          </a:p>
          <a:p>
            <a:r>
              <a:rPr lang="zh-CN" altLang="zh-CN" dirty="0">
                <a:latin typeface="楷体" panose="02010609060101010101" pitchFamily="49" charset="-122"/>
                <a:ea typeface="楷体" panose="02010609060101010101" pitchFamily="49" charset="-122"/>
                <a:cs typeface="楷体" panose="02010609060101010101" pitchFamily="49" charset="-122"/>
              </a:rPr>
              <a:t>在全民中加强爱国主义教育，增强民族凝聚力和向心力。</a:t>
            </a:r>
            <a:endParaRPr lang="en-US" altLang="zh-CN" dirty="0">
              <a:latin typeface="楷体" panose="02010609060101010101" pitchFamily="49" charset="-122"/>
              <a:ea typeface="楷体" panose="02010609060101010101" pitchFamily="49" charset="-122"/>
              <a:cs typeface="楷体" panose="02010609060101010101" pitchFamily="49" charset="-122"/>
            </a:endParaRPr>
          </a:p>
          <a:p>
            <a:r>
              <a:rPr lang="zh-CN" altLang="zh-CN" dirty="0">
                <a:latin typeface="楷体" panose="02010609060101010101" pitchFamily="49" charset="-122"/>
                <a:ea typeface="楷体" panose="02010609060101010101" pitchFamily="49" charset="-122"/>
                <a:cs typeface="楷体" panose="02010609060101010101" pitchFamily="49" charset="-122"/>
              </a:rPr>
              <a:t>加强反腐倡廉。等等。 </a:t>
            </a:r>
            <a:endParaRPr kumimoji="1" lang="zh-CN" altLang="en-US" dirty="0">
              <a:latin typeface="楷体" panose="02010609060101010101" pitchFamily="49" charset="-122"/>
              <a:ea typeface="楷体" panose="02010609060101010101" pitchFamily="49" charset="-122"/>
              <a:cs typeface="楷体" panose="02010609060101010101" pitchFamily="49" charset="-122"/>
            </a:endParaRPr>
          </a:p>
        </p:txBody>
      </p:sp>
      <p:sp>
        <p:nvSpPr>
          <p:cNvPr id="6" name="内容占位符 5"/>
          <p:cNvSpPr>
            <a:spLocks noGrp="1"/>
          </p:cNvSpPr>
          <p:nvPr>
            <p:ph sz="quarter" idx="4"/>
          </p:nvPr>
        </p:nvSpPr>
        <p:spPr>
          <a:xfrm>
            <a:off x="4198776" y="83976"/>
            <a:ext cx="4152121" cy="6774023"/>
          </a:xfrm>
        </p:spPr>
        <p:style>
          <a:lnRef idx="2">
            <a:schemeClr val="accent2"/>
          </a:lnRef>
          <a:fillRef idx="1">
            <a:schemeClr val="lt1"/>
          </a:fillRef>
          <a:effectRef idx="0">
            <a:schemeClr val="accent2"/>
          </a:effectRef>
          <a:fontRef idx="minor">
            <a:schemeClr val="dk1"/>
          </a:fontRef>
        </p:style>
        <p:txBody>
          <a:bodyPr>
            <a:normAutofit fontScale="92500" lnSpcReduction="20000"/>
          </a:bodyPr>
          <a:lstStyle/>
          <a:p>
            <a:r>
              <a:rPr lang="en-US" altLang="zh-CN" dirty="0"/>
              <a:t>2015</a:t>
            </a:r>
            <a:r>
              <a:rPr lang="zh-CN" altLang="en-US" dirty="0"/>
              <a:t>年</a:t>
            </a:r>
            <a:endParaRPr lang="en-US" altLang="zh-CN" dirty="0"/>
          </a:p>
          <a:p>
            <a:r>
              <a:rPr lang="zh-CN" altLang="zh-CN" dirty="0"/>
              <a:t>（</a:t>
            </a:r>
            <a:r>
              <a:rPr lang="en-US" altLang="zh-CN" dirty="0"/>
              <a:t>2</a:t>
            </a:r>
            <a:r>
              <a:rPr lang="zh-CN" altLang="zh-CN" dirty="0"/>
              <a:t>）</a:t>
            </a:r>
            <a:r>
              <a:rPr lang="zh-CN" altLang="zh-CN" dirty="0">
                <a:solidFill>
                  <a:srgbClr val="FF0000"/>
                </a:solidFill>
              </a:rPr>
              <a:t>铭记历史，捍卫和平！当今中国应该采取哪些重要举措？ </a:t>
            </a:r>
            <a:endParaRPr lang="en-US" altLang="zh-CN" dirty="0">
              <a:solidFill>
                <a:srgbClr val="FF0000"/>
              </a:solidFill>
            </a:endParaRPr>
          </a:p>
          <a:p>
            <a:r>
              <a:rPr lang="zh-CN" altLang="zh-CN" dirty="0">
                <a:latin typeface="宋体" panose="02010600030101010101" pitchFamily="2" charset="-122"/>
                <a:ea typeface="宋体" panose="02010600030101010101" pitchFamily="2" charset="-122"/>
                <a:cs typeface="宋体" panose="02010600030101010101" pitchFamily="2" charset="-122"/>
              </a:rPr>
              <a:t>以经济建设为中心，增强综合国力；</a:t>
            </a:r>
            <a:endParaRPr lang="en-US"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dirty="0">
                <a:latin typeface="宋体" panose="02010600030101010101" pitchFamily="2" charset="-122"/>
                <a:ea typeface="宋体" panose="02010600030101010101" pitchFamily="2" charset="-122"/>
                <a:cs typeface="宋体" panose="02010600030101010101" pitchFamily="2" charset="-122"/>
              </a:rPr>
              <a:t>加快建设军事强国，切实增强国防实力；</a:t>
            </a:r>
            <a:endParaRPr lang="en-US"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dirty="0">
                <a:latin typeface="宋体" panose="02010600030101010101" pitchFamily="2" charset="-122"/>
                <a:ea typeface="宋体" panose="02010600030101010101" pitchFamily="2" charset="-122"/>
                <a:cs typeface="宋体" panose="02010600030101010101" pitchFamily="2" charset="-122"/>
              </a:rPr>
              <a:t>弘扬伟大民族精神，增强中华民族凝聚力；</a:t>
            </a:r>
            <a:endParaRPr lang="en-US"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dirty="0">
                <a:latin typeface="宋体" panose="02010600030101010101" pitchFamily="2" charset="-122"/>
                <a:ea typeface="宋体" panose="02010600030101010101" pitchFamily="2" charset="-122"/>
                <a:cs typeface="宋体" panose="02010600030101010101" pitchFamily="2" charset="-122"/>
              </a:rPr>
              <a:t>奉行独立自主的和平外交政策，坚持走和平发展道路；</a:t>
            </a:r>
            <a:endParaRPr lang="en-US"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dirty="0">
                <a:latin typeface="宋体" panose="02010600030101010101" pitchFamily="2" charset="-122"/>
                <a:ea typeface="宋体" panose="02010600030101010101" pitchFamily="2" charset="-122"/>
                <a:cs typeface="宋体" panose="02010600030101010101" pitchFamily="2" charset="-122"/>
              </a:rPr>
              <a:t>加强国际交流与合作，提升国际影响力；</a:t>
            </a:r>
            <a:endParaRPr lang="en-US"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dirty="0">
                <a:latin typeface="宋体" panose="02010600030101010101" pitchFamily="2" charset="-122"/>
                <a:ea typeface="宋体" panose="02010600030101010101" pitchFamily="2" charset="-122"/>
                <a:cs typeface="宋体" panose="02010600030101010101" pitchFamily="2" charset="-122"/>
              </a:rPr>
              <a:t>积极做负责任大国，推动和谐世界建设；推动建设人类命运共同体；</a:t>
            </a:r>
            <a:endParaRPr lang="en-US"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dirty="0">
                <a:latin typeface="宋体" panose="02010600030101010101" pitchFamily="2" charset="-122"/>
                <a:ea typeface="宋体" panose="02010600030101010101" pitchFamily="2" charset="-122"/>
                <a:cs typeface="宋体" panose="02010600030101010101" pitchFamily="2" charset="-122"/>
              </a:rPr>
              <a:t>警惕、谴责日本军国主义倾向；</a:t>
            </a:r>
            <a:endParaRPr lang="en-US"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dirty="0">
                <a:latin typeface="宋体" panose="02010600030101010101" pitchFamily="2" charset="-122"/>
                <a:ea typeface="宋体" panose="02010600030101010101" pitchFamily="2" charset="-122"/>
                <a:cs typeface="宋体" panose="02010600030101010101" pitchFamily="2" charset="-122"/>
              </a:rPr>
              <a:t>全面深化改革，扩大对外开放；</a:t>
            </a:r>
            <a:endParaRPr lang="en-US" altLang="zh-CN" dirty="0">
              <a:latin typeface="宋体" panose="02010600030101010101" pitchFamily="2" charset="-122"/>
              <a:ea typeface="宋体" panose="02010600030101010101" pitchFamily="2" charset="-122"/>
              <a:cs typeface="宋体" panose="02010600030101010101" pitchFamily="2" charset="-122"/>
            </a:endParaRPr>
          </a:p>
          <a:p>
            <a:r>
              <a:rPr lang="zh-CN" altLang="zh-CN" dirty="0">
                <a:latin typeface="宋体" panose="02010600030101010101" pitchFamily="2" charset="-122"/>
                <a:ea typeface="宋体" panose="02010600030101010101" pitchFamily="2" charset="-122"/>
                <a:cs typeface="宋体" panose="02010600030101010101" pitchFamily="2" charset="-122"/>
              </a:rPr>
              <a:t>坚持党的基本路线不动摇；等等</a:t>
            </a:r>
            <a:r>
              <a:rPr lang="zh-CN" altLang="zh-CN" dirty="0"/>
              <a:t>。</a:t>
            </a:r>
            <a:endParaRPr lang="zh-CN" altLang="zh-CN" dirty="0"/>
          </a:p>
        </p:txBody>
      </p:sp>
      <p:sp>
        <p:nvSpPr>
          <p:cNvPr id="7" name="文本框 6"/>
          <p:cNvSpPr txBox="1"/>
          <p:nvPr/>
        </p:nvSpPr>
        <p:spPr>
          <a:xfrm>
            <a:off x="374866" y="3228393"/>
            <a:ext cx="3262432" cy="830997"/>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kumimoji="1" lang="zh-CN" altLang="en-US" sz="4800">
                <a:solidFill>
                  <a:srgbClr val="FF0000"/>
                </a:solidFill>
              </a:rPr>
              <a:t>五位一体法</a:t>
            </a:r>
            <a:endParaRPr kumimoji="1" lang="zh-CN" altLang="en-US" sz="4800" dirty="0">
              <a:solidFill>
                <a:srgbClr val="FF0000"/>
              </a:solidFill>
            </a:endParaRPr>
          </a:p>
        </p:txBody>
      </p:sp>
      <p:sp>
        <p:nvSpPr>
          <p:cNvPr id="8" name="文本框 7"/>
          <p:cNvSpPr txBox="1"/>
          <p:nvPr/>
        </p:nvSpPr>
        <p:spPr>
          <a:xfrm>
            <a:off x="4643620" y="3147528"/>
            <a:ext cx="3262432" cy="830997"/>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kumimoji="1" lang="zh-CN" altLang="en-US" sz="4800">
                <a:solidFill>
                  <a:srgbClr val="FF0000"/>
                </a:solidFill>
              </a:rPr>
              <a:t>五位一体法</a:t>
            </a:r>
            <a:endParaRPr kumimoji="1" lang="zh-CN" altLang="en-US" sz="4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half" idx="2"/>
          </p:nvPr>
        </p:nvSpPr>
        <p:spPr>
          <a:xfrm>
            <a:off x="326572" y="289249"/>
            <a:ext cx="3349690" cy="6428792"/>
          </a:xfrm>
        </p:spPr>
        <p:style>
          <a:lnRef idx="2">
            <a:schemeClr val="accent2"/>
          </a:lnRef>
          <a:fillRef idx="1">
            <a:schemeClr val="lt1"/>
          </a:fillRef>
          <a:effectRef idx="0">
            <a:schemeClr val="accent2"/>
          </a:effectRef>
          <a:fontRef idx="minor">
            <a:schemeClr val="dk1"/>
          </a:fontRef>
        </p:style>
        <p:txBody>
          <a:bodyPr>
            <a:normAutofit fontScale="92500" lnSpcReduction="20000"/>
          </a:bodyPr>
          <a:lstStyle/>
          <a:p>
            <a:r>
              <a:rPr kumimoji="1" lang="en-US" altLang="zh-CN" dirty="0"/>
              <a:t>2016</a:t>
            </a:r>
            <a:r>
              <a:rPr kumimoji="1" lang="zh-CN" altLang="en-US" dirty="0"/>
              <a:t>年</a:t>
            </a:r>
            <a:endParaRPr kumimoji="1" lang="en-US" altLang="zh-CN" dirty="0"/>
          </a:p>
          <a:p>
            <a:r>
              <a:rPr lang="en-US" altLang="zh-CN" dirty="0"/>
              <a:t>(2)</a:t>
            </a:r>
            <a:r>
              <a:rPr lang="zh-CN" altLang="zh-CN" dirty="0">
                <a:solidFill>
                  <a:srgbClr val="FF0000"/>
                </a:solidFill>
              </a:rPr>
              <a:t>开封的特色发展之路为解决我国城镇化面临的问题提供了哪些借鉴</a:t>
            </a:r>
            <a:r>
              <a:rPr lang="en-US" altLang="zh-CN" dirty="0">
                <a:solidFill>
                  <a:srgbClr val="FF0000"/>
                </a:solidFill>
              </a:rPr>
              <a:t>?</a:t>
            </a:r>
            <a:r>
              <a:rPr lang="zh-CN" altLang="zh-CN" dirty="0">
                <a:solidFill>
                  <a:srgbClr val="FF0000"/>
                </a:solidFill>
              </a:rPr>
              <a:t> </a:t>
            </a:r>
            <a:endParaRPr lang="en-US" altLang="zh-CN" dirty="0">
              <a:solidFill>
                <a:srgbClr val="FF0000"/>
              </a:solidFill>
            </a:endParaRPr>
          </a:p>
          <a:p>
            <a:r>
              <a:rPr lang="zh-CN" altLang="zh-CN" dirty="0"/>
              <a:t>城镇化建设：必须尊重城市的历史和传统；必须重视对城市文化的传承和保护（或：必须注重保留城市的文脉）；必须注重保留城市自身的特色</a:t>
            </a:r>
            <a:r>
              <a:rPr lang="en-US" altLang="zh-CN" dirty="0"/>
              <a:t>(</a:t>
            </a:r>
            <a:r>
              <a:rPr lang="zh-CN" altLang="zh-CN" dirty="0"/>
              <a:t>或：必须因地制宜，走特色发展之路）；必须坚持创新发展理念；必须坚持以人为本的城市建设理念；必须注重做好城市建设的整体规划、科学规划、长远规划；必须重视打造宜居的城市环境；必须坚持绿色、节能、文明的城镇化建设理念；等等。</a:t>
            </a:r>
            <a:endParaRPr lang="zh-CN" altLang="zh-CN" dirty="0"/>
          </a:p>
        </p:txBody>
      </p:sp>
      <p:sp>
        <p:nvSpPr>
          <p:cNvPr id="6" name="内容占位符 5"/>
          <p:cNvSpPr>
            <a:spLocks noGrp="1"/>
          </p:cNvSpPr>
          <p:nvPr>
            <p:ph sz="quarter" idx="4"/>
          </p:nvPr>
        </p:nvSpPr>
        <p:spPr>
          <a:xfrm>
            <a:off x="4152122" y="447869"/>
            <a:ext cx="4021494" cy="6270172"/>
          </a:xfrm>
        </p:spPr>
        <p:style>
          <a:lnRef idx="2">
            <a:schemeClr val="accent2"/>
          </a:lnRef>
          <a:fillRef idx="1">
            <a:schemeClr val="lt1"/>
          </a:fillRef>
          <a:effectRef idx="0">
            <a:schemeClr val="accent2"/>
          </a:effectRef>
          <a:fontRef idx="minor">
            <a:schemeClr val="dk1"/>
          </a:fontRef>
        </p:style>
        <p:txBody>
          <a:bodyPr/>
          <a:lstStyle/>
          <a:p>
            <a:r>
              <a:rPr lang="zh-CN" altLang="zh-CN" dirty="0">
                <a:solidFill>
                  <a:srgbClr val="FF0000"/>
                </a:solidFill>
              </a:rPr>
              <a:t>中华文明蕴含的生态智慧为当代中国生态文明建设提供了哪些启迪</a:t>
            </a:r>
            <a:r>
              <a:rPr lang="en-US" altLang="zh-CN" dirty="0">
                <a:solidFill>
                  <a:srgbClr val="FF0000"/>
                </a:solidFill>
              </a:rPr>
              <a:t>?</a:t>
            </a:r>
            <a:endParaRPr lang="en-US" altLang="zh-CN" dirty="0">
              <a:solidFill>
                <a:srgbClr val="FF0000"/>
              </a:solidFill>
            </a:endParaRPr>
          </a:p>
          <a:p>
            <a:r>
              <a:rPr lang="zh-CN" altLang="zh-CN" dirty="0"/>
              <a:t>树立人与自然和谐相处的理念</a:t>
            </a:r>
            <a:endParaRPr lang="en-US" altLang="zh-CN" dirty="0"/>
          </a:p>
          <a:p>
            <a:r>
              <a:rPr lang="zh-CN" altLang="zh-CN" dirty="0"/>
              <a:t>树立尊重自然、顺应自然、保护自然的理念；</a:t>
            </a:r>
            <a:endParaRPr lang="en-US" altLang="zh-CN" dirty="0"/>
          </a:p>
          <a:p>
            <a:r>
              <a:rPr lang="zh-CN" altLang="zh-CN" dirty="0"/>
              <a:t>实施可持续发展战略；</a:t>
            </a:r>
            <a:endParaRPr lang="en-US" altLang="zh-CN" dirty="0"/>
          </a:p>
          <a:p>
            <a:r>
              <a:rPr lang="zh-CN" altLang="zh-CN" dirty="0"/>
              <a:t>树立绿水青山就是金山银山的理念；</a:t>
            </a:r>
            <a:endParaRPr lang="en-US" altLang="zh-CN" dirty="0"/>
          </a:p>
          <a:p>
            <a:r>
              <a:rPr lang="zh-CN" altLang="zh-CN" dirty="0"/>
              <a:t>坚持保护环境、节约资源的基本国策；</a:t>
            </a:r>
            <a:endParaRPr kumimoji="1" lang="zh-CN" altLang="en-US" dirty="0"/>
          </a:p>
        </p:txBody>
      </p:sp>
      <p:sp>
        <p:nvSpPr>
          <p:cNvPr id="7" name="文本框 6"/>
          <p:cNvSpPr txBox="1"/>
          <p:nvPr/>
        </p:nvSpPr>
        <p:spPr>
          <a:xfrm>
            <a:off x="374866" y="3228393"/>
            <a:ext cx="3262432" cy="830997"/>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kumimoji="1" lang="zh-CN" altLang="en-US" sz="4800" dirty="0">
                <a:solidFill>
                  <a:srgbClr val="FF0000"/>
                </a:solidFill>
              </a:rPr>
              <a:t>材料暗示法</a:t>
            </a:r>
            <a:endParaRPr kumimoji="1" lang="zh-CN" altLang="en-US" sz="4800" dirty="0">
              <a:solidFill>
                <a:srgbClr val="FF0000"/>
              </a:solidFill>
            </a:endParaRPr>
          </a:p>
        </p:txBody>
      </p:sp>
      <p:sp>
        <p:nvSpPr>
          <p:cNvPr id="13" name="文本框 12"/>
          <p:cNvSpPr txBox="1"/>
          <p:nvPr/>
        </p:nvSpPr>
        <p:spPr>
          <a:xfrm>
            <a:off x="4531653" y="3358734"/>
            <a:ext cx="3262432" cy="830997"/>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kumimoji="1" lang="zh-CN" altLang="en-US" sz="4800" dirty="0">
                <a:solidFill>
                  <a:srgbClr val="FF0000"/>
                </a:solidFill>
              </a:rPr>
              <a:t>材料暗示法</a:t>
            </a:r>
            <a:endParaRPr kumimoji="1" lang="zh-CN" altLang="en-US" sz="4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half" idx="1"/>
          </p:nvPr>
        </p:nvSpPr>
        <p:spPr>
          <a:xfrm>
            <a:off x="559838" y="158622"/>
            <a:ext cx="3844211" cy="6680717"/>
          </a:xfrm>
        </p:spPr>
        <p:style>
          <a:lnRef idx="2">
            <a:schemeClr val="accent2"/>
          </a:lnRef>
          <a:fillRef idx="1">
            <a:schemeClr val="lt1"/>
          </a:fillRef>
          <a:effectRef idx="0">
            <a:schemeClr val="accent2"/>
          </a:effectRef>
          <a:fontRef idx="minor">
            <a:schemeClr val="dk1"/>
          </a:fontRef>
        </p:style>
        <p:txBody>
          <a:bodyPr>
            <a:normAutofit fontScale="85000" lnSpcReduction="20000"/>
          </a:bodyPr>
          <a:lstStyle/>
          <a:p>
            <a:r>
              <a:rPr kumimoji="1" lang="en-US" altLang="zh-CN" dirty="0"/>
              <a:t>2017</a:t>
            </a:r>
            <a:r>
              <a:rPr kumimoji="1" lang="zh-CN" altLang="en-US" dirty="0"/>
              <a:t>年</a:t>
            </a:r>
            <a:r>
              <a:rPr kumimoji="1" lang="en-US" altLang="zh-CN" dirty="0"/>
              <a:t>--10--</a:t>
            </a:r>
            <a:r>
              <a:rPr lang="zh-CN" altLang="zh-CN" dirty="0"/>
              <a:t>（</a:t>
            </a:r>
            <a:r>
              <a:rPr lang="en-US" altLang="zh-CN" dirty="0"/>
              <a:t>2</a:t>
            </a:r>
            <a:r>
              <a:rPr lang="zh-CN" altLang="zh-CN" dirty="0"/>
              <a:t>）</a:t>
            </a:r>
            <a:endParaRPr lang="en-US" altLang="zh-CN" dirty="0"/>
          </a:p>
          <a:p>
            <a:r>
              <a:rPr lang="zh-CN" altLang="zh-CN" dirty="0">
                <a:solidFill>
                  <a:srgbClr val="FF0000"/>
                </a:solidFill>
              </a:rPr>
              <a:t>请就如何普及中华优秀传统文化，提出你的合理化建议。</a:t>
            </a:r>
            <a:endParaRPr lang="en-US" altLang="zh-CN" dirty="0">
              <a:solidFill>
                <a:srgbClr val="FF0000"/>
              </a:solidFill>
            </a:endParaRPr>
          </a:p>
          <a:p>
            <a:r>
              <a:rPr lang="zh-CN" altLang="en-US" dirty="0">
                <a:solidFill>
                  <a:srgbClr val="FF0000"/>
                </a:solidFill>
              </a:rPr>
              <a:t>普及？</a:t>
            </a:r>
            <a:endParaRPr lang="en-US" altLang="zh-CN" dirty="0">
              <a:solidFill>
                <a:srgbClr val="FF0000"/>
              </a:solidFill>
            </a:endParaRPr>
          </a:p>
          <a:p>
            <a:r>
              <a:rPr lang="zh-CN" altLang="en-US" dirty="0">
                <a:solidFill>
                  <a:srgbClr val="FF0000"/>
                </a:solidFill>
              </a:rPr>
              <a:t>传统文化？</a:t>
            </a:r>
            <a:r>
              <a:rPr lang="zh-CN" altLang="zh-CN" dirty="0"/>
              <a:t> </a:t>
            </a:r>
            <a:endParaRPr lang="en-US" altLang="zh-CN" dirty="0"/>
          </a:p>
        </p:txBody>
      </p:sp>
      <p:sp>
        <p:nvSpPr>
          <p:cNvPr id="3" name="内容占位符 2"/>
          <p:cNvSpPr>
            <a:spLocks noGrp="1"/>
          </p:cNvSpPr>
          <p:nvPr>
            <p:ph sz="half" idx="2"/>
          </p:nvPr>
        </p:nvSpPr>
        <p:spPr>
          <a:xfrm>
            <a:off x="4572000" y="177282"/>
            <a:ext cx="4264090" cy="6680718"/>
          </a:xfrm>
        </p:spPr>
        <p:style>
          <a:lnRef idx="2">
            <a:schemeClr val="accent2"/>
          </a:lnRef>
          <a:fillRef idx="1">
            <a:schemeClr val="lt1"/>
          </a:fillRef>
          <a:effectRef idx="0">
            <a:schemeClr val="accent2"/>
          </a:effectRef>
          <a:fontRef idx="minor">
            <a:schemeClr val="dk1"/>
          </a:fontRef>
        </p:style>
        <p:txBody>
          <a:bodyPr>
            <a:normAutofit fontScale="85000" lnSpcReduction="20000"/>
          </a:bodyPr>
          <a:lstStyle/>
          <a:p>
            <a:r>
              <a:rPr lang="zh-CN" altLang="zh-CN" dirty="0"/>
              <a:t>开展中华优秀传统文化进校园活动举办经典诵读活动；</a:t>
            </a:r>
            <a:endParaRPr lang="en-US" altLang="zh-CN" dirty="0"/>
          </a:p>
          <a:p>
            <a:r>
              <a:rPr lang="zh-CN" altLang="zh-CN" dirty="0"/>
              <a:t>举办国学讲堂活动；</a:t>
            </a:r>
            <a:endParaRPr lang="en-US" altLang="zh-CN" dirty="0"/>
          </a:p>
          <a:p>
            <a:r>
              <a:rPr lang="zh-CN" altLang="zh-CN" dirty="0"/>
              <a:t>开展全民阅读活动；</a:t>
            </a:r>
            <a:endParaRPr lang="en-US" altLang="zh-CN" dirty="0"/>
          </a:p>
          <a:p>
            <a:r>
              <a:rPr lang="zh-CN" altLang="zh-CN" dirty="0"/>
              <a:t>开展群众性文化活动；</a:t>
            </a:r>
            <a:endParaRPr lang="en-US" altLang="zh-CN" dirty="0"/>
          </a:p>
          <a:p>
            <a:r>
              <a:rPr lang="zh-CN" altLang="zh-CN" dirty="0"/>
              <a:t>宣传和提升传统节日的文化内涵；</a:t>
            </a:r>
            <a:endParaRPr lang="en-US" altLang="zh-CN" dirty="0"/>
          </a:p>
          <a:p>
            <a:r>
              <a:rPr lang="zh-CN" altLang="zh-CN" dirty="0"/>
              <a:t>推广和规范使用国家通用语言文字；</a:t>
            </a:r>
            <a:endParaRPr lang="en-US" altLang="zh-CN" dirty="0"/>
          </a:p>
          <a:p>
            <a:r>
              <a:rPr lang="zh-CN" altLang="zh-CN" dirty="0"/>
              <a:t>保护各民族语言文字；</a:t>
            </a:r>
            <a:endParaRPr lang="en-US" altLang="zh-CN" dirty="0"/>
          </a:p>
          <a:p>
            <a:r>
              <a:rPr lang="zh-CN" altLang="zh-CN" dirty="0"/>
              <a:t>鼓励媒体开办主题专栏、节目；</a:t>
            </a:r>
            <a:endParaRPr lang="en-US" altLang="zh-CN" dirty="0"/>
          </a:p>
          <a:p>
            <a:r>
              <a:rPr lang="zh-CN" altLang="zh-CN" dirty="0"/>
              <a:t>免费开放文化馆、博物馆等公共文化设施；</a:t>
            </a:r>
            <a:endParaRPr lang="en-US" altLang="zh-CN" dirty="0"/>
          </a:p>
          <a:p>
            <a:r>
              <a:rPr lang="zh-CN" altLang="zh-CN" dirty="0"/>
              <a:t>创作更多中华优秀传统文化产品；</a:t>
            </a:r>
            <a:endParaRPr lang="en-US" altLang="zh-CN" dirty="0"/>
          </a:p>
          <a:p>
            <a:r>
              <a:rPr lang="zh-CN" altLang="zh-CN" dirty="0"/>
              <a:t>保护非物质文化遗产；</a:t>
            </a:r>
            <a:endParaRPr lang="en-US" altLang="zh-CN" dirty="0"/>
          </a:p>
          <a:p>
            <a:r>
              <a:rPr lang="zh-CN" altLang="zh-CN" dirty="0"/>
              <a:t>利用互联网，推动中华优秀传统文化网络传播；等等。</a:t>
            </a:r>
            <a:endParaRPr lang="zh-CN" altLang="zh-CN" dirty="0"/>
          </a:p>
          <a:p>
            <a:endParaRPr kumimoji="1" lang="zh-CN" altLang="en-US" dirty="0"/>
          </a:p>
        </p:txBody>
      </p:sp>
      <p:sp>
        <p:nvSpPr>
          <p:cNvPr id="5" name="文本框 4"/>
          <p:cNvSpPr txBox="1"/>
          <p:nvPr/>
        </p:nvSpPr>
        <p:spPr>
          <a:xfrm>
            <a:off x="757421" y="3083481"/>
            <a:ext cx="3262432" cy="830997"/>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kumimoji="1" lang="zh-CN" altLang="en-US" sz="4800" dirty="0">
                <a:solidFill>
                  <a:srgbClr val="FF0000"/>
                </a:solidFill>
              </a:rPr>
              <a:t>发散思维法</a:t>
            </a:r>
            <a:endParaRPr kumimoji="1" lang="zh-CN" altLang="en-US" sz="4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2">
                                            <p:txEl>
                                              <p:pRg st="4294967295" end="4294967295"/>
                                            </p:txEl>
                                          </p:spTgt>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5"/>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grpId="0" nodeType="clickEffect">
                                  <p:stCondLst>
                                    <p:cond delay="0"/>
                                  </p:stCondLst>
                                  <p:childTnLst>
                                    <p:set>
                                      <p:cBhvr>
                                        <p:cTn id="126"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grpId="0" nodeType="clickEffect">
                                  <p:stCondLst>
                                    <p:cond delay="0"/>
                                  </p:stCondLst>
                                  <p:childTnLst>
                                    <p:set>
                                      <p:cBhvr>
                                        <p:cTn id="130"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grpId="0" nodeType="clickEffect">
                                  <p:stCondLst>
                                    <p:cond delay="0"/>
                                  </p:stCondLst>
                                  <p:childTnLst>
                                    <p:set>
                                      <p:cBhvr>
                                        <p:cTn id="134"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grpId="0" nodeType="clickEffect">
                                  <p:stCondLst>
                                    <p:cond delay="0"/>
                                  </p:stCondLst>
                                  <p:childTnLst>
                                    <p:set>
                                      <p:cBhvr>
                                        <p:cTn id="138"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ntr" presetSubtype="0" fill="hold" grpId="0" nodeType="clickEffect">
                                  <p:stCondLst>
                                    <p:cond delay="0"/>
                                  </p:stCondLst>
                                  <p:childTnLst>
                                    <p:set>
                                      <p:cBhvr>
                                        <p:cTn id="142"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143" fill="hold">
                      <p:stCondLst>
                        <p:cond delay="indefinite"/>
                      </p:stCondLst>
                      <p:childTnLst>
                        <p:par>
                          <p:cTn id="144" fill="hold">
                            <p:stCondLst>
                              <p:cond delay="0"/>
                            </p:stCondLst>
                            <p:childTnLst>
                              <p:par>
                                <p:cTn id="145" presetID="1" presetClass="entr" presetSubtype="0" fill="hold" grpId="0" nodeType="clickEffect">
                                  <p:stCondLst>
                                    <p:cond delay="0"/>
                                  </p:stCondLst>
                                  <p:childTnLst>
                                    <p:set>
                                      <p:cBhvr>
                                        <p:cTn id="146"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147" fill="hold">
                      <p:stCondLst>
                        <p:cond delay="indefinite"/>
                      </p:stCondLst>
                      <p:childTnLst>
                        <p:par>
                          <p:cTn id="148" fill="hold">
                            <p:stCondLst>
                              <p:cond delay="0"/>
                            </p:stCondLst>
                            <p:childTnLst>
                              <p:par>
                                <p:cTn id="149" presetID="1" presetClass="entr" presetSubtype="0" fill="hold" grpId="0" nodeType="clickEffect">
                                  <p:stCondLst>
                                    <p:cond delay="0"/>
                                  </p:stCondLst>
                                  <p:childTnLst>
                                    <p:set>
                                      <p:cBhvr>
                                        <p:cTn id="150"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grpId="0" nodeType="clickEffect">
                                  <p:stCondLst>
                                    <p:cond delay="0"/>
                                  </p:stCondLst>
                                  <p:childTnLst>
                                    <p:set>
                                      <p:cBhvr>
                                        <p:cTn id="154"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155" fill="hold">
                      <p:stCondLst>
                        <p:cond delay="indefinite"/>
                      </p:stCondLst>
                      <p:childTnLst>
                        <p:par>
                          <p:cTn id="156" fill="hold">
                            <p:stCondLst>
                              <p:cond delay="0"/>
                            </p:stCondLst>
                            <p:childTnLst>
                              <p:par>
                                <p:cTn id="157" presetID="1" presetClass="entr" presetSubtype="0" fill="hold" grpId="0" nodeType="clickEffect">
                                  <p:stCondLst>
                                    <p:cond delay="0"/>
                                  </p:stCondLst>
                                  <p:childTnLst>
                                    <p:set>
                                      <p:cBhvr>
                                        <p:cTn id="158"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159" fill="hold">
                      <p:stCondLst>
                        <p:cond delay="indefinite"/>
                      </p:stCondLst>
                      <p:childTnLst>
                        <p:par>
                          <p:cTn id="160" fill="hold">
                            <p:stCondLst>
                              <p:cond delay="0"/>
                            </p:stCondLst>
                            <p:childTnLst>
                              <p:par>
                                <p:cTn id="161" presetID="1" presetClass="entr" presetSubtype="0" fill="hold" grpId="0" nodeType="clickEffect">
                                  <p:stCondLst>
                                    <p:cond delay="0"/>
                                  </p:stCondLst>
                                  <p:childTnLst>
                                    <p:set>
                                      <p:cBhvr>
                                        <p:cTn id="162"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ntr" presetSubtype="0" fill="hold" grpId="0" nodeType="clickEffect">
                                  <p:stCondLst>
                                    <p:cond delay="0"/>
                                  </p:stCondLst>
                                  <p:childTnLst>
                                    <p:set>
                                      <p:cBhvr>
                                        <p:cTn id="166"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167" fill="hold">
                      <p:stCondLst>
                        <p:cond delay="indefinite"/>
                      </p:stCondLst>
                      <p:childTnLst>
                        <p:par>
                          <p:cTn id="168" fill="hold">
                            <p:stCondLst>
                              <p:cond delay="0"/>
                            </p:stCondLst>
                            <p:childTnLst>
                              <p:par>
                                <p:cTn id="169" presetID="1" presetClass="entr" presetSubtype="0" fill="hold" grpId="0" nodeType="clickEffect">
                                  <p:stCondLst>
                                    <p:cond delay="0"/>
                                  </p:stCondLst>
                                  <p:childTnLst>
                                    <p:set>
                                      <p:cBhvr>
                                        <p:cTn id="170"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171" fill="hold">
                      <p:stCondLst>
                        <p:cond delay="indefinite"/>
                      </p:stCondLst>
                      <p:childTnLst>
                        <p:par>
                          <p:cTn id="172" fill="hold">
                            <p:stCondLst>
                              <p:cond delay="0"/>
                            </p:stCondLst>
                            <p:childTnLst>
                              <p:par>
                                <p:cTn id="173" presetID="1" presetClass="entr" presetSubtype="0" fill="hold" grpId="0" nodeType="clickEffect">
                                  <p:stCondLst>
                                    <p:cond delay="0"/>
                                  </p:stCondLst>
                                  <p:childTnLst>
                                    <p:set>
                                      <p:cBhvr>
                                        <p:cTn id="174"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ntr" presetSubtype="0" fill="hold" grpId="0" nodeType="clickEffect">
                                  <p:stCondLst>
                                    <p:cond delay="0"/>
                                  </p:stCondLst>
                                  <p:childTnLst>
                                    <p:set>
                                      <p:cBhvr>
                                        <p:cTn id="178"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179" fill="hold">
                      <p:stCondLst>
                        <p:cond delay="indefinite"/>
                      </p:stCondLst>
                      <p:childTnLst>
                        <p:par>
                          <p:cTn id="180" fill="hold">
                            <p:stCondLst>
                              <p:cond delay="0"/>
                            </p:stCondLst>
                            <p:childTnLst>
                              <p:par>
                                <p:cTn id="181" presetID="1" presetClass="entr" presetSubtype="0" fill="hold" grpId="0" nodeType="clickEffect">
                                  <p:stCondLst>
                                    <p:cond delay="0"/>
                                  </p:stCondLst>
                                  <p:childTnLst>
                                    <p:set>
                                      <p:cBhvr>
                                        <p:cTn id="182"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grpId="0" nodeType="clickEffect">
                                  <p:stCondLst>
                                    <p:cond delay="0"/>
                                  </p:stCondLst>
                                  <p:childTnLst>
                                    <p:set>
                                      <p:cBhvr>
                                        <p:cTn id="186"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ntr" presetSubtype="0" fill="hold" grpId="0" nodeType="clickEffect">
                                  <p:stCondLst>
                                    <p:cond delay="0"/>
                                  </p:stCondLst>
                                  <p:childTnLst>
                                    <p:set>
                                      <p:cBhvr>
                                        <p:cTn id="190"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191" fill="hold">
                      <p:stCondLst>
                        <p:cond delay="indefinite"/>
                      </p:stCondLst>
                      <p:childTnLst>
                        <p:par>
                          <p:cTn id="192" fill="hold">
                            <p:stCondLst>
                              <p:cond delay="0"/>
                            </p:stCondLst>
                            <p:childTnLst>
                              <p:par>
                                <p:cTn id="193" presetID="1" presetClass="entr" presetSubtype="0" fill="hold" grpId="0" nodeType="clickEffect">
                                  <p:stCondLst>
                                    <p:cond delay="0"/>
                                  </p:stCondLst>
                                  <p:childTnLst>
                                    <p:set>
                                      <p:cBhvr>
                                        <p:cTn id="194"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195" fill="hold">
                      <p:stCondLst>
                        <p:cond delay="indefinite"/>
                      </p:stCondLst>
                      <p:childTnLst>
                        <p:par>
                          <p:cTn id="196" fill="hold">
                            <p:stCondLst>
                              <p:cond delay="0"/>
                            </p:stCondLst>
                            <p:childTnLst>
                              <p:par>
                                <p:cTn id="197" presetID="1" presetClass="entr" presetSubtype="0" fill="hold" grpId="0" nodeType="clickEffect">
                                  <p:stCondLst>
                                    <p:cond delay="0"/>
                                  </p:stCondLst>
                                  <p:childTnLst>
                                    <p:set>
                                      <p:cBhvr>
                                        <p:cTn id="198"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1" presetClass="entr" presetSubtype="0" fill="hold" grpId="0" nodeType="clickEffect">
                                  <p:stCondLst>
                                    <p:cond delay="0"/>
                                  </p:stCondLst>
                                  <p:childTnLst>
                                    <p:set>
                                      <p:cBhvr>
                                        <p:cTn id="202"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203" fill="hold">
                      <p:stCondLst>
                        <p:cond delay="indefinite"/>
                      </p:stCondLst>
                      <p:childTnLst>
                        <p:par>
                          <p:cTn id="204" fill="hold">
                            <p:stCondLst>
                              <p:cond delay="0"/>
                            </p:stCondLst>
                            <p:childTnLst>
                              <p:par>
                                <p:cTn id="205" presetID="1" presetClass="entr" presetSubtype="0" fill="hold" grpId="0" nodeType="clickEffect">
                                  <p:stCondLst>
                                    <p:cond delay="0"/>
                                  </p:stCondLst>
                                  <p:childTnLst>
                                    <p:set>
                                      <p:cBhvr>
                                        <p:cTn id="206"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207" fill="hold">
                      <p:stCondLst>
                        <p:cond delay="indefinite"/>
                      </p:stCondLst>
                      <p:childTnLst>
                        <p:par>
                          <p:cTn id="208" fill="hold">
                            <p:stCondLst>
                              <p:cond delay="0"/>
                            </p:stCondLst>
                            <p:childTnLst>
                              <p:par>
                                <p:cTn id="209" presetID="1" presetClass="entr" presetSubtype="0" fill="hold" grpId="0" nodeType="clickEffect">
                                  <p:stCondLst>
                                    <p:cond delay="0"/>
                                  </p:stCondLst>
                                  <p:childTnLst>
                                    <p:set>
                                      <p:cBhvr>
                                        <p:cTn id="210"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211" fill="hold">
                      <p:stCondLst>
                        <p:cond delay="indefinite"/>
                      </p:stCondLst>
                      <p:childTnLst>
                        <p:par>
                          <p:cTn id="212" fill="hold">
                            <p:stCondLst>
                              <p:cond delay="0"/>
                            </p:stCondLst>
                            <p:childTnLst>
                              <p:par>
                                <p:cTn id="213" presetID="1" presetClass="entr" presetSubtype="0" fill="hold" grpId="0" nodeType="clickEffect">
                                  <p:stCondLst>
                                    <p:cond delay="0"/>
                                  </p:stCondLst>
                                  <p:childTnLst>
                                    <p:set>
                                      <p:cBhvr>
                                        <p:cTn id="214"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215" fill="hold">
                      <p:stCondLst>
                        <p:cond delay="indefinite"/>
                      </p:stCondLst>
                      <p:childTnLst>
                        <p:par>
                          <p:cTn id="216" fill="hold">
                            <p:stCondLst>
                              <p:cond delay="0"/>
                            </p:stCondLst>
                            <p:childTnLst>
                              <p:par>
                                <p:cTn id="217" presetID="1" presetClass="entr" presetSubtype="0" fill="hold" grpId="0" nodeType="clickEffect">
                                  <p:stCondLst>
                                    <p:cond delay="0"/>
                                  </p:stCondLst>
                                  <p:childTnLst>
                                    <p:set>
                                      <p:cBhvr>
                                        <p:cTn id="218"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219" fill="hold">
                      <p:stCondLst>
                        <p:cond delay="indefinite"/>
                      </p:stCondLst>
                      <p:childTnLst>
                        <p:par>
                          <p:cTn id="220" fill="hold">
                            <p:stCondLst>
                              <p:cond delay="0"/>
                            </p:stCondLst>
                            <p:childTnLst>
                              <p:par>
                                <p:cTn id="221" presetID="1" presetClass="entr" presetSubtype="0" fill="hold" grpId="0" nodeType="clickEffect">
                                  <p:stCondLst>
                                    <p:cond delay="0"/>
                                  </p:stCondLst>
                                  <p:childTnLst>
                                    <p:set>
                                      <p:cBhvr>
                                        <p:cTn id="222"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223" fill="hold">
                      <p:stCondLst>
                        <p:cond delay="indefinite"/>
                      </p:stCondLst>
                      <p:childTnLst>
                        <p:par>
                          <p:cTn id="224" fill="hold">
                            <p:stCondLst>
                              <p:cond delay="0"/>
                            </p:stCondLst>
                            <p:childTnLst>
                              <p:par>
                                <p:cTn id="225" presetID="1" presetClass="entr" presetSubtype="0" fill="hold" grpId="0" nodeType="clickEffect">
                                  <p:stCondLst>
                                    <p:cond delay="0"/>
                                  </p:stCondLst>
                                  <p:childTnLst>
                                    <p:set>
                                      <p:cBhvr>
                                        <p:cTn id="226"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227" fill="hold">
                      <p:stCondLst>
                        <p:cond delay="indefinite"/>
                      </p:stCondLst>
                      <p:childTnLst>
                        <p:par>
                          <p:cTn id="228" fill="hold">
                            <p:stCondLst>
                              <p:cond delay="0"/>
                            </p:stCondLst>
                            <p:childTnLst>
                              <p:par>
                                <p:cTn id="229" presetID="1" presetClass="entr" presetSubtype="0" fill="hold" grpId="0" nodeType="clickEffect">
                                  <p:stCondLst>
                                    <p:cond delay="0"/>
                                  </p:stCondLst>
                                  <p:childTnLst>
                                    <p:set>
                                      <p:cBhvr>
                                        <p:cTn id="230" dur="1" fill="hold">
                                          <p:stCondLst>
                                            <p:cond delay="0"/>
                                          </p:stCondLst>
                                        </p:cTn>
                                        <p:tgtEl>
                                          <p:spTgt spid="3">
                                            <p:txEl>
                                              <p:pRg st="4294967295" end="4294967295"/>
                                            </p:txEl>
                                          </p:spTgt>
                                        </p:tgtEl>
                                        <p:attrNameLst>
                                          <p:attrName>style.visibility</p:attrName>
                                        </p:attrNameLst>
                                      </p:cBhvr>
                                      <p:to>
                                        <p:strVal val="visible"/>
                                      </p:to>
                                    </p:set>
                                  </p:childTnLst>
                                </p:cTn>
                              </p:par>
                            </p:childTnLst>
                          </p:cTn>
                        </p:par>
                      </p:childTnLst>
                    </p:cTn>
                  </p:par>
                  <p:par>
                    <p:cTn id="231" fill="hold">
                      <p:stCondLst>
                        <p:cond delay="indefinite"/>
                      </p:stCondLst>
                      <p:childTnLst>
                        <p:par>
                          <p:cTn id="232" fill="hold">
                            <p:stCondLst>
                              <p:cond delay="0"/>
                            </p:stCondLst>
                            <p:childTnLst>
                              <p:par>
                                <p:cTn id="233" presetID="1" presetClass="entr" presetSubtype="0" fill="hold" grpId="0" nodeType="clickEffect">
                                  <p:stCondLst>
                                    <p:cond delay="0"/>
                                  </p:stCondLst>
                                  <p:childTnLst>
                                    <p:set>
                                      <p:cBhvr>
                                        <p:cTn id="23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uiExpand="1" build="p"/>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86612" y="307909"/>
            <a:ext cx="8733453" cy="6260841"/>
          </a:xfrm>
          <a:prstGeom prst="rect">
            <a:avLst/>
          </a:prstGeom>
        </p:spPr>
        <p:txBody>
          <a:bodyPr wrap="square">
            <a:spAutoFit/>
          </a:bodyPr>
          <a:lstStyle/>
          <a:p>
            <a:pPr>
              <a:lnSpc>
                <a:spcPct val="129000"/>
              </a:lnSpc>
            </a:pPr>
            <a:r>
              <a:rPr lang="en-US" altLang="zh-CN" sz="2800" dirty="0">
                <a:solidFill>
                  <a:srgbClr val="000000"/>
                </a:solidFill>
                <a:latin typeface="STKaiti" charset="-122"/>
                <a:ea typeface="STKaiti" charset="-122"/>
                <a:cs typeface="STKaiti" charset="-122"/>
              </a:rPr>
              <a:t>2017</a:t>
            </a:r>
            <a:r>
              <a:rPr lang="zh-CN" altLang="en-US" sz="2800" dirty="0">
                <a:solidFill>
                  <a:srgbClr val="000000"/>
                </a:solidFill>
                <a:latin typeface="STKaiti" charset="-122"/>
                <a:ea typeface="STKaiti" charset="-122"/>
                <a:cs typeface="STKaiti" charset="-122"/>
              </a:rPr>
              <a:t>年</a:t>
            </a:r>
            <a:r>
              <a:rPr lang="en-US" altLang="zh-CN" sz="2800" dirty="0">
                <a:solidFill>
                  <a:srgbClr val="000000"/>
                </a:solidFill>
                <a:latin typeface="STKaiti" charset="-122"/>
                <a:ea typeface="STKaiti" charset="-122"/>
                <a:cs typeface="STKaiti" charset="-122"/>
              </a:rPr>
              <a:t>A</a:t>
            </a:r>
            <a:r>
              <a:rPr lang="zh-CN" altLang="en-US" sz="2800" dirty="0">
                <a:solidFill>
                  <a:srgbClr val="000000"/>
                </a:solidFill>
                <a:latin typeface="STKaiti" charset="-122"/>
                <a:ea typeface="STKaiti" charset="-122"/>
                <a:cs typeface="STKaiti" charset="-122"/>
              </a:rPr>
              <a:t>卷</a:t>
            </a:r>
            <a:r>
              <a:rPr lang="en-US" altLang="zh-CN" sz="2800" dirty="0">
                <a:solidFill>
                  <a:srgbClr val="000000"/>
                </a:solidFill>
                <a:latin typeface="STKaiti" charset="-122"/>
                <a:ea typeface="STKaiti" charset="-122"/>
                <a:cs typeface="STKaiti" charset="-122"/>
              </a:rPr>
              <a:t>--</a:t>
            </a:r>
            <a:r>
              <a:rPr lang="zh-CN" altLang="zh-CN" sz="2800" dirty="0">
                <a:latin typeface="STKaiti" charset="-122"/>
                <a:ea typeface="STKaiti" charset="-122"/>
                <a:cs typeface="STKaiti" charset="-122"/>
              </a:rPr>
              <a:t>永远跟党走，青春有作为。作为当代青年，你准备如何走好自己的青春之路？</a:t>
            </a:r>
            <a:endParaRPr lang="en-US" altLang="zh-CN" sz="2800" dirty="0">
              <a:latin typeface="STKaiti" charset="-122"/>
              <a:ea typeface="STKaiti" charset="-122"/>
              <a:cs typeface="STKaiti" charset="-122"/>
            </a:endParaRPr>
          </a:p>
          <a:p>
            <a:pPr>
              <a:lnSpc>
                <a:spcPct val="129000"/>
              </a:lnSpc>
            </a:pPr>
            <a:r>
              <a:rPr lang="en-US" altLang="zh-CN" sz="2800" dirty="0">
                <a:solidFill>
                  <a:srgbClr val="000000"/>
                </a:solidFill>
                <a:latin typeface="STKaiti" charset="-122"/>
                <a:ea typeface="STKaiti" charset="-122"/>
                <a:cs typeface="STKaiti" charset="-122"/>
              </a:rPr>
              <a:t>2017</a:t>
            </a:r>
            <a:r>
              <a:rPr lang="zh-CN" altLang="en-US" sz="2800" dirty="0">
                <a:solidFill>
                  <a:srgbClr val="000000"/>
                </a:solidFill>
                <a:latin typeface="STKaiti" charset="-122"/>
                <a:ea typeface="STKaiti" charset="-122"/>
                <a:cs typeface="STKaiti" charset="-122"/>
              </a:rPr>
              <a:t>年</a:t>
            </a:r>
            <a:r>
              <a:rPr lang="en-US" altLang="zh-CN" sz="2800" dirty="0">
                <a:solidFill>
                  <a:srgbClr val="000000"/>
                </a:solidFill>
                <a:latin typeface="STKaiti" charset="-122"/>
                <a:ea typeface="STKaiti" charset="-122"/>
                <a:cs typeface="STKaiti" charset="-122"/>
              </a:rPr>
              <a:t>B</a:t>
            </a:r>
            <a:r>
              <a:rPr lang="zh-CN" altLang="en-US" sz="2800" dirty="0">
                <a:solidFill>
                  <a:srgbClr val="000000"/>
                </a:solidFill>
                <a:latin typeface="STKaiti" charset="-122"/>
                <a:ea typeface="STKaiti" charset="-122"/>
                <a:cs typeface="STKaiti" charset="-122"/>
              </a:rPr>
              <a:t>卷</a:t>
            </a:r>
            <a:r>
              <a:rPr lang="en-US" altLang="zh-CN" sz="2800" dirty="0">
                <a:solidFill>
                  <a:srgbClr val="000000"/>
                </a:solidFill>
                <a:latin typeface="STKaiti" charset="-122"/>
                <a:ea typeface="STKaiti" charset="-122"/>
                <a:cs typeface="STKaiti" charset="-122"/>
              </a:rPr>
              <a:t>--</a:t>
            </a:r>
            <a:r>
              <a:rPr lang="zh-CN" altLang="zh-CN" sz="2800" dirty="0">
                <a:latin typeface="STKaiti" charset="-122"/>
                <a:ea typeface="STKaiti" charset="-122"/>
                <a:cs typeface="STKaiti" charset="-122"/>
              </a:rPr>
              <a:t>作为当代青年，你打算以哪些实际行动使自己在激情奋斗中绽放青春光芒？</a:t>
            </a:r>
            <a:r>
              <a:rPr lang="en-US" altLang="zh-CN" sz="2800" dirty="0">
                <a:latin typeface="STKaiti" charset="-122"/>
                <a:ea typeface="STKaiti" charset="-122"/>
                <a:cs typeface="STKaiti" charset="-122"/>
              </a:rPr>
              <a:t> </a:t>
            </a:r>
            <a:endParaRPr lang="en-US" altLang="zh-CN" sz="2800" dirty="0">
              <a:solidFill>
                <a:srgbClr val="000000"/>
              </a:solidFill>
              <a:latin typeface="STKaiti" charset="-122"/>
              <a:ea typeface="STKaiti" charset="-122"/>
              <a:cs typeface="STKaiti" charset="-122"/>
            </a:endParaRPr>
          </a:p>
          <a:p>
            <a:pPr>
              <a:lnSpc>
                <a:spcPct val="129000"/>
              </a:lnSpc>
            </a:pPr>
            <a:r>
              <a:rPr lang="en-US" altLang="zh-CN" sz="2800" dirty="0">
                <a:solidFill>
                  <a:srgbClr val="000000"/>
                </a:solidFill>
                <a:latin typeface="STKaiti" charset="-122"/>
                <a:ea typeface="STKaiti" charset="-122"/>
                <a:cs typeface="STKaiti" charset="-122"/>
              </a:rPr>
              <a:t>2016</a:t>
            </a:r>
            <a:r>
              <a:rPr lang="zh-CN" altLang="en-US" sz="2800" dirty="0">
                <a:solidFill>
                  <a:srgbClr val="000000"/>
                </a:solidFill>
                <a:latin typeface="STKaiti" charset="-122"/>
                <a:ea typeface="STKaiti" charset="-122"/>
                <a:cs typeface="STKaiti" charset="-122"/>
              </a:rPr>
              <a:t>年</a:t>
            </a:r>
            <a:r>
              <a:rPr lang="en-US" altLang="zh-CN" sz="2800" dirty="0">
                <a:solidFill>
                  <a:srgbClr val="000000"/>
                </a:solidFill>
                <a:latin typeface="STKaiti" charset="-122"/>
                <a:ea typeface="STKaiti" charset="-122"/>
                <a:cs typeface="STKaiti" charset="-122"/>
              </a:rPr>
              <a:t>-</a:t>
            </a:r>
            <a:r>
              <a:rPr lang="zh-CN" altLang="zh-CN" sz="2800" dirty="0">
                <a:solidFill>
                  <a:srgbClr val="000000"/>
                </a:solidFill>
                <a:latin typeface="STKaiti" charset="-122"/>
                <a:ea typeface="STKaiti" charset="-122"/>
                <a:cs typeface="STKaiti" charset="-122"/>
              </a:rPr>
              <a:t>你打算怎样以实际行动为新长征的胜利作出贡献</a:t>
            </a:r>
            <a:endParaRPr lang="en-US" altLang="zh-CN" sz="2800" dirty="0">
              <a:solidFill>
                <a:srgbClr val="000000"/>
              </a:solidFill>
              <a:latin typeface="STKaiti" charset="-122"/>
              <a:ea typeface="STKaiti" charset="-122"/>
              <a:cs typeface="STKaiti" charset="-122"/>
            </a:endParaRPr>
          </a:p>
          <a:p>
            <a:pPr>
              <a:lnSpc>
                <a:spcPct val="129000"/>
              </a:lnSpc>
            </a:pPr>
            <a:r>
              <a:rPr lang="en-US" altLang="zh-CN" sz="2800" dirty="0">
                <a:solidFill>
                  <a:srgbClr val="000000"/>
                </a:solidFill>
                <a:latin typeface="STKaiti" charset="-122"/>
                <a:ea typeface="STKaiti" charset="-122"/>
                <a:cs typeface="STKaiti" charset="-122"/>
              </a:rPr>
              <a:t>2015</a:t>
            </a:r>
            <a:r>
              <a:rPr lang="zh-CN" altLang="en-US" sz="2800" dirty="0">
                <a:solidFill>
                  <a:srgbClr val="000000"/>
                </a:solidFill>
                <a:latin typeface="STKaiti" charset="-122"/>
                <a:ea typeface="STKaiti" charset="-122"/>
                <a:cs typeface="STKaiti" charset="-122"/>
              </a:rPr>
              <a:t>年</a:t>
            </a:r>
            <a:r>
              <a:rPr lang="en-US" altLang="zh-CN" sz="2800" dirty="0">
                <a:solidFill>
                  <a:srgbClr val="000000"/>
                </a:solidFill>
                <a:latin typeface="STKaiti" charset="-122"/>
                <a:ea typeface="STKaiti" charset="-122"/>
                <a:cs typeface="STKaiti" charset="-122"/>
              </a:rPr>
              <a:t>---</a:t>
            </a:r>
            <a:r>
              <a:rPr lang="zh-CN" altLang="zh-CN" sz="2800" dirty="0">
                <a:solidFill>
                  <a:srgbClr val="000000"/>
                </a:solidFill>
                <a:latin typeface="STKaiti" charset="-122"/>
                <a:ea typeface="STKaiti" charset="-122"/>
                <a:cs typeface="STKaiti" charset="-122"/>
              </a:rPr>
              <a:t>作为当代中学生，铭记历史、开创未来的正确做法应该有哪些？ </a:t>
            </a:r>
            <a:endParaRPr lang="en-US" altLang="zh-CN" sz="2800" dirty="0">
              <a:solidFill>
                <a:srgbClr val="000000"/>
              </a:solidFill>
              <a:latin typeface="STKaiti" charset="-122"/>
              <a:ea typeface="STKaiti" charset="-122"/>
              <a:cs typeface="STKaiti" charset="-122"/>
            </a:endParaRPr>
          </a:p>
          <a:p>
            <a:pPr>
              <a:lnSpc>
                <a:spcPct val="129000"/>
              </a:lnSpc>
            </a:pPr>
            <a:r>
              <a:rPr lang="zh-CN" altLang="en-US" sz="2800" dirty="0">
                <a:solidFill>
                  <a:srgbClr val="000000"/>
                </a:solidFill>
                <a:latin typeface="STKaiti" charset="-122"/>
                <a:ea typeface="STKaiti" charset="-122"/>
                <a:cs typeface="STKaiti" charset="-122"/>
              </a:rPr>
              <a:t>2014年----“创建青春之国家，青春之民族”，你有何打算？</a:t>
            </a:r>
            <a:endParaRPr lang="zh-CN" altLang="en-US" sz="2800" dirty="0">
              <a:solidFill>
                <a:srgbClr val="000000"/>
              </a:solidFill>
              <a:latin typeface="STKaiti" charset="-122"/>
              <a:ea typeface="STKaiti" charset="-122"/>
              <a:cs typeface="STKaiti" charset="-122"/>
            </a:endParaRPr>
          </a:p>
          <a:p>
            <a:pPr>
              <a:lnSpc>
                <a:spcPct val="129000"/>
              </a:lnSpc>
            </a:pPr>
            <a:r>
              <a:rPr lang="zh-CN" altLang="en-US" sz="2800" dirty="0">
                <a:solidFill>
                  <a:srgbClr val="000000"/>
                </a:solidFill>
                <a:latin typeface="STKaiti" charset="-122"/>
                <a:ea typeface="STKaiti" charset="-122"/>
                <a:cs typeface="STKaiti" charset="-122"/>
              </a:rPr>
              <a:t>2013年备用卷--实现两个“百年”目标，铸就无悔青春年华，你将怎样塑造自我？</a:t>
            </a:r>
            <a:endParaRPr lang="en-US" altLang="zh-CN" sz="2800" dirty="0">
              <a:solidFill>
                <a:srgbClr val="000000"/>
              </a:solidFill>
              <a:latin typeface="STKaiti" charset="-122"/>
              <a:ea typeface="STKaiti" charset="-122"/>
              <a:cs typeface="STKaiti" charset="-122"/>
            </a:endParaRPr>
          </a:p>
        </p:txBody>
      </p:sp>
      <p:sp>
        <p:nvSpPr>
          <p:cNvPr id="4" name="文本框 3"/>
          <p:cNvSpPr txBox="1"/>
          <p:nvPr/>
        </p:nvSpPr>
        <p:spPr>
          <a:xfrm>
            <a:off x="2996768" y="3022830"/>
            <a:ext cx="3262432" cy="830997"/>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kumimoji="1" lang="zh-CN" altLang="en-US" sz="4800">
                <a:solidFill>
                  <a:srgbClr val="FF0000"/>
                </a:solidFill>
              </a:rPr>
              <a:t>青少年做法</a:t>
            </a:r>
            <a:endParaRPr kumimoji="1" lang="zh-CN" altLang="en-US" sz="4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latin typeface="黑体" panose="02010609060101010101" charset="-122"/>
                <a:ea typeface="黑体" panose="02010609060101010101" charset="-122"/>
              </a:rPr>
              <a:t>结  论</a:t>
            </a:r>
            <a:endParaRPr lang="zh-CN" altLang="en-US" b="1" dirty="0">
              <a:latin typeface="黑体" panose="02010609060101010101" charset="-122"/>
              <a:ea typeface="黑体" panose="02010609060101010101" charset="-122"/>
            </a:endParaRPr>
          </a:p>
        </p:txBody>
      </p:sp>
      <p:sp>
        <p:nvSpPr>
          <p:cNvPr id="3" name="内容占位符 2"/>
          <p:cNvSpPr>
            <a:spLocks noGrp="1"/>
          </p:cNvSpPr>
          <p:nvPr>
            <p:ph idx="1"/>
          </p:nvPr>
        </p:nvSpPr>
        <p:spPr>
          <a:xfrm>
            <a:off x="410548" y="1100628"/>
            <a:ext cx="8294914" cy="5244188"/>
          </a:xfrm>
        </p:spPr>
        <p:style>
          <a:lnRef idx="2">
            <a:schemeClr val="accent2"/>
          </a:lnRef>
          <a:fillRef idx="1">
            <a:schemeClr val="lt1"/>
          </a:fillRef>
          <a:effectRef idx="0">
            <a:schemeClr val="accent2"/>
          </a:effectRef>
          <a:fontRef idx="minor">
            <a:schemeClr val="dk1"/>
          </a:fontRef>
        </p:style>
        <p:txBody>
          <a:bodyPr>
            <a:noAutofit/>
          </a:bodyPr>
          <a:lstStyle/>
          <a:p>
            <a:r>
              <a:rPr lang="zh-CN" altLang="en-US" sz="2800" b="1" dirty="0">
                <a:latin typeface="黑体" panose="02010609060101010101" charset="-122"/>
                <a:ea typeface="黑体" panose="02010609060101010101" charset="-122"/>
              </a:rPr>
              <a:t>观思、活探题的答案不是照搬知识，也不是大白话，而是运用所学知识回答问题；</a:t>
            </a:r>
            <a:endParaRPr lang="en-US" altLang="zh-CN" sz="2800" b="1" dirty="0">
              <a:latin typeface="黑体" panose="02010609060101010101" charset="-122"/>
              <a:ea typeface="黑体" panose="02010609060101010101" charset="-122"/>
            </a:endParaRPr>
          </a:p>
          <a:p>
            <a:r>
              <a:rPr lang="zh-CN" altLang="en-US" sz="2800" b="1" dirty="0">
                <a:latin typeface="黑体" panose="02010609060101010101" charset="-122"/>
                <a:ea typeface="黑体" panose="02010609060101010101" charset="-122"/>
              </a:rPr>
              <a:t>答案中的要点和层次与设问或试题材料的关键词、关键信息密切相关；</a:t>
            </a:r>
            <a:endParaRPr lang="en-US" altLang="zh-CN" sz="2800" b="1" dirty="0">
              <a:latin typeface="黑体" panose="02010609060101010101" charset="-122"/>
              <a:ea typeface="黑体" panose="02010609060101010101" charset="-122"/>
            </a:endParaRPr>
          </a:p>
          <a:p>
            <a:r>
              <a:rPr lang="zh-CN" altLang="en-US" sz="2800" b="1" dirty="0">
                <a:latin typeface="黑体" panose="02010609060101010101" charset="-122"/>
                <a:ea typeface="黑体" panose="02010609060101010101" charset="-122"/>
              </a:rPr>
              <a:t>通过关键词与所学知识的链接关系，可以帮助学生答题时做好与知识点的对接，有条理思考并回答问题；</a:t>
            </a:r>
            <a:endParaRPr lang="en-US" altLang="zh-CN" sz="2800" b="1" dirty="0">
              <a:latin typeface="黑体" panose="02010609060101010101" charset="-122"/>
              <a:ea typeface="黑体" panose="02010609060101010101" charset="-122"/>
            </a:endParaRPr>
          </a:p>
          <a:p>
            <a:r>
              <a:rPr lang="zh-CN" altLang="en-US" sz="2800" b="1" dirty="0">
                <a:latin typeface="黑体" panose="02010609060101010101" charset="-122"/>
                <a:ea typeface="黑体" panose="02010609060101010101" charset="-122"/>
              </a:rPr>
              <a:t>备考训练中的审题能力、答题素养培训可以从如何找关键词、如何进行关键词链接着手；</a:t>
            </a:r>
            <a:endParaRPr lang="en-US" altLang="zh-CN" sz="2800" b="1" dirty="0">
              <a:latin typeface="黑体" panose="02010609060101010101" charset="-122"/>
              <a:ea typeface="黑体" panose="02010609060101010101" charset="-122"/>
            </a:endParaRPr>
          </a:p>
          <a:p>
            <a:r>
              <a:rPr lang="zh-CN" altLang="en-US" sz="2800" b="1" dirty="0">
                <a:latin typeface="黑体" panose="02010609060101010101" charset="-122"/>
                <a:ea typeface="黑体" panose="02010609060101010101" charset="-122"/>
              </a:rPr>
              <a:t>基础知识、基本观点、基本原理仍然是不变的基础，必须扎实；</a:t>
            </a:r>
            <a:endParaRPr lang="en-US" altLang="zh-CN" sz="2800" b="1" dirty="0">
              <a:latin typeface="黑体" panose="02010609060101010101" charset="-122"/>
              <a:ea typeface="黑体" panose="02010609060101010101" charset="-122"/>
            </a:endParaRPr>
          </a:p>
          <a:p>
            <a:endParaRPr lang="zh-CN" altLang="en-US" sz="2800" b="1" dirty="0">
              <a:latin typeface="黑体" panose="02010609060101010101" charset="-122"/>
              <a:ea typeface="黑体" panose="02010609060101010101"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ChangeArrowheads="1"/>
          </p:cNvSpPr>
          <p:nvPr/>
        </p:nvSpPr>
        <p:spPr bwMode="auto">
          <a:xfrm>
            <a:off x="292231" y="287583"/>
            <a:ext cx="8559538" cy="612475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2"/>
          </a:lnRef>
          <a:fillRef idx="1">
            <a:schemeClr val="lt1"/>
          </a:fillRef>
          <a:effectRef idx="0">
            <a:schemeClr val="accent2"/>
          </a:effectRef>
          <a:fontRef idx="minor">
            <a:schemeClr val="dk1"/>
          </a:fontRef>
        </p:style>
        <p:txBody>
          <a:bodyPr wrap="square" anchor="ctr">
            <a:spAutoFit/>
          </a:bodyPr>
          <a:lstStyle>
            <a:lvl1pPr indent="26225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x-none" sz="3200" b="1" dirty="0">
                <a:latin typeface="Times New Roman" panose="02020603050405020304" charset="0"/>
              </a:rPr>
              <a:t>有哪些时政热点？</a:t>
            </a:r>
            <a:endParaRPr lang="zh-CN" altLang="x-none" sz="3200" dirty="0"/>
          </a:p>
          <a:p>
            <a:r>
              <a:rPr lang="en-US" altLang="zh-CN" sz="3600" dirty="0">
                <a:latin typeface="Times New Roman" panose="02020603050405020304" charset="0"/>
              </a:rPr>
              <a:t>1</a:t>
            </a:r>
            <a:r>
              <a:rPr lang="zh-CN" altLang="en-US" sz="3600" dirty="0">
                <a:latin typeface="Times New Roman" panose="02020603050405020304" charset="0"/>
              </a:rPr>
              <a:t>、隆重纪念新中国成立</a:t>
            </a:r>
            <a:r>
              <a:rPr lang="en-US" altLang="zh-CN" sz="3600" dirty="0">
                <a:latin typeface="Times New Roman" panose="02020603050405020304" charset="0"/>
              </a:rPr>
              <a:t>70</a:t>
            </a:r>
            <a:r>
              <a:rPr lang="zh-CN" altLang="en-US" sz="3600" dirty="0">
                <a:latin typeface="Times New Roman" panose="02020603050405020304" charset="0"/>
              </a:rPr>
              <a:t>周年</a:t>
            </a:r>
            <a:endParaRPr lang="zh-CN" altLang="en-US" sz="3600" dirty="0"/>
          </a:p>
          <a:p>
            <a:r>
              <a:rPr lang="en-US" altLang="zh-CN" sz="3600" dirty="0">
                <a:latin typeface="Times New Roman" panose="02020603050405020304" charset="0"/>
              </a:rPr>
              <a:t>2</a:t>
            </a:r>
            <a:r>
              <a:rPr lang="zh-CN" altLang="en-US" sz="3600" dirty="0">
                <a:latin typeface="Times New Roman" panose="02020603050405020304" charset="0"/>
              </a:rPr>
              <a:t>、五四运动</a:t>
            </a:r>
            <a:r>
              <a:rPr lang="en-US" altLang="zh-CN" sz="3600" dirty="0">
                <a:latin typeface="Times New Roman" panose="02020603050405020304" charset="0"/>
              </a:rPr>
              <a:t>100</a:t>
            </a:r>
            <a:r>
              <a:rPr lang="zh-CN" altLang="en-US" sz="3600" dirty="0">
                <a:latin typeface="Times New Roman" panose="02020603050405020304" charset="0"/>
              </a:rPr>
              <a:t>周年</a:t>
            </a:r>
            <a:endParaRPr lang="zh-CN" altLang="en-US" sz="3600" dirty="0"/>
          </a:p>
          <a:p>
            <a:r>
              <a:rPr lang="en-US" altLang="zh-CN" sz="3600" dirty="0">
                <a:latin typeface="Times New Roman" panose="02020603050405020304" charset="0"/>
              </a:rPr>
              <a:t>3</a:t>
            </a:r>
            <a:r>
              <a:rPr lang="zh-CN" altLang="en-US" sz="3600" dirty="0">
                <a:latin typeface="Times New Roman" panose="02020603050405020304" charset="0"/>
              </a:rPr>
              <a:t>、改革开放四十年</a:t>
            </a:r>
            <a:r>
              <a:rPr lang="zh-CN" altLang="en-US" sz="3600" dirty="0"/>
              <a:t>、</a:t>
            </a:r>
            <a:r>
              <a:rPr lang="zh-CN" altLang="en-US" sz="3600" dirty="0">
                <a:latin typeface="Times New Roman" panose="02020603050405020304" charset="0"/>
              </a:rPr>
              <a:t>改革先锋</a:t>
            </a:r>
            <a:endParaRPr lang="zh-CN" altLang="en-US" sz="3600" dirty="0"/>
          </a:p>
          <a:p>
            <a:r>
              <a:rPr lang="en-US" altLang="zh-CN" sz="3600" dirty="0">
                <a:latin typeface="Times New Roman" panose="02020603050405020304" charset="0"/>
              </a:rPr>
              <a:t>4</a:t>
            </a:r>
            <a:r>
              <a:rPr lang="zh-CN" altLang="en-US" sz="3600" dirty="0">
                <a:latin typeface="Times New Roman" panose="02020603050405020304" charset="0"/>
              </a:rPr>
              <a:t>、提升社会文明</a:t>
            </a:r>
            <a:endParaRPr lang="zh-CN" altLang="en-US" sz="3600" dirty="0"/>
          </a:p>
          <a:p>
            <a:r>
              <a:rPr lang="en-US" altLang="zh-CN" sz="3600" dirty="0">
                <a:latin typeface="Times New Roman" panose="02020603050405020304" charset="0"/>
              </a:rPr>
              <a:t>5</a:t>
            </a:r>
            <a:r>
              <a:rPr lang="zh-CN" altLang="en-US" sz="3600" dirty="0">
                <a:latin typeface="Times New Roman" panose="02020603050405020304" charset="0"/>
              </a:rPr>
              <a:t>、社会主义合格的建设者和接班人</a:t>
            </a:r>
            <a:endParaRPr lang="en-US" altLang="zh-CN" sz="3600" dirty="0">
              <a:latin typeface="Times New Roman" panose="02020603050405020304" charset="0"/>
            </a:endParaRPr>
          </a:p>
          <a:p>
            <a:r>
              <a:rPr lang="en-US" altLang="zh-CN" sz="3600" dirty="0">
                <a:latin typeface="Times New Roman" panose="02020603050405020304" charset="0"/>
              </a:rPr>
              <a:t>6</a:t>
            </a:r>
            <a:r>
              <a:rPr lang="zh-CN" altLang="en-US" sz="3600" dirty="0">
                <a:latin typeface="Times New Roman" panose="02020603050405020304" charset="0"/>
              </a:rPr>
              <a:t>、</a:t>
            </a:r>
            <a:r>
              <a:rPr lang="zh-CN" altLang="zh-CN" sz="3600" dirty="0"/>
              <a:t>进博会 </a:t>
            </a:r>
            <a:endParaRPr lang="zh-CN" altLang="en-US" sz="3600" dirty="0"/>
          </a:p>
          <a:p>
            <a:r>
              <a:rPr lang="en-US" altLang="zh-CN" sz="3600" dirty="0">
                <a:latin typeface="Times New Roman" panose="02020603050405020304" charset="0"/>
              </a:rPr>
              <a:t>7</a:t>
            </a:r>
            <a:r>
              <a:rPr lang="zh-CN" altLang="en-US" sz="3600" dirty="0">
                <a:latin typeface="Times New Roman" panose="02020603050405020304" charset="0"/>
              </a:rPr>
              <a:t>、</a:t>
            </a:r>
            <a:r>
              <a:rPr lang="zh-CN" altLang="zh-CN" sz="3600" dirty="0"/>
              <a:t>告台湾同胞书 </a:t>
            </a:r>
            <a:endParaRPr lang="zh-CN" altLang="en-US" sz="3600" dirty="0"/>
          </a:p>
          <a:p>
            <a:r>
              <a:rPr lang="en-US" altLang="zh-CN" sz="3600" dirty="0">
                <a:latin typeface="Times New Roman" panose="02020603050405020304" charset="0"/>
              </a:rPr>
              <a:t>8</a:t>
            </a:r>
            <a:r>
              <a:rPr lang="zh-CN" altLang="en-US" sz="3600" dirty="0">
                <a:latin typeface="Times New Roman" panose="02020603050405020304" charset="0"/>
              </a:rPr>
              <a:t>、</a:t>
            </a:r>
            <a:r>
              <a:rPr lang="zh-CN" altLang="zh-CN" sz="3600" b="1" dirty="0"/>
              <a:t>“娘炮”</a:t>
            </a:r>
            <a:r>
              <a:rPr lang="zh-CN" altLang="zh-CN" sz="3600" dirty="0"/>
              <a:t> </a:t>
            </a:r>
            <a:endParaRPr lang="zh-CN" altLang="en-US" sz="3600" dirty="0"/>
          </a:p>
          <a:p>
            <a:r>
              <a:rPr lang="en-US" altLang="zh-CN" sz="3600" dirty="0">
                <a:latin typeface="Times New Roman" panose="02020603050405020304" charset="0"/>
              </a:rPr>
              <a:t>9</a:t>
            </a:r>
            <a:r>
              <a:rPr lang="zh-CN" altLang="en-US" sz="3600" dirty="0">
                <a:latin typeface="Times New Roman" panose="02020603050405020304" charset="0"/>
              </a:rPr>
              <a:t>、</a:t>
            </a:r>
            <a:r>
              <a:rPr lang="zh-CN" altLang="zh-CN" sz="3600" dirty="0"/>
              <a:t>丰收节 </a:t>
            </a:r>
            <a:endParaRPr lang="en-US" altLang="zh-CN" sz="3600" dirty="0"/>
          </a:p>
          <a:p>
            <a:r>
              <a:rPr lang="en-US" altLang="zh-CN" sz="3600" dirty="0">
                <a:latin typeface="Times New Roman" panose="02020603050405020304" charset="0"/>
              </a:rPr>
              <a:t>10</a:t>
            </a:r>
            <a:r>
              <a:rPr lang="zh-CN" altLang="en-US" sz="3600" dirty="0">
                <a:latin typeface="Times New Roman" panose="02020603050405020304" charset="0"/>
              </a:rPr>
              <a:t>、生态保护</a:t>
            </a:r>
            <a:endParaRPr lang="zh-CN" altLang="en-US" sz="36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a:spLocks noChangeArrowheads="1"/>
          </p:cNvSpPr>
          <p:nvPr/>
        </p:nvSpPr>
        <p:spPr bwMode="auto">
          <a:xfrm>
            <a:off x="216816" y="226243"/>
            <a:ext cx="8710367" cy="618630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2"/>
          </a:lnRef>
          <a:fillRef idx="1">
            <a:schemeClr val="lt1"/>
          </a:fillRef>
          <a:effectRef idx="0">
            <a:schemeClr val="accent2"/>
          </a:effectRef>
          <a:fontRef idx="minor">
            <a:schemeClr val="dk1"/>
          </a:fontRef>
        </p:style>
        <p:txBody>
          <a:bodyPr wrap="square">
            <a:spAutoFit/>
          </a:bodyPr>
          <a:lstStyle>
            <a:lvl1pPr indent="26225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600" dirty="0">
                <a:latin typeface="Times New Roman" panose="02020603050405020304" charset="0"/>
              </a:rPr>
              <a:t>11</a:t>
            </a:r>
            <a:r>
              <a:rPr lang="zh-CN" altLang="en-US" sz="3600" dirty="0">
                <a:latin typeface="Times New Roman" panose="02020603050405020304" charset="0"/>
              </a:rPr>
              <a:t>、民族运动会</a:t>
            </a:r>
            <a:endParaRPr lang="zh-CN" altLang="en-US" sz="3600" dirty="0"/>
          </a:p>
          <a:p>
            <a:r>
              <a:rPr lang="en-US" altLang="zh-CN" sz="3600" dirty="0">
                <a:latin typeface="Times New Roman" panose="02020603050405020304" charset="0"/>
              </a:rPr>
              <a:t>12</a:t>
            </a:r>
            <a:r>
              <a:rPr lang="zh-CN" altLang="en-US" sz="3600" dirty="0">
                <a:latin typeface="Times New Roman" panose="02020603050405020304" charset="0"/>
              </a:rPr>
              <a:t>、民营经济</a:t>
            </a:r>
            <a:endParaRPr lang="zh-CN" altLang="en-US" sz="3600" dirty="0"/>
          </a:p>
          <a:p>
            <a:r>
              <a:rPr lang="en-US" altLang="zh-CN" sz="3600" dirty="0">
                <a:latin typeface="Times New Roman" panose="02020603050405020304" charset="0"/>
              </a:rPr>
              <a:t>13</a:t>
            </a:r>
            <a:r>
              <a:rPr lang="zh-CN" altLang="en-US" sz="3600" dirty="0">
                <a:latin typeface="Times New Roman" panose="02020603050405020304" charset="0"/>
              </a:rPr>
              <a:t>、尊师重教</a:t>
            </a:r>
            <a:endParaRPr lang="zh-CN" altLang="en-US" sz="3600" dirty="0"/>
          </a:p>
          <a:p>
            <a:r>
              <a:rPr lang="en-US" altLang="zh-CN" sz="3600" dirty="0">
                <a:latin typeface="Times New Roman" panose="02020603050405020304" charset="0"/>
              </a:rPr>
              <a:t>14</a:t>
            </a:r>
            <a:r>
              <a:rPr lang="zh-CN" altLang="en-US" sz="3600" dirty="0">
                <a:latin typeface="Times New Roman" panose="02020603050405020304" charset="0"/>
              </a:rPr>
              <a:t>、问题疫苗</a:t>
            </a:r>
            <a:endParaRPr lang="zh-CN" altLang="en-US" sz="3600" dirty="0"/>
          </a:p>
          <a:p>
            <a:r>
              <a:rPr lang="en-US" altLang="zh-CN" sz="3600" dirty="0">
                <a:latin typeface="Times New Roman" panose="02020603050405020304" charset="0"/>
              </a:rPr>
              <a:t>15</a:t>
            </a:r>
            <a:r>
              <a:rPr lang="zh-CN" altLang="en-US" sz="3600" dirty="0">
                <a:latin typeface="Times New Roman" panose="02020603050405020304" charset="0"/>
              </a:rPr>
              <a:t>、自媒体</a:t>
            </a:r>
            <a:endParaRPr lang="zh-CN" altLang="en-US" sz="3600" dirty="0"/>
          </a:p>
          <a:p>
            <a:r>
              <a:rPr lang="en-US" altLang="zh-CN" sz="3600" dirty="0">
                <a:latin typeface="Times New Roman" panose="02020603050405020304" charset="0"/>
              </a:rPr>
              <a:t>16</a:t>
            </a:r>
            <a:r>
              <a:rPr lang="zh-CN" altLang="en-US" sz="3600" dirty="0">
                <a:latin typeface="Times New Roman" panose="02020603050405020304" charset="0"/>
              </a:rPr>
              <a:t>、近视防控</a:t>
            </a:r>
            <a:endParaRPr lang="zh-CN" altLang="en-US" sz="3600" dirty="0"/>
          </a:p>
          <a:p>
            <a:r>
              <a:rPr lang="en-US" altLang="zh-CN" sz="3600" dirty="0">
                <a:latin typeface="Times New Roman" panose="02020603050405020304" charset="0"/>
              </a:rPr>
              <a:t>17</a:t>
            </a:r>
            <a:r>
              <a:rPr lang="zh-CN" altLang="en-US" sz="3600" dirty="0">
                <a:latin typeface="Times New Roman" panose="02020603050405020304" charset="0"/>
              </a:rPr>
              <a:t>、学前教育</a:t>
            </a:r>
            <a:endParaRPr lang="zh-CN" altLang="en-US" sz="3600" dirty="0"/>
          </a:p>
          <a:p>
            <a:r>
              <a:rPr lang="en-US" altLang="zh-CN" sz="3600" dirty="0">
                <a:latin typeface="Times New Roman" panose="02020603050405020304" charset="0"/>
              </a:rPr>
              <a:t>18</a:t>
            </a:r>
            <a:r>
              <a:rPr lang="zh-CN" altLang="en-US" sz="3600" dirty="0">
                <a:latin typeface="Times New Roman" panose="02020603050405020304" charset="0"/>
              </a:rPr>
              <a:t>、中华传统文化、传统节日、中华文化的影响 盗版文化 外来文化的影响</a:t>
            </a:r>
            <a:endParaRPr lang="zh-CN" altLang="en-US" sz="3600" dirty="0"/>
          </a:p>
          <a:p>
            <a:r>
              <a:rPr lang="en-US" altLang="zh-CN" sz="3600" dirty="0">
                <a:latin typeface="Times New Roman" panose="02020603050405020304" charset="0"/>
              </a:rPr>
              <a:t>19</a:t>
            </a:r>
            <a:r>
              <a:rPr lang="zh-CN" altLang="en-US" sz="3600" dirty="0">
                <a:latin typeface="Times New Roman" panose="02020603050405020304" charset="0"/>
              </a:rPr>
              <a:t>、</a:t>
            </a:r>
            <a:r>
              <a:rPr lang="zh-CN" altLang="zh-CN" sz="3600" dirty="0"/>
              <a:t>权健事件 </a:t>
            </a:r>
            <a:endParaRPr lang="zh-CN" altLang="en-US" sz="3600" dirty="0"/>
          </a:p>
          <a:p>
            <a:r>
              <a:rPr lang="en-US" altLang="zh-CN" sz="3600" dirty="0">
                <a:latin typeface="Times New Roman" panose="02020603050405020304" charset="0"/>
              </a:rPr>
              <a:t>20</a:t>
            </a:r>
            <a:r>
              <a:rPr lang="zh-CN" altLang="en-US" sz="3600" dirty="0">
                <a:latin typeface="Times New Roman" panose="02020603050405020304" charset="0"/>
              </a:rPr>
              <a:t>、</a:t>
            </a:r>
            <a:r>
              <a:rPr lang="zh-CN" altLang="zh-CN" sz="3600" dirty="0"/>
              <a:t>限香禁宝 </a:t>
            </a:r>
            <a:endParaRPr lang="zh-CN" altLang="en-US" sz="36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5820" y="1324947"/>
            <a:ext cx="7987004" cy="2554545"/>
          </a:xfrm>
          <a:prstGeom prst="rect">
            <a:avLst/>
          </a:prstGeom>
        </p:spPr>
        <p:txBody>
          <a:bodyPr wrap="square">
            <a:spAutoFit/>
          </a:bodyPr>
          <a:lstStyle/>
          <a:p>
            <a:r>
              <a:rPr lang="zh-CN" altLang="en-US" sz="3200" dirty="0"/>
              <a:t>    </a:t>
            </a:r>
            <a:r>
              <a:rPr lang="zh-CN" altLang="zh-CN" sz="3200" dirty="0"/>
              <a:t>习近平同志在党的十九大报告中指出： </a:t>
            </a:r>
            <a:endParaRPr lang="en-US" altLang="zh-CN" sz="3200" dirty="0"/>
          </a:p>
          <a:p>
            <a:r>
              <a:rPr lang="zh-CN" altLang="zh-CN" sz="3200" kern="100" dirty="0">
                <a:latin typeface="Calibri" panose="020F0502020204030204" charset="0"/>
                <a:ea typeface="宋体" panose="02010600030101010101" pitchFamily="2" charset="-122"/>
                <a:cs typeface="Times New Roman" panose="02020603050405020304" charset="0"/>
              </a:rPr>
              <a:t>“深入挖掘中华优秀传统文化蕴含的思想观念、人文精神、道德规范，结合时代要求继承创新，让中华文化展现出永久魅力和时代风采。”</a:t>
            </a:r>
            <a:r>
              <a:rPr lang="zh-CN" altLang="zh-CN" sz="3200" dirty="0"/>
              <a:t> </a:t>
            </a:r>
            <a:endParaRPr lang="zh-CN" altLang="en-US" sz="3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sz="half" idx="1"/>
          </p:nvPr>
        </p:nvSpPr>
        <p:spPr>
          <a:xfrm>
            <a:off x="340360" y="1097280"/>
            <a:ext cx="8814435" cy="3712210"/>
          </a:xfrm>
        </p:spPr>
        <p:txBody>
          <a:bodyPr/>
          <a:p>
            <a:endParaRPr lang="zh-CN" altLang="en-US"/>
          </a:p>
        </p:txBody>
      </p:sp>
      <p:sp>
        <p:nvSpPr>
          <p:cNvPr id="4" name="标题 3"/>
          <p:cNvSpPr>
            <a:spLocks noGrp="1"/>
          </p:cNvSpPr>
          <p:nvPr>
            <p:ph type="title"/>
          </p:nvPr>
        </p:nvSpPr>
        <p:spPr>
          <a:xfrm>
            <a:off x="280035" y="1097280"/>
            <a:ext cx="3006725" cy="443865"/>
          </a:xfrm>
          <a:solidFill>
            <a:srgbClr val="92D050"/>
          </a:solidFill>
        </p:spPr>
        <p:txBody>
          <a:bodyPr/>
          <a:p>
            <a:r>
              <a:rPr lang="zh-CN" altLang="en-US"/>
              <a:t>设问的常规要素：</a:t>
            </a:r>
            <a:endParaRPr lang="zh-CN" altLang="en-US"/>
          </a:p>
        </p:txBody>
      </p:sp>
      <p:sp>
        <p:nvSpPr>
          <p:cNvPr id="5" name="文本框 4"/>
          <p:cNvSpPr txBox="1"/>
          <p:nvPr/>
        </p:nvSpPr>
        <p:spPr>
          <a:xfrm>
            <a:off x="3732530" y="257810"/>
            <a:ext cx="2029460" cy="460375"/>
          </a:xfrm>
          <a:prstGeom prst="rect">
            <a:avLst/>
          </a:prstGeom>
          <a:solidFill>
            <a:srgbClr val="92D050"/>
          </a:solidFill>
        </p:spPr>
        <p:txBody>
          <a:bodyPr wrap="square" rtlCol="0">
            <a:spAutoFit/>
          </a:bodyPr>
          <a:p>
            <a:r>
              <a:rPr lang="zh-CN" altLang="en-US" sz="2400"/>
              <a:t>一、审设问</a:t>
            </a:r>
            <a:endParaRPr lang="zh-CN" altLang="en-US" sz="2400"/>
          </a:p>
        </p:txBody>
      </p:sp>
      <p:sp>
        <p:nvSpPr>
          <p:cNvPr id="6" name="文本框 5"/>
          <p:cNvSpPr txBox="1"/>
          <p:nvPr/>
        </p:nvSpPr>
        <p:spPr>
          <a:xfrm>
            <a:off x="340360" y="1541145"/>
            <a:ext cx="8695055" cy="398780"/>
          </a:xfrm>
          <a:prstGeom prst="rect">
            <a:avLst/>
          </a:prstGeom>
          <a:noFill/>
        </p:spPr>
        <p:txBody>
          <a:bodyPr wrap="square" rtlCol="0">
            <a:spAutoFit/>
          </a:bodyPr>
          <a:p>
            <a:r>
              <a:rPr lang="en-US" altLang="zh-CN" sz="2000"/>
              <a:t>(1)</a:t>
            </a:r>
            <a:r>
              <a:rPr lang="zh-CN" altLang="en-US" sz="2000"/>
              <a:t>做题要求：认识问题（</a:t>
            </a:r>
            <a:r>
              <a:rPr lang="en-US" altLang="zh-CN" sz="2000"/>
              <a:t>what</a:t>
            </a:r>
            <a:r>
              <a:rPr lang="zh-CN" altLang="en-US" sz="2000"/>
              <a:t>）、分析问题（</a:t>
            </a:r>
            <a:r>
              <a:rPr lang="en-US" altLang="zh-CN" sz="2000"/>
              <a:t>why</a:t>
            </a:r>
            <a:r>
              <a:rPr lang="zh-CN" altLang="en-US" sz="2000"/>
              <a:t>）、还是解决问题（</a:t>
            </a:r>
            <a:r>
              <a:rPr lang="en-US" altLang="zh-CN" sz="2000"/>
              <a:t>How</a:t>
            </a:r>
            <a:r>
              <a:rPr lang="zh-CN" altLang="en-US" sz="2000"/>
              <a:t>）</a:t>
            </a:r>
            <a:endParaRPr lang="en-US" altLang="zh-CN" sz="2000"/>
          </a:p>
        </p:txBody>
      </p:sp>
      <p:sp>
        <p:nvSpPr>
          <p:cNvPr id="7" name="文本框 6"/>
          <p:cNvSpPr txBox="1"/>
          <p:nvPr/>
        </p:nvSpPr>
        <p:spPr>
          <a:xfrm>
            <a:off x="407035" y="1939925"/>
            <a:ext cx="8153400" cy="3476625"/>
          </a:xfrm>
          <a:prstGeom prst="rect">
            <a:avLst/>
          </a:prstGeom>
          <a:noFill/>
        </p:spPr>
        <p:txBody>
          <a:bodyPr wrap="square" rtlCol="0">
            <a:spAutoFit/>
          </a:bodyPr>
          <a:p>
            <a:r>
              <a:rPr lang="en-US" altLang="zh-CN" sz="2000">
                <a:latin typeface="+mn-ea"/>
                <a:cs typeface="+mn-ea"/>
              </a:rPr>
              <a:t>(2)</a:t>
            </a:r>
            <a:r>
              <a:rPr lang="zh-CN" altLang="zh-CN" sz="2000">
                <a:latin typeface="+mn-ea"/>
                <a:cs typeface="+mn-ea"/>
              </a:rPr>
              <a:t>考察内容：回归教材，与教材相关的主干知识或理念</a:t>
            </a:r>
            <a:endParaRPr lang="zh-CN" altLang="zh-CN" sz="2000">
              <a:latin typeface="+mn-ea"/>
              <a:cs typeface="+mn-ea"/>
            </a:endParaRPr>
          </a:p>
          <a:p>
            <a:r>
              <a:rPr lang="en-US" altLang="zh-CN" sz="2000">
                <a:latin typeface="+mn-ea"/>
                <a:cs typeface="+mn-ea"/>
              </a:rPr>
              <a:t>(3)</a:t>
            </a:r>
            <a:r>
              <a:rPr lang="zh-CN" altLang="zh-CN" sz="2000">
                <a:latin typeface="+mn-ea"/>
                <a:cs typeface="+mn-ea"/>
              </a:rPr>
              <a:t>限定条件</a:t>
            </a:r>
            <a:endParaRPr lang="zh-CN" altLang="zh-CN" sz="2000">
              <a:latin typeface="+mn-ea"/>
              <a:cs typeface="+mn-ea"/>
            </a:endParaRPr>
          </a:p>
          <a:p>
            <a:r>
              <a:rPr lang="en-US" altLang="zh-CN" sz="2000">
                <a:latin typeface="+mn-ea"/>
                <a:cs typeface="+mn-ea"/>
              </a:rPr>
              <a:t>(4)</a:t>
            </a:r>
            <a:r>
              <a:rPr lang="zh-CN" altLang="zh-CN" sz="2000">
                <a:latin typeface="+mn-ea"/>
                <a:cs typeface="+mn-ea"/>
              </a:rPr>
              <a:t>主体范围：谁去做、要谁做、对谁做</a:t>
            </a:r>
            <a:endParaRPr lang="zh-CN" altLang="zh-CN" sz="2000">
              <a:latin typeface="+mn-ea"/>
              <a:cs typeface="+mn-ea"/>
            </a:endParaRPr>
          </a:p>
          <a:p>
            <a:r>
              <a:rPr lang="zh-CN" altLang="zh-CN" sz="2000">
                <a:latin typeface="+mn-ea"/>
                <a:cs typeface="+mn-ea"/>
              </a:rPr>
              <a:t> </a:t>
            </a:r>
            <a:endParaRPr lang="zh-CN" altLang="zh-CN" sz="2000">
              <a:latin typeface="+mn-ea"/>
              <a:cs typeface="+mn-ea"/>
            </a:endParaRPr>
          </a:p>
          <a:p>
            <a:endParaRPr lang="zh-CN" altLang="zh-CN" sz="2000">
              <a:latin typeface="+mn-ea"/>
              <a:cs typeface="+mn-ea"/>
            </a:endParaRPr>
          </a:p>
          <a:p>
            <a:r>
              <a:rPr lang="zh-CN" altLang="zh-CN" sz="2000">
                <a:solidFill>
                  <a:srgbClr val="2C13AD"/>
                </a:solidFill>
                <a:latin typeface="+mn-ea"/>
                <a:cs typeface="+mn-ea"/>
              </a:rPr>
              <a:t>例：请分析在中小学生中</a:t>
            </a:r>
            <a:r>
              <a:rPr lang="en-US" altLang="zh-CN" sz="2000">
                <a:solidFill>
                  <a:srgbClr val="2C13AD"/>
                </a:solidFill>
                <a:latin typeface="+mn-ea"/>
                <a:cs typeface="+mn-ea"/>
              </a:rPr>
              <a:t>“</a:t>
            </a:r>
            <a:r>
              <a:rPr lang="zh-CN" altLang="en-US" sz="2000">
                <a:solidFill>
                  <a:srgbClr val="2C13AD"/>
                </a:solidFill>
                <a:latin typeface="+mn-ea"/>
                <a:cs typeface="+mn-ea"/>
              </a:rPr>
              <a:t>普及安全知识，提高避险能力</a:t>
            </a:r>
            <a:r>
              <a:rPr lang="en-US" altLang="zh-CN" sz="2000">
                <a:solidFill>
                  <a:srgbClr val="2C13AD"/>
                </a:solidFill>
                <a:latin typeface="+mn-ea"/>
                <a:cs typeface="+mn-ea"/>
              </a:rPr>
              <a:t>“</a:t>
            </a:r>
            <a:r>
              <a:rPr lang="zh-CN" altLang="en-US" sz="2000">
                <a:solidFill>
                  <a:srgbClr val="2C13AD"/>
                </a:solidFill>
                <a:latin typeface="+mn-ea"/>
                <a:cs typeface="+mn-ea"/>
              </a:rPr>
              <a:t>的必要性</a:t>
            </a:r>
            <a:endParaRPr lang="zh-CN" altLang="en-US" sz="2000">
              <a:solidFill>
                <a:srgbClr val="2C13AD"/>
              </a:solidFill>
              <a:latin typeface="+mn-ea"/>
              <a:cs typeface="+mn-ea"/>
            </a:endParaRPr>
          </a:p>
          <a:p>
            <a:r>
              <a:rPr lang="en-US" altLang="zh-CN" sz="2000">
                <a:solidFill>
                  <a:srgbClr val="2C13AD"/>
                </a:solidFill>
                <a:latin typeface="+mn-ea"/>
                <a:cs typeface="+mn-ea"/>
              </a:rPr>
              <a:t>(1)</a:t>
            </a:r>
            <a:r>
              <a:rPr lang="zh-CN" altLang="zh-CN" sz="2000">
                <a:solidFill>
                  <a:srgbClr val="2C13AD"/>
                </a:solidFill>
                <a:latin typeface="+mn-ea"/>
                <a:cs typeface="+mn-ea"/>
              </a:rPr>
              <a:t>分析</a:t>
            </a:r>
            <a:r>
              <a:rPr lang="en-US" altLang="zh-CN" sz="2000">
                <a:solidFill>
                  <a:srgbClr val="2C13AD"/>
                </a:solidFill>
                <a:latin typeface="+mn-ea"/>
                <a:cs typeface="+mn-ea"/>
              </a:rPr>
              <a:t>.......</a:t>
            </a:r>
            <a:r>
              <a:rPr lang="zh-CN" altLang="zh-CN" sz="2000">
                <a:solidFill>
                  <a:srgbClr val="2C13AD"/>
                </a:solidFill>
                <a:latin typeface="+mn-ea"/>
                <a:cs typeface="+mn-ea"/>
              </a:rPr>
              <a:t>必要性？</a:t>
            </a:r>
            <a:r>
              <a:rPr lang="en-US" altLang="zh-CN" sz="2000">
                <a:solidFill>
                  <a:srgbClr val="2C13AD"/>
                </a:solidFill>
                <a:latin typeface="+mn-ea"/>
                <a:cs typeface="+mn-ea"/>
              </a:rPr>
              <a:t>——</a:t>
            </a:r>
            <a:r>
              <a:rPr lang="zh-CN" altLang="en-US" sz="2000">
                <a:solidFill>
                  <a:srgbClr val="2C13AD"/>
                </a:solidFill>
                <a:latin typeface="+mn-ea"/>
                <a:cs typeface="+mn-ea"/>
              </a:rPr>
              <a:t>做题要求：让分析问题，找原因（</a:t>
            </a:r>
            <a:r>
              <a:rPr lang="en-US" altLang="zh-CN" sz="2000">
                <a:solidFill>
                  <a:srgbClr val="2C13AD"/>
                </a:solidFill>
                <a:latin typeface="+mn-ea"/>
                <a:cs typeface="+mn-ea"/>
              </a:rPr>
              <a:t>why</a:t>
            </a:r>
            <a:r>
              <a:rPr lang="zh-CN" altLang="en-US" sz="2000">
                <a:solidFill>
                  <a:srgbClr val="2C13AD"/>
                </a:solidFill>
                <a:latin typeface="+mn-ea"/>
                <a:cs typeface="+mn-ea"/>
              </a:rPr>
              <a:t>）</a:t>
            </a:r>
            <a:endParaRPr lang="zh-CN" altLang="en-US" sz="2000">
              <a:solidFill>
                <a:srgbClr val="2C13AD"/>
              </a:solidFill>
              <a:latin typeface="+mn-ea"/>
              <a:cs typeface="+mn-ea"/>
            </a:endParaRPr>
          </a:p>
          <a:p>
            <a:r>
              <a:rPr lang="en-US" altLang="zh-CN" sz="2000">
                <a:solidFill>
                  <a:srgbClr val="2C13AD"/>
                </a:solidFill>
                <a:latin typeface="+mn-ea"/>
                <a:cs typeface="+mn-ea"/>
              </a:rPr>
              <a:t>(2)”</a:t>
            </a:r>
            <a:r>
              <a:rPr lang="zh-CN" altLang="zh-CN" sz="2000">
                <a:solidFill>
                  <a:srgbClr val="2C13AD"/>
                </a:solidFill>
                <a:latin typeface="+mn-ea"/>
                <a:cs typeface="+mn-ea"/>
              </a:rPr>
              <a:t>绿水青山，蓝天白云</a:t>
            </a:r>
            <a:r>
              <a:rPr lang="en-US" altLang="zh-CN" sz="2000">
                <a:solidFill>
                  <a:srgbClr val="2C13AD"/>
                </a:solidFill>
                <a:latin typeface="+mn-ea"/>
                <a:cs typeface="+mn-ea"/>
              </a:rPr>
              <a:t>”——</a:t>
            </a:r>
            <a:r>
              <a:rPr lang="zh-CN" altLang="en-US" sz="2000">
                <a:solidFill>
                  <a:srgbClr val="2C13AD"/>
                </a:solidFill>
                <a:latin typeface="+mn-ea"/>
                <a:cs typeface="+mn-ea"/>
              </a:rPr>
              <a:t>关于生态、环境保护</a:t>
            </a:r>
            <a:endParaRPr lang="zh-CN" altLang="en-US" sz="2000">
              <a:solidFill>
                <a:srgbClr val="2C13AD"/>
              </a:solidFill>
              <a:latin typeface="+mn-ea"/>
              <a:cs typeface="+mn-ea"/>
            </a:endParaRPr>
          </a:p>
          <a:p>
            <a:r>
              <a:rPr lang="en-US" altLang="zh-CN" sz="2000">
                <a:solidFill>
                  <a:srgbClr val="2C13AD"/>
                </a:solidFill>
                <a:latin typeface="+mn-ea"/>
                <a:cs typeface="+mn-ea"/>
              </a:rPr>
              <a:t>(3)”</a:t>
            </a:r>
            <a:r>
              <a:rPr lang="zh-CN" altLang="zh-CN" sz="2000">
                <a:solidFill>
                  <a:srgbClr val="2C13AD"/>
                </a:solidFill>
                <a:latin typeface="+mn-ea"/>
                <a:cs typeface="+mn-ea"/>
              </a:rPr>
              <a:t>我们</a:t>
            </a:r>
            <a:r>
              <a:rPr lang="en-US" altLang="zh-CN" sz="2000">
                <a:solidFill>
                  <a:srgbClr val="2C13AD"/>
                </a:solidFill>
                <a:latin typeface="+mn-ea"/>
                <a:cs typeface="+mn-ea"/>
              </a:rPr>
              <a:t>”——</a:t>
            </a:r>
            <a:r>
              <a:rPr lang="zh-CN" altLang="en-US" sz="2000">
                <a:solidFill>
                  <a:srgbClr val="2C13AD"/>
                </a:solidFill>
                <a:latin typeface="+mn-ea"/>
                <a:cs typeface="+mn-ea"/>
              </a:rPr>
              <a:t>关于谁，让谁做？</a:t>
            </a:r>
            <a:endParaRPr lang="zh-CN" altLang="en-US" sz="2000">
              <a:solidFill>
                <a:srgbClr val="2C13AD"/>
              </a:solidFill>
              <a:latin typeface="+mn-ea"/>
              <a:cs typeface="+mn-ea"/>
            </a:endParaRPr>
          </a:p>
          <a:p>
            <a:endParaRPr lang="zh-CN" altLang="zh-CN" sz="2000">
              <a:latin typeface="+mn-ea"/>
              <a:cs typeface="+mn-ea"/>
            </a:endParaRPr>
          </a:p>
          <a:p>
            <a:endParaRPr lang="zh-CN" altLang="zh-CN" sz="2000">
              <a:latin typeface="+mn-ea"/>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anim calcmode="lin" valueType="num">
                                      <p:cBhvr additive="base">
                                        <p:cTn id="7"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anim calcmode="lin" valueType="num">
                                      <p:cBhvr additive="base">
                                        <p:cTn id="11" dur="5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6" end="6"/>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xEl>
                                              <p:pRg st="7" end="7"/>
                                            </p:txEl>
                                          </p:spTgt>
                                        </p:tgtEl>
                                        <p:attrNameLst>
                                          <p:attrName>style.visibility</p:attrName>
                                        </p:attrNameLst>
                                      </p:cBhvr>
                                      <p:to>
                                        <p:strVal val="visible"/>
                                      </p:to>
                                    </p:set>
                                    <p:anim calcmode="lin" valueType="num">
                                      <p:cBhvr additive="base">
                                        <p:cTn id="15" dur="500" fill="hold"/>
                                        <p:tgtEl>
                                          <p:spTgt spid="7">
                                            <p:txEl>
                                              <p:pRg st="7" end="7"/>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7" end="7"/>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xEl>
                                              <p:pRg st="8" end="8"/>
                                            </p:txEl>
                                          </p:spTgt>
                                        </p:tgtEl>
                                        <p:attrNameLst>
                                          <p:attrName>style.visibility</p:attrName>
                                        </p:attrNameLst>
                                      </p:cBhvr>
                                      <p:to>
                                        <p:strVal val="visible"/>
                                      </p:to>
                                    </p:set>
                                    <p:anim calcmode="lin" valueType="num">
                                      <p:cBhvr additive="base">
                                        <p:cTn id="19" dur="500" fill="hold"/>
                                        <p:tgtEl>
                                          <p:spTgt spid="7">
                                            <p:txEl>
                                              <p:pRg st="8" end="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5152" y="1231641"/>
            <a:ext cx="7632440" cy="230832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spcAft>
                <a:spcPts val="0"/>
              </a:spcAft>
            </a:pPr>
            <a:r>
              <a:rPr lang="zh-CN" altLang="zh-CN" sz="3600" b="1" dirty="0">
                <a:solidFill>
                  <a:srgbClr val="000000"/>
                </a:solidFill>
                <a:latin typeface="宋体" panose="02010600030101010101" pitchFamily="2" charset="-122"/>
                <a:ea typeface="楷体" panose="02010609060101010101" pitchFamily="49" charset="-122"/>
                <a:cs typeface="Times New Roman" panose="02020603050405020304" charset="0"/>
              </a:rPr>
              <a:t>窥斑知豹说题型，浅薄之处请宽容</a:t>
            </a:r>
            <a:r>
              <a:rPr lang="zh-CN" altLang="en-US" sz="3600" b="1" dirty="0">
                <a:solidFill>
                  <a:srgbClr val="000000"/>
                </a:solidFill>
                <a:latin typeface="宋体" panose="02010600030101010101" pitchFamily="2" charset="-122"/>
                <a:ea typeface="楷体" panose="02010609060101010101" pitchFamily="49" charset="-122"/>
                <a:cs typeface="Times New Roman" panose="02020603050405020304" charset="0"/>
              </a:rPr>
              <a:t>。</a:t>
            </a:r>
            <a:endParaRPr lang="zh-CN" altLang="zh-CN" sz="3600" dirty="0">
              <a:latin typeface="宋体" panose="02010600030101010101" pitchFamily="2" charset="-122"/>
              <a:cs typeface="宋体" panose="02010600030101010101" pitchFamily="2" charset="-122"/>
            </a:endParaRPr>
          </a:p>
          <a:p>
            <a:r>
              <a:rPr lang="zh-CN" altLang="en-US" sz="3600" dirty="0">
                <a:solidFill>
                  <a:srgbClr val="FF0000"/>
                </a:solidFill>
                <a:latin typeface="宋体" panose="02010600030101010101" pitchFamily="2" charset="-122"/>
                <a:ea typeface="楷体" panose="02010609060101010101" pitchFamily="49" charset="-122"/>
                <a:cs typeface="Times New Roman" panose="02020603050405020304" charset="0"/>
              </a:rPr>
              <a:t>喜</a:t>
            </a:r>
            <a:r>
              <a:rPr lang="zh-CN" altLang="en-US" sz="3600" dirty="0">
                <a:latin typeface="宋体" panose="02010600030101010101" pitchFamily="2" charset="-122"/>
                <a:ea typeface="楷体" panose="02010609060101010101" pitchFamily="49" charset="-122"/>
                <a:cs typeface="Times New Roman" panose="02020603050405020304" charset="0"/>
              </a:rPr>
              <a:t>不自胜真性情</a:t>
            </a:r>
            <a:r>
              <a:rPr lang="zh-CN" altLang="en-US" sz="3600" dirty="0">
                <a:solidFill>
                  <a:srgbClr val="000000"/>
                </a:solidFill>
                <a:latin typeface="宋体" panose="02010600030101010101" pitchFamily="2" charset="-122"/>
                <a:ea typeface="楷体" panose="02010609060101010101" pitchFamily="49" charset="-122"/>
                <a:cs typeface="Times New Roman" panose="02020603050405020304" charset="0"/>
              </a:rPr>
              <a:t>，博采众</a:t>
            </a:r>
            <a:r>
              <a:rPr lang="zh-CN" altLang="en-US" sz="3600" dirty="0">
                <a:solidFill>
                  <a:srgbClr val="FF0000"/>
                </a:solidFill>
                <a:latin typeface="宋体" panose="02010600030101010101" pitchFamily="2" charset="-122"/>
                <a:ea typeface="楷体" panose="02010609060101010101" pitchFamily="49" charset="-122"/>
                <a:cs typeface="Times New Roman" panose="02020603050405020304" charset="0"/>
              </a:rPr>
              <a:t>长</a:t>
            </a:r>
            <a:r>
              <a:rPr lang="zh-CN" altLang="en-US" sz="3600" dirty="0">
                <a:solidFill>
                  <a:srgbClr val="000000"/>
                </a:solidFill>
                <a:latin typeface="宋体" panose="02010600030101010101" pitchFamily="2" charset="-122"/>
                <a:ea typeface="楷体" panose="02010609060101010101" pitchFamily="49" charset="-122"/>
                <a:cs typeface="Times New Roman" panose="02020603050405020304" charset="0"/>
              </a:rPr>
              <a:t>求认同。</a:t>
            </a:r>
            <a:endParaRPr lang="en-US" altLang="zh-CN" sz="3600" dirty="0">
              <a:solidFill>
                <a:srgbClr val="000000"/>
              </a:solidFill>
              <a:latin typeface="宋体" panose="02010600030101010101" pitchFamily="2" charset="-122"/>
              <a:ea typeface="楷体" panose="02010609060101010101" pitchFamily="49" charset="-122"/>
              <a:cs typeface="Times New Roman" panose="02020603050405020304" charset="0"/>
            </a:endParaRPr>
          </a:p>
          <a:p>
            <a:pPr>
              <a:spcAft>
                <a:spcPts val="0"/>
              </a:spcAft>
            </a:pPr>
            <a:r>
              <a:rPr lang="zh-CN" altLang="en-US" sz="3600" b="1" dirty="0">
                <a:solidFill>
                  <a:srgbClr val="000000"/>
                </a:solidFill>
                <a:latin typeface="宋体" panose="02010600030101010101" pitchFamily="2" charset="-122"/>
                <a:ea typeface="楷体" panose="02010609060101010101" pitchFamily="49" charset="-122"/>
                <a:cs typeface="Times New Roman" panose="02020603050405020304" charset="0"/>
              </a:rPr>
              <a:t>班门弄斧</a:t>
            </a:r>
            <a:r>
              <a:rPr lang="zh-CN" altLang="en-US" sz="3600" b="1" dirty="0">
                <a:solidFill>
                  <a:srgbClr val="FF0000"/>
                </a:solidFill>
                <a:latin typeface="宋体" panose="02010600030101010101" pitchFamily="2" charset="-122"/>
                <a:ea typeface="楷体" panose="02010609060101010101" pitchFamily="49" charset="-122"/>
                <a:cs typeface="Times New Roman" panose="02020603050405020304" charset="0"/>
              </a:rPr>
              <a:t>表心</a:t>
            </a:r>
            <a:r>
              <a:rPr lang="zh-CN" altLang="en-US" sz="3600" b="1" dirty="0">
                <a:solidFill>
                  <a:srgbClr val="000000"/>
                </a:solidFill>
                <a:latin typeface="宋体" panose="02010600030101010101" pitchFamily="2" charset="-122"/>
                <a:ea typeface="楷体" panose="02010609060101010101" pitchFamily="49" charset="-122"/>
                <a:cs typeface="Times New Roman" panose="02020603050405020304" charset="0"/>
              </a:rPr>
              <a:t>意，抛砖引玉</a:t>
            </a:r>
            <a:r>
              <a:rPr lang="zh-CN" altLang="en-US" sz="3600" b="1" dirty="0">
                <a:solidFill>
                  <a:srgbClr val="FF0000"/>
                </a:solidFill>
                <a:latin typeface="宋体" panose="02010600030101010101" pitchFamily="2" charset="-122"/>
                <a:ea typeface="楷体" panose="02010609060101010101" pitchFamily="49" charset="-122"/>
                <a:cs typeface="Times New Roman" panose="02020603050405020304" charset="0"/>
              </a:rPr>
              <a:t>祝成功</a:t>
            </a:r>
            <a:r>
              <a:rPr lang="zh-CN" altLang="en-US" sz="3600" b="1" dirty="0">
                <a:solidFill>
                  <a:srgbClr val="000000"/>
                </a:solidFill>
                <a:latin typeface="宋体" panose="02010600030101010101" pitchFamily="2" charset="-122"/>
                <a:ea typeface="楷体" panose="02010609060101010101" pitchFamily="49" charset="-122"/>
                <a:cs typeface="Times New Roman" panose="02020603050405020304" charset="0"/>
              </a:rPr>
              <a:t>。</a:t>
            </a:r>
            <a:endParaRPr lang="en-US" altLang="zh-CN" sz="3600" b="1" dirty="0">
              <a:solidFill>
                <a:srgbClr val="000000"/>
              </a:solidFill>
              <a:latin typeface="宋体" panose="02010600030101010101" pitchFamily="2" charset="-122"/>
              <a:ea typeface="楷体" panose="02010609060101010101" pitchFamily="49" charset="-122"/>
              <a:cs typeface="Times New Roman" panose="02020603050405020304" charset="0"/>
            </a:endParaRPr>
          </a:p>
          <a:p>
            <a:r>
              <a:rPr lang="zh-CN" altLang="zh-CN" sz="3600" b="1" dirty="0">
                <a:solidFill>
                  <a:srgbClr val="FF0000"/>
                </a:solidFill>
                <a:latin typeface="宋体" panose="02010600030101010101" pitchFamily="2" charset="-122"/>
                <a:ea typeface="楷体" panose="02010609060101010101" pitchFamily="49" charset="-122"/>
                <a:cs typeface="Times New Roman" panose="02020603050405020304" charset="0"/>
              </a:rPr>
              <a:t>恳</a:t>
            </a:r>
            <a:r>
              <a:rPr lang="zh-CN" altLang="en-US" sz="3600" b="1" dirty="0">
                <a:solidFill>
                  <a:srgbClr val="000000"/>
                </a:solidFill>
                <a:latin typeface="宋体" panose="02010600030101010101" pitchFamily="2" charset="-122"/>
                <a:ea typeface="楷体" panose="02010609060101010101" pitchFamily="49" charset="-122"/>
                <a:cs typeface="Times New Roman" panose="02020603050405020304" charset="0"/>
              </a:rPr>
              <a:t>求</a:t>
            </a:r>
            <a:r>
              <a:rPr lang="zh-CN" altLang="zh-CN" sz="3600" b="1" dirty="0">
                <a:solidFill>
                  <a:srgbClr val="000000"/>
                </a:solidFill>
                <a:latin typeface="宋体" panose="02010600030101010101" pitchFamily="2" charset="-122"/>
                <a:ea typeface="楷体" panose="02010609060101010101" pitchFamily="49" charset="-122"/>
                <a:cs typeface="Times New Roman" panose="02020603050405020304" charset="0"/>
              </a:rPr>
              <a:t>各位多指正，探索之路</a:t>
            </a:r>
            <a:r>
              <a:rPr lang="zh-CN" altLang="en-US" sz="3600" b="1" dirty="0">
                <a:solidFill>
                  <a:srgbClr val="FF0000"/>
                </a:solidFill>
                <a:latin typeface="宋体" panose="02010600030101010101" pitchFamily="2" charset="-122"/>
                <a:ea typeface="楷体" panose="02010609060101010101" pitchFamily="49" charset="-122"/>
                <a:cs typeface="Times New Roman" panose="02020603050405020304" charset="0"/>
              </a:rPr>
              <a:t>盼</a:t>
            </a:r>
            <a:r>
              <a:rPr lang="zh-CN" altLang="zh-CN" sz="3600" b="1" dirty="0">
                <a:solidFill>
                  <a:srgbClr val="000000"/>
                </a:solidFill>
                <a:latin typeface="宋体" panose="02010600030101010101" pitchFamily="2" charset="-122"/>
                <a:ea typeface="楷体" panose="02010609060101010101" pitchFamily="49" charset="-122"/>
                <a:cs typeface="Times New Roman" panose="02020603050405020304" charset="0"/>
              </a:rPr>
              <a:t>共赢！</a:t>
            </a:r>
            <a:endParaRPr lang="en-US" altLang="zh-CN" sz="3600" b="1" dirty="0">
              <a:solidFill>
                <a:srgbClr val="000000"/>
              </a:solidFill>
              <a:latin typeface="宋体" panose="02010600030101010101" pitchFamily="2" charset="-122"/>
              <a:ea typeface="楷体" panose="02010609060101010101" pitchFamily="49" charset="-122"/>
              <a:cs typeface="Times New Roman" panose="02020603050405020304" charset="0"/>
            </a:endParaRPr>
          </a:p>
        </p:txBody>
      </p:sp>
      <p:pic>
        <p:nvPicPr>
          <p:cNvPr id="4" name="Picture 2" descr="http://pic7.nipic.com/20100531/5015548_175824009333_2.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b="5228"/>
          <a:stretch>
            <a:fillRect/>
          </a:stretch>
        </p:blipFill>
        <p:spPr bwMode="auto">
          <a:xfrm>
            <a:off x="6332837" y="3977402"/>
            <a:ext cx="2730843" cy="26581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8" name="Picture 8" descr="https://timgsa.baidu.com/timg?image&amp;quality=80&amp;size=b9999_10000&amp;sec=1511013291081&amp;di=edc65a3f6a6306b0a889a23108fdcb90&amp;imgtype=0&amp;src=http%3A%2F%2Fimg.zcool.cn%2Fcommunity%2F01c91e565806566ac7251c947c513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04464" y="926757"/>
            <a:ext cx="5715000" cy="5715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u=4259383418,1965133678&amp;fm=21&amp;gp=0"/>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005910" y="506627"/>
            <a:ext cx="5859462" cy="70294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822960" y="365760"/>
            <a:ext cx="2415540" cy="548640"/>
          </a:xfrm>
          <a:solidFill>
            <a:srgbClr val="92D050"/>
          </a:solidFill>
        </p:spPr>
        <p:txBody>
          <a:bodyPr/>
          <a:p>
            <a:r>
              <a:rPr lang="en-US" altLang="zh-CN"/>
              <a:t>1.</a:t>
            </a:r>
            <a:r>
              <a:rPr lang="zh-CN" altLang="en-US"/>
              <a:t>审做题要求</a:t>
            </a:r>
            <a:endParaRPr lang="zh-CN" altLang="en-US"/>
          </a:p>
        </p:txBody>
      </p:sp>
      <p:sp>
        <p:nvSpPr>
          <p:cNvPr id="6" name="内容占位符 5"/>
          <p:cNvSpPr/>
          <p:nvPr>
            <p:ph sz="half" idx="1"/>
          </p:nvPr>
        </p:nvSpPr>
        <p:spPr>
          <a:xfrm>
            <a:off x="822960" y="1097280"/>
            <a:ext cx="7009765" cy="3712210"/>
          </a:xfrm>
        </p:spPr>
        <p:txBody>
          <a:bodyPr/>
          <a:p>
            <a:r>
              <a:rPr lang="zh-CN" altLang="en-US"/>
              <a:t>认识问题</a:t>
            </a:r>
            <a:r>
              <a:rPr lang="en-US" altLang="zh-CN"/>
              <a:t>—</a:t>
            </a:r>
            <a:r>
              <a:rPr lang="zh-CN" altLang="en-US" sz="1800"/>
              <a:t>（</a:t>
            </a:r>
            <a:r>
              <a:rPr lang="en-US" altLang="zh-CN" sz="1800"/>
              <a:t>what</a:t>
            </a:r>
            <a:r>
              <a:rPr lang="zh-CN" altLang="en-US" sz="1800"/>
              <a:t>、</a:t>
            </a:r>
            <a:r>
              <a:rPr lang="en-US" altLang="zh-CN" sz="1800"/>
              <a:t>Why</a:t>
            </a:r>
            <a:r>
              <a:rPr lang="zh-CN" altLang="en-US" sz="1800"/>
              <a:t>、</a:t>
            </a:r>
            <a:r>
              <a:rPr lang="en-US" altLang="zh-CN" sz="1800"/>
              <a:t>How</a:t>
            </a:r>
            <a:r>
              <a:rPr lang="zh-CN" altLang="en-US" sz="1800"/>
              <a:t>）</a:t>
            </a:r>
            <a:r>
              <a:rPr lang="en-US" altLang="zh-CN"/>
              <a:t>-</a:t>
            </a:r>
            <a:endParaRPr lang="en-US" altLang="zh-CN">
              <a:latin typeface="宋体" panose="02010600030101010101" pitchFamily="2" charset="-122"/>
              <a:ea typeface="宋体" panose="02010600030101010101" pitchFamily="2" charset="-122"/>
            </a:endParaRPr>
          </a:p>
        </p:txBody>
      </p:sp>
      <p:sp>
        <p:nvSpPr>
          <p:cNvPr id="7" name="矩形 6"/>
          <p:cNvSpPr/>
          <p:nvPr/>
        </p:nvSpPr>
        <p:spPr>
          <a:xfrm>
            <a:off x="4679315" y="760095"/>
            <a:ext cx="510540" cy="1198880"/>
          </a:xfrm>
          <a:prstGeom prst="rect">
            <a:avLst/>
          </a:prstGeom>
          <a:noFill/>
          <a:ln>
            <a:noFill/>
          </a:ln>
        </p:spPr>
        <p:txBody>
          <a:bodyPr wrap="square" rtlCol="0" anchor="t">
            <a:spAutoFit/>
          </a:bodyPr>
          <a:p>
            <a:pPr algn="ctr"/>
            <a:r>
              <a:rPr lang="en-US" altLang="zh-CN" sz="7200" b="1">
                <a:ln w="50800" cmpd="thickThin">
                  <a:solidFill>
                    <a:srgbClr val="5B9BD5">
                      <a:lumMod val="75000"/>
                    </a:srgbClr>
                  </a:solidFill>
                  <a:prstDash val="solid"/>
                </a:ln>
                <a:solidFill>
                  <a:schemeClr val="bg1"/>
                </a:solidFill>
                <a:effectLst/>
                <a:latin typeface="宋体" panose="02010600030101010101" pitchFamily="2" charset="-122"/>
                <a:ea typeface="宋体" panose="02010600030101010101" pitchFamily="2" charset="-122"/>
              </a:rPr>
              <a:t>｛</a:t>
            </a:r>
            <a:endParaRPr lang="en-US" altLang="zh-CN" sz="7200" b="1">
              <a:ln w="50800" cmpd="thickThin">
                <a:solidFill>
                  <a:srgbClr val="5B9BD5">
                    <a:lumMod val="75000"/>
                  </a:srgbClr>
                </a:solidFill>
                <a:prstDash val="solid"/>
              </a:ln>
              <a:solidFill>
                <a:schemeClr val="bg1"/>
              </a:solidFill>
              <a:effectLst/>
              <a:latin typeface="宋体" panose="02010600030101010101" pitchFamily="2" charset="-122"/>
              <a:ea typeface="宋体" panose="02010600030101010101" pitchFamily="2" charset="-122"/>
            </a:endParaRPr>
          </a:p>
        </p:txBody>
      </p:sp>
      <p:sp>
        <p:nvSpPr>
          <p:cNvPr id="8" name="文本框 7"/>
          <p:cNvSpPr txBox="1"/>
          <p:nvPr/>
        </p:nvSpPr>
        <p:spPr>
          <a:xfrm>
            <a:off x="5085080" y="760095"/>
            <a:ext cx="3875405" cy="337185"/>
          </a:xfrm>
          <a:prstGeom prst="rect">
            <a:avLst/>
          </a:prstGeom>
          <a:noFill/>
        </p:spPr>
        <p:txBody>
          <a:bodyPr wrap="square" rtlCol="0">
            <a:spAutoFit/>
          </a:bodyPr>
          <a:p>
            <a:r>
              <a:rPr lang="en-US" altLang="zh-CN" sz="1600"/>
              <a:t>(1</a:t>
            </a:r>
            <a:r>
              <a:rPr lang="zh-CN" altLang="zh-CN" sz="1600"/>
              <a:t>）说明了、体现了</a:t>
            </a:r>
            <a:r>
              <a:rPr lang="en-US" altLang="zh-CN" sz="1600"/>
              <a:t>(</a:t>
            </a:r>
            <a:r>
              <a:rPr lang="zh-CN" altLang="zh-CN" sz="1600"/>
              <a:t>道理、问题</a:t>
            </a:r>
            <a:r>
              <a:rPr lang="en-US" altLang="zh-CN" sz="1600"/>
              <a:t>)</a:t>
            </a:r>
            <a:r>
              <a:rPr lang="en-US" altLang="zh-CN" sz="1600"/>
              <a:t>what</a:t>
            </a:r>
            <a:endParaRPr lang="en-US" altLang="zh-CN" sz="1600"/>
          </a:p>
        </p:txBody>
      </p:sp>
      <p:sp>
        <p:nvSpPr>
          <p:cNvPr id="9" name="文本框 8"/>
          <p:cNvSpPr txBox="1"/>
          <p:nvPr/>
        </p:nvSpPr>
        <p:spPr>
          <a:xfrm>
            <a:off x="5041265" y="1097280"/>
            <a:ext cx="3963035" cy="368300"/>
          </a:xfrm>
          <a:prstGeom prst="rect">
            <a:avLst/>
          </a:prstGeom>
          <a:noFill/>
        </p:spPr>
        <p:txBody>
          <a:bodyPr wrap="square" rtlCol="0">
            <a:spAutoFit/>
          </a:bodyPr>
          <a:p>
            <a:r>
              <a:rPr lang="en-US" altLang="zh-CN"/>
              <a:t>(2)</a:t>
            </a:r>
            <a:r>
              <a:rPr lang="zh-CN" altLang="en-US"/>
              <a:t>评论、评析、看法（</a:t>
            </a:r>
            <a:r>
              <a:rPr lang="en-US" altLang="zh-CN"/>
              <a:t>what</a:t>
            </a:r>
            <a:r>
              <a:rPr lang="zh-CN" altLang="en-US"/>
              <a:t>、</a:t>
            </a:r>
            <a:r>
              <a:rPr lang="en-US" altLang="zh-CN"/>
              <a:t>why</a:t>
            </a:r>
            <a:r>
              <a:rPr lang="zh-CN" altLang="en-US"/>
              <a:t>）</a:t>
            </a:r>
            <a:endParaRPr lang="en-US" altLang="zh-CN"/>
          </a:p>
        </p:txBody>
      </p:sp>
      <p:sp>
        <p:nvSpPr>
          <p:cNvPr id="10" name="文本框 9"/>
          <p:cNvSpPr txBox="1"/>
          <p:nvPr/>
        </p:nvSpPr>
        <p:spPr>
          <a:xfrm>
            <a:off x="5041265" y="1465580"/>
            <a:ext cx="4829175" cy="368300"/>
          </a:xfrm>
          <a:prstGeom prst="rect">
            <a:avLst/>
          </a:prstGeom>
          <a:noFill/>
        </p:spPr>
        <p:txBody>
          <a:bodyPr wrap="square" rtlCol="0">
            <a:spAutoFit/>
          </a:bodyPr>
          <a:p>
            <a:r>
              <a:rPr lang="en-US" altLang="zh-CN"/>
              <a:t>(3)</a:t>
            </a:r>
            <a:r>
              <a:rPr lang="zh-CN" altLang="zh-CN"/>
              <a:t>感想、启示、收获、启迪（</a:t>
            </a:r>
            <a:r>
              <a:rPr lang="en-US" altLang="zh-CN"/>
              <a:t>what</a:t>
            </a:r>
            <a:r>
              <a:rPr lang="zh-CN" altLang="en-US"/>
              <a:t>、</a:t>
            </a:r>
            <a:r>
              <a:rPr lang="en-US" altLang="zh-CN"/>
              <a:t>how</a:t>
            </a:r>
            <a:r>
              <a:rPr lang="zh-CN" altLang="zh-CN"/>
              <a:t>）</a:t>
            </a:r>
            <a:endParaRPr lang="zh-CN" altLang="zh-CN"/>
          </a:p>
        </p:txBody>
      </p:sp>
      <p:sp>
        <p:nvSpPr>
          <p:cNvPr id="11" name="文本框 10"/>
          <p:cNvSpPr txBox="1"/>
          <p:nvPr/>
        </p:nvSpPr>
        <p:spPr>
          <a:xfrm>
            <a:off x="822960" y="2149475"/>
            <a:ext cx="1685290" cy="521970"/>
          </a:xfrm>
          <a:prstGeom prst="rect">
            <a:avLst/>
          </a:prstGeom>
          <a:noFill/>
        </p:spPr>
        <p:txBody>
          <a:bodyPr wrap="square" rtlCol="0">
            <a:spAutoFit/>
          </a:bodyPr>
          <a:p>
            <a:r>
              <a:rPr lang="zh-CN" altLang="zh-CN" sz="2800" b="1"/>
              <a:t>分析问题</a:t>
            </a:r>
            <a:endParaRPr lang="zh-CN" altLang="zh-CN" sz="2800" b="1"/>
          </a:p>
        </p:txBody>
      </p:sp>
      <p:sp>
        <p:nvSpPr>
          <p:cNvPr id="12" name="文本框 11"/>
          <p:cNvSpPr txBox="1"/>
          <p:nvPr/>
        </p:nvSpPr>
        <p:spPr>
          <a:xfrm>
            <a:off x="2317750" y="2226310"/>
            <a:ext cx="411480" cy="368300"/>
          </a:xfrm>
          <a:prstGeom prst="rect">
            <a:avLst/>
          </a:prstGeom>
          <a:noFill/>
        </p:spPr>
        <p:txBody>
          <a:bodyPr wrap="none" rtlCol="0" anchor="t">
            <a:spAutoFit/>
          </a:bodyPr>
          <a:p>
            <a:r>
              <a:rPr lang="en-US" altLang="zh-CN">
                <a:latin typeface="宋体" panose="02010600030101010101" pitchFamily="2" charset="-122"/>
                <a:ea typeface="宋体" panose="02010600030101010101" pitchFamily="2" charset="-122"/>
              </a:rPr>
              <a:t>—</a:t>
            </a:r>
            <a:endParaRPr lang="en-US" altLang="zh-CN">
              <a:latin typeface="宋体" panose="02010600030101010101" pitchFamily="2" charset="-122"/>
              <a:ea typeface="宋体" panose="02010600030101010101" pitchFamily="2" charset="-122"/>
            </a:endParaRPr>
          </a:p>
        </p:txBody>
      </p:sp>
      <p:sp>
        <p:nvSpPr>
          <p:cNvPr id="13" name="文本框 12"/>
          <p:cNvSpPr txBox="1"/>
          <p:nvPr/>
        </p:nvSpPr>
        <p:spPr>
          <a:xfrm>
            <a:off x="2729230" y="2226310"/>
            <a:ext cx="2076450" cy="368300"/>
          </a:xfrm>
          <a:prstGeom prst="rect">
            <a:avLst/>
          </a:prstGeom>
          <a:noFill/>
        </p:spPr>
        <p:txBody>
          <a:bodyPr wrap="square" rtlCol="0">
            <a:spAutoFit/>
          </a:bodyPr>
          <a:p>
            <a:r>
              <a:rPr lang="en-US" altLang="zh-CN"/>
              <a:t>(why)</a:t>
            </a:r>
            <a:r>
              <a:rPr lang="en-US" altLang="zh-CN">
                <a:latin typeface="宋体" panose="02010600030101010101" pitchFamily="2" charset="-122"/>
                <a:ea typeface="宋体" panose="02010600030101010101" pitchFamily="2" charset="-122"/>
              </a:rPr>
              <a:t>－</a:t>
            </a:r>
            <a:endParaRPr lang="en-US" altLang="zh-CN">
              <a:latin typeface="宋体" panose="02010600030101010101" pitchFamily="2" charset="-122"/>
              <a:ea typeface="宋体" panose="02010600030101010101" pitchFamily="2" charset="-122"/>
            </a:endParaRPr>
          </a:p>
        </p:txBody>
      </p:sp>
      <p:sp>
        <p:nvSpPr>
          <p:cNvPr id="15" name="矩形 14"/>
          <p:cNvSpPr/>
          <p:nvPr/>
        </p:nvSpPr>
        <p:spPr>
          <a:xfrm>
            <a:off x="3168650" y="1811020"/>
            <a:ext cx="1197610" cy="1198880"/>
          </a:xfrm>
          <a:prstGeom prst="rect">
            <a:avLst/>
          </a:prstGeom>
          <a:noFill/>
          <a:ln>
            <a:noFill/>
          </a:ln>
        </p:spPr>
        <p:txBody>
          <a:bodyPr wrap="square" rtlCol="0" anchor="t">
            <a:spAutoFit/>
          </a:bodyPr>
          <a:p>
            <a:pPr algn="ctr"/>
            <a:r>
              <a:rPr lang="zh-CN" altLang="en-US" sz="7200" b="1">
                <a:ln w="50800" cmpd="dbl">
                  <a:gradFill>
                    <a:gsLst>
                      <a:gs pos="0">
                        <a:srgbClr val="BDD7EE"/>
                      </a:gs>
                      <a:gs pos="14000">
                        <a:srgbClr val="3F7099"/>
                      </a:gs>
                      <a:gs pos="43000">
                        <a:srgbClr val="A0C5E6"/>
                      </a:gs>
                      <a:gs pos="81000">
                        <a:srgbClr val="3E3B37">
                          <a:alpha val="56000"/>
                        </a:srgbClr>
                      </a:gs>
                      <a:gs pos="27000">
                        <a:srgbClr val="7C9EBE"/>
                      </a:gs>
                      <a:gs pos="68000">
                        <a:srgbClr val="2E75B6"/>
                      </a:gs>
                      <a:gs pos="55000">
                        <a:srgbClr val="354254">
                          <a:alpha val="60000"/>
                        </a:srgbClr>
                      </a:gs>
                    </a:gsLst>
                    <a:lin ang="5400000" scaled="1"/>
                  </a:gradFill>
                  <a:prstDash val="solid"/>
                </a:ln>
                <a:gradFill>
                  <a:gsLst>
                    <a:gs pos="45000">
                      <a:srgbClr val="44546A">
                        <a:lumMod val="75000"/>
                      </a:srgbClr>
                    </a:gs>
                    <a:gs pos="83000">
                      <a:srgbClr val="44546A">
                        <a:lumMod val="50000"/>
                      </a:srgbClr>
                    </a:gs>
                    <a:gs pos="67000">
                      <a:srgbClr val="5B9BD5">
                        <a:lumMod val="40000"/>
                        <a:lumOff val="60000"/>
                      </a:srgbClr>
                    </a:gs>
                    <a:gs pos="64000">
                      <a:srgbClr val="F7F7F7"/>
                    </a:gs>
                    <a:gs pos="58000">
                      <a:srgbClr val="5B9BD5">
                        <a:lumMod val="60000"/>
                        <a:lumOff val="40000"/>
                      </a:srgbClr>
                    </a:gs>
                    <a:gs pos="33000">
                      <a:srgbClr val="256195"/>
                    </a:gs>
                    <a:gs pos="21000">
                      <a:srgbClr val="44546A">
                        <a:lumMod val="50000"/>
                      </a:srgbClr>
                    </a:gs>
                    <a:gs pos="9000">
                      <a:srgbClr val="5B9BD5">
                        <a:lumMod val="50000"/>
                      </a:srgbClr>
                    </a:gs>
                    <a:gs pos="74000">
                      <a:srgbClr val="5B9BD5">
                        <a:lumMod val="50000"/>
                      </a:srgbClr>
                    </a:gs>
                  </a:gsLst>
                  <a:lin ang="16200000" scaled="0"/>
                </a:gradFill>
                <a:effectLst>
                  <a:glow rad="76200">
                    <a:srgbClr val="9BD1FF">
                      <a:alpha val="33000"/>
                    </a:srgbClr>
                  </a:glow>
                </a:effectLst>
                <a:latin typeface="宋体" panose="02010600030101010101" pitchFamily="2" charset="-122"/>
                <a:ea typeface="宋体" panose="02010600030101010101" pitchFamily="2" charset="-122"/>
              </a:rPr>
              <a:t>｛</a:t>
            </a:r>
            <a:endParaRPr lang="en-US" altLang="zh-CN" sz="7200" b="1">
              <a:ln w="50800" cmpd="dbl">
                <a:gradFill>
                  <a:gsLst>
                    <a:gs pos="0">
                      <a:srgbClr val="BDD7EE"/>
                    </a:gs>
                    <a:gs pos="14000">
                      <a:srgbClr val="3F7099"/>
                    </a:gs>
                    <a:gs pos="43000">
                      <a:srgbClr val="A0C5E6"/>
                    </a:gs>
                    <a:gs pos="81000">
                      <a:srgbClr val="3E3B37">
                        <a:alpha val="56000"/>
                      </a:srgbClr>
                    </a:gs>
                    <a:gs pos="27000">
                      <a:srgbClr val="7C9EBE"/>
                    </a:gs>
                    <a:gs pos="68000">
                      <a:srgbClr val="2E75B6"/>
                    </a:gs>
                    <a:gs pos="55000">
                      <a:srgbClr val="354254">
                        <a:alpha val="60000"/>
                      </a:srgbClr>
                    </a:gs>
                  </a:gsLst>
                  <a:lin ang="5400000" scaled="1"/>
                </a:gradFill>
                <a:prstDash val="solid"/>
              </a:ln>
              <a:gradFill>
                <a:gsLst>
                  <a:gs pos="45000">
                    <a:srgbClr val="44546A">
                      <a:lumMod val="75000"/>
                    </a:srgbClr>
                  </a:gs>
                  <a:gs pos="83000">
                    <a:srgbClr val="44546A">
                      <a:lumMod val="50000"/>
                    </a:srgbClr>
                  </a:gs>
                  <a:gs pos="67000">
                    <a:srgbClr val="5B9BD5">
                      <a:lumMod val="40000"/>
                      <a:lumOff val="60000"/>
                    </a:srgbClr>
                  </a:gs>
                  <a:gs pos="64000">
                    <a:srgbClr val="F7F7F7"/>
                  </a:gs>
                  <a:gs pos="58000">
                    <a:srgbClr val="5B9BD5">
                      <a:lumMod val="60000"/>
                      <a:lumOff val="40000"/>
                    </a:srgbClr>
                  </a:gs>
                  <a:gs pos="33000">
                    <a:srgbClr val="256195"/>
                  </a:gs>
                  <a:gs pos="21000">
                    <a:srgbClr val="44546A">
                      <a:lumMod val="50000"/>
                    </a:srgbClr>
                  </a:gs>
                  <a:gs pos="9000">
                    <a:srgbClr val="5B9BD5">
                      <a:lumMod val="50000"/>
                    </a:srgbClr>
                  </a:gs>
                  <a:gs pos="74000">
                    <a:srgbClr val="5B9BD5">
                      <a:lumMod val="50000"/>
                    </a:srgbClr>
                  </a:gs>
                </a:gsLst>
                <a:lin ang="16200000" scaled="0"/>
              </a:gradFill>
              <a:effectLst>
                <a:glow rad="76200">
                  <a:srgbClr val="9BD1FF">
                    <a:alpha val="33000"/>
                  </a:srgbClr>
                </a:glow>
              </a:effectLst>
              <a:latin typeface="宋体" panose="02010600030101010101" pitchFamily="2" charset="-122"/>
              <a:ea typeface="宋体" panose="02010600030101010101" pitchFamily="2" charset="-122"/>
            </a:endParaRPr>
          </a:p>
        </p:txBody>
      </p:sp>
      <p:sp>
        <p:nvSpPr>
          <p:cNvPr id="16" name="文本框 15"/>
          <p:cNvSpPr txBox="1"/>
          <p:nvPr/>
        </p:nvSpPr>
        <p:spPr>
          <a:xfrm>
            <a:off x="4121785" y="1858010"/>
            <a:ext cx="2590800" cy="368300"/>
          </a:xfrm>
          <a:prstGeom prst="rect">
            <a:avLst/>
          </a:prstGeom>
          <a:noFill/>
        </p:spPr>
        <p:txBody>
          <a:bodyPr wrap="square" rtlCol="0">
            <a:spAutoFit/>
          </a:bodyPr>
          <a:p>
            <a:r>
              <a:rPr lang="en-US" altLang="zh-CN"/>
              <a:t>(1)</a:t>
            </a:r>
            <a:r>
              <a:rPr lang="zh-CN" altLang="zh-CN"/>
              <a:t>原因、必要性、目的</a:t>
            </a:r>
            <a:endParaRPr lang="zh-CN" altLang="zh-CN"/>
          </a:p>
        </p:txBody>
      </p:sp>
      <p:sp>
        <p:nvSpPr>
          <p:cNvPr id="17" name="文本框 16"/>
          <p:cNvSpPr txBox="1"/>
          <p:nvPr/>
        </p:nvSpPr>
        <p:spPr>
          <a:xfrm>
            <a:off x="4121785" y="2428875"/>
            <a:ext cx="3419475" cy="368300"/>
          </a:xfrm>
          <a:prstGeom prst="rect">
            <a:avLst/>
          </a:prstGeom>
          <a:noFill/>
        </p:spPr>
        <p:txBody>
          <a:bodyPr wrap="square" rtlCol="0">
            <a:spAutoFit/>
          </a:bodyPr>
          <a:p>
            <a:r>
              <a:rPr lang="zh-CN" altLang="en-US"/>
              <a:t>（</a:t>
            </a:r>
            <a:r>
              <a:rPr lang="en-US" altLang="zh-CN"/>
              <a:t>2</a:t>
            </a:r>
            <a:r>
              <a:rPr lang="zh-CN" altLang="en-US"/>
              <a:t>）影响（意义、危害）作用</a:t>
            </a:r>
            <a:endParaRPr lang="zh-CN" altLang="en-US"/>
          </a:p>
        </p:txBody>
      </p:sp>
      <p:sp>
        <p:nvSpPr>
          <p:cNvPr id="18" name="文本框 17"/>
          <p:cNvSpPr txBox="1"/>
          <p:nvPr/>
        </p:nvSpPr>
        <p:spPr>
          <a:xfrm>
            <a:off x="788035" y="3295650"/>
            <a:ext cx="3761740" cy="521970"/>
          </a:xfrm>
          <a:prstGeom prst="rect">
            <a:avLst/>
          </a:prstGeom>
          <a:noFill/>
        </p:spPr>
        <p:txBody>
          <a:bodyPr wrap="square" rtlCol="0">
            <a:spAutoFit/>
          </a:bodyPr>
          <a:p>
            <a:r>
              <a:rPr lang="zh-CN" altLang="en-US" sz="2800" b="1"/>
              <a:t>解决问题</a:t>
            </a:r>
            <a:r>
              <a:rPr lang="en-US" altLang="zh-CN" sz="2800" b="1"/>
              <a:t>—</a:t>
            </a:r>
            <a:r>
              <a:rPr lang="zh-CN" altLang="en-US" sz="2000" b="1">
                <a:latin typeface="宋体" panose="02010600030101010101" pitchFamily="2" charset="-122"/>
                <a:ea typeface="宋体" panose="02010600030101010101" pitchFamily="2" charset="-122"/>
              </a:rPr>
              <a:t>参与（</a:t>
            </a:r>
            <a:r>
              <a:rPr lang="en-US" altLang="zh-CN" sz="2000" b="1">
                <a:latin typeface="宋体" panose="02010600030101010101" pitchFamily="2" charset="-122"/>
                <a:ea typeface="宋体" panose="02010600030101010101" pitchFamily="2" charset="-122"/>
              </a:rPr>
              <a:t>how)-</a:t>
            </a:r>
            <a:endParaRPr lang="en-US" altLang="zh-CN" sz="2000" b="1">
              <a:latin typeface="宋体" panose="02010600030101010101" pitchFamily="2" charset="-122"/>
              <a:ea typeface="宋体" panose="02010600030101010101" pitchFamily="2" charset="-122"/>
            </a:endParaRPr>
          </a:p>
        </p:txBody>
      </p:sp>
      <p:sp>
        <p:nvSpPr>
          <p:cNvPr id="19" name="矩形 18"/>
          <p:cNvSpPr/>
          <p:nvPr/>
        </p:nvSpPr>
        <p:spPr>
          <a:xfrm>
            <a:off x="3608070" y="3009900"/>
            <a:ext cx="1197610" cy="1198880"/>
          </a:xfrm>
          <a:prstGeom prst="rect">
            <a:avLst/>
          </a:prstGeom>
          <a:noFill/>
          <a:ln>
            <a:noFill/>
          </a:ln>
        </p:spPr>
        <p:txBody>
          <a:bodyPr wrap="square" rtlCol="0" anchor="t">
            <a:spAutoFit/>
          </a:bodyPr>
          <a:p>
            <a:pPr algn="ctr"/>
            <a:r>
              <a:rPr lang="zh-CN" altLang="en-US" sz="7200" b="1">
                <a:ln w="50800" cmpd="dbl">
                  <a:gradFill>
                    <a:gsLst>
                      <a:gs pos="0">
                        <a:srgbClr val="BDD7EE"/>
                      </a:gs>
                      <a:gs pos="14000">
                        <a:srgbClr val="3F7099"/>
                      </a:gs>
                      <a:gs pos="43000">
                        <a:srgbClr val="A0C5E6"/>
                      </a:gs>
                      <a:gs pos="81000">
                        <a:srgbClr val="3E3B37">
                          <a:alpha val="56000"/>
                        </a:srgbClr>
                      </a:gs>
                      <a:gs pos="27000">
                        <a:srgbClr val="7C9EBE"/>
                      </a:gs>
                      <a:gs pos="68000">
                        <a:srgbClr val="2E75B6"/>
                      </a:gs>
                      <a:gs pos="55000">
                        <a:srgbClr val="354254">
                          <a:alpha val="60000"/>
                        </a:srgbClr>
                      </a:gs>
                    </a:gsLst>
                    <a:lin ang="5400000" scaled="1"/>
                  </a:gradFill>
                  <a:prstDash val="solid"/>
                </a:ln>
                <a:gradFill>
                  <a:gsLst>
                    <a:gs pos="45000">
                      <a:srgbClr val="44546A">
                        <a:lumMod val="75000"/>
                      </a:srgbClr>
                    </a:gs>
                    <a:gs pos="83000">
                      <a:srgbClr val="44546A">
                        <a:lumMod val="50000"/>
                      </a:srgbClr>
                    </a:gs>
                    <a:gs pos="67000">
                      <a:srgbClr val="5B9BD5">
                        <a:lumMod val="40000"/>
                        <a:lumOff val="60000"/>
                      </a:srgbClr>
                    </a:gs>
                    <a:gs pos="64000">
                      <a:srgbClr val="F7F7F7"/>
                    </a:gs>
                    <a:gs pos="58000">
                      <a:srgbClr val="5B9BD5">
                        <a:lumMod val="60000"/>
                        <a:lumOff val="40000"/>
                      </a:srgbClr>
                    </a:gs>
                    <a:gs pos="33000">
                      <a:srgbClr val="256195"/>
                    </a:gs>
                    <a:gs pos="21000">
                      <a:srgbClr val="44546A">
                        <a:lumMod val="50000"/>
                      </a:srgbClr>
                    </a:gs>
                    <a:gs pos="9000">
                      <a:srgbClr val="5B9BD5">
                        <a:lumMod val="50000"/>
                      </a:srgbClr>
                    </a:gs>
                    <a:gs pos="74000">
                      <a:srgbClr val="5B9BD5">
                        <a:lumMod val="50000"/>
                      </a:srgbClr>
                    </a:gs>
                  </a:gsLst>
                  <a:lin ang="16200000" scaled="0"/>
                </a:gradFill>
                <a:effectLst>
                  <a:glow rad="76200">
                    <a:srgbClr val="9BD1FF">
                      <a:alpha val="33000"/>
                    </a:srgbClr>
                  </a:glow>
                </a:effectLst>
                <a:latin typeface="宋体" panose="02010600030101010101" pitchFamily="2" charset="-122"/>
                <a:ea typeface="宋体" panose="02010600030101010101" pitchFamily="2" charset="-122"/>
              </a:rPr>
              <a:t>｛</a:t>
            </a:r>
            <a:endParaRPr lang="en-US" altLang="zh-CN" sz="7200" b="1">
              <a:ln w="50800" cmpd="dbl">
                <a:gradFill>
                  <a:gsLst>
                    <a:gs pos="0">
                      <a:srgbClr val="BDD7EE"/>
                    </a:gs>
                    <a:gs pos="14000">
                      <a:srgbClr val="3F7099"/>
                    </a:gs>
                    <a:gs pos="43000">
                      <a:srgbClr val="A0C5E6"/>
                    </a:gs>
                    <a:gs pos="81000">
                      <a:srgbClr val="3E3B37">
                        <a:alpha val="56000"/>
                      </a:srgbClr>
                    </a:gs>
                    <a:gs pos="27000">
                      <a:srgbClr val="7C9EBE"/>
                    </a:gs>
                    <a:gs pos="68000">
                      <a:srgbClr val="2E75B6"/>
                    </a:gs>
                    <a:gs pos="55000">
                      <a:srgbClr val="354254">
                        <a:alpha val="60000"/>
                      </a:srgbClr>
                    </a:gs>
                  </a:gsLst>
                  <a:lin ang="5400000" scaled="1"/>
                </a:gradFill>
                <a:prstDash val="solid"/>
              </a:ln>
              <a:gradFill>
                <a:gsLst>
                  <a:gs pos="45000">
                    <a:srgbClr val="44546A">
                      <a:lumMod val="75000"/>
                    </a:srgbClr>
                  </a:gs>
                  <a:gs pos="83000">
                    <a:srgbClr val="44546A">
                      <a:lumMod val="50000"/>
                    </a:srgbClr>
                  </a:gs>
                  <a:gs pos="67000">
                    <a:srgbClr val="5B9BD5">
                      <a:lumMod val="40000"/>
                      <a:lumOff val="60000"/>
                    </a:srgbClr>
                  </a:gs>
                  <a:gs pos="64000">
                    <a:srgbClr val="F7F7F7"/>
                  </a:gs>
                  <a:gs pos="58000">
                    <a:srgbClr val="5B9BD5">
                      <a:lumMod val="60000"/>
                      <a:lumOff val="40000"/>
                    </a:srgbClr>
                  </a:gs>
                  <a:gs pos="33000">
                    <a:srgbClr val="256195"/>
                  </a:gs>
                  <a:gs pos="21000">
                    <a:srgbClr val="44546A">
                      <a:lumMod val="50000"/>
                    </a:srgbClr>
                  </a:gs>
                  <a:gs pos="9000">
                    <a:srgbClr val="5B9BD5">
                      <a:lumMod val="50000"/>
                    </a:srgbClr>
                  </a:gs>
                  <a:gs pos="74000">
                    <a:srgbClr val="5B9BD5">
                      <a:lumMod val="50000"/>
                    </a:srgbClr>
                  </a:gs>
                </a:gsLst>
                <a:lin ang="16200000" scaled="0"/>
              </a:gradFill>
              <a:effectLst>
                <a:glow rad="76200">
                  <a:srgbClr val="9BD1FF">
                    <a:alpha val="33000"/>
                  </a:srgbClr>
                </a:glow>
              </a:effectLst>
              <a:latin typeface="宋体" panose="02010600030101010101" pitchFamily="2" charset="-122"/>
              <a:ea typeface="宋体" panose="02010600030101010101" pitchFamily="2" charset="-122"/>
            </a:endParaRPr>
          </a:p>
        </p:txBody>
      </p:sp>
      <p:sp>
        <p:nvSpPr>
          <p:cNvPr id="20" name="文本框 19"/>
          <p:cNvSpPr txBox="1"/>
          <p:nvPr/>
        </p:nvSpPr>
        <p:spPr>
          <a:xfrm>
            <a:off x="4549775" y="2871470"/>
            <a:ext cx="4655820" cy="1476375"/>
          </a:xfrm>
          <a:prstGeom prst="rect">
            <a:avLst/>
          </a:prstGeom>
          <a:noFill/>
        </p:spPr>
        <p:txBody>
          <a:bodyPr wrap="square" rtlCol="0">
            <a:spAutoFit/>
          </a:bodyPr>
          <a:p>
            <a:r>
              <a:rPr lang="en-US" altLang="zh-CN"/>
              <a:t>(1)</a:t>
            </a:r>
            <a:r>
              <a:rPr lang="zh-CN" altLang="zh-CN"/>
              <a:t>请你提出建议、出谋划策、提出倡议，或关于解决问题谈谈主张、想法（解决问题）</a:t>
            </a:r>
            <a:endParaRPr lang="zh-CN" altLang="zh-CN"/>
          </a:p>
          <a:p>
            <a:r>
              <a:rPr lang="en-US" altLang="zh-CN"/>
              <a:t>(2)</a:t>
            </a:r>
            <a:r>
              <a:rPr lang="zh-CN" altLang="zh-CN"/>
              <a:t>落实行动：请你参与，你是怎么做？即青少年承担责任，青少年做法（情景行动，学习人物精神，写标语口号）</a:t>
            </a:r>
            <a:endParaRPr lang="zh-CN" altLang="zh-CN"/>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sz="half" idx="1"/>
          </p:nvPr>
        </p:nvSpPr>
        <p:spPr>
          <a:xfrm>
            <a:off x="154940" y="1097280"/>
            <a:ext cx="8902700" cy="3712210"/>
          </a:xfrm>
        </p:spPr>
        <p:txBody>
          <a:bodyPr/>
          <a:p>
            <a:r>
              <a:rPr lang="en-US" altLang="zh-CN">
                <a:solidFill>
                  <a:srgbClr val="1B06BA"/>
                </a:solidFill>
                <a:latin typeface="宋体" panose="02010600030101010101" pitchFamily="2" charset="-122"/>
                <a:ea typeface="宋体" panose="02010600030101010101" pitchFamily="2" charset="-122"/>
                <a:cs typeface="宋体" panose="02010600030101010101" pitchFamily="2" charset="-122"/>
              </a:rPr>
              <a:t>“</a:t>
            </a:r>
            <a:r>
              <a:rPr lang="zh-CN" altLang="en-US">
                <a:solidFill>
                  <a:srgbClr val="1B06BA"/>
                </a:solidFill>
                <a:latin typeface="宋体" panose="02010600030101010101" pitchFamily="2" charset="-122"/>
                <a:ea typeface="宋体" panose="02010600030101010101" pitchFamily="2" charset="-122"/>
                <a:cs typeface="宋体" panose="02010600030101010101" pitchFamily="2" charset="-122"/>
              </a:rPr>
              <a:t>普及安全知识，提高避险能力</a:t>
            </a:r>
            <a:r>
              <a:rPr lang="en-US" altLang="zh-CN">
                <a:solidFill>
                  <a:srgbClr val="1B06BA"/>
                </a:solidFill>
                <a:latin typeface="宋体" panose="02010600030101010101" pitchFamily="2" charset="-122"/>
                <a:ea typeface="宋体" panose="02010600030101010101" pitchFamily="2" charset="-122"/>
                <a:cs typeface="宋体" panose="02010600030101010101" pitchFamily="2" charset="-122"/>
              </a:rPr>
              <a:t>”———</a:t>
            </a:r>
            <a:r>
              <a:rPr lang="zh-CN" altLang="en-US">
                <a:solidFill>
                  <a:srgbClr val="1B06BA"/>
                </a:solidFill>
                <a:latin typeface="宋体" panose="02010600030101010101" pitchFamily="2" charset="-122"/>
                <a:ea typeface="宋体" panose="02010600030101010101" pitchFamily="2" charset="-122"/>
                <a:cs typeface="宋体" panose="02010600030101010101" pitchFamily="2" charset="-122"/>
              </a:rPr>
              <a:t>生命、健康</a:t>
            </a:r>
            <a:endParaRPr lang="zh-CN" altLang="en-US">
              <a:solidFill>
                <a:srgbClr val="1B06BA"/>
              </a:solidFill>
              <a:latin typeface="宋体" panose="02010600030101010101" pitchFamily="2" charset="-122"/>
              <a:ea typeface="宋体" panose="02010600030101010101" pitchFamily="2" charset="-122"/>
              <a:cs typeface="宋体" panose="02010600030101010101" pitchFamily="2" charset="-122"/>
            </a:endParaRPr>
          </a:p>
          <a:p>
            <a:r>
              <a:rPr lang="zh-CN" altLang="zh-CN">
                <a:solidFill>
                  <a:srgbClr val="1B06BA"/>
                </a:solidFill>
                <a:latin typeface="宋体" panose="02010600030101010101" pitchFamily="2" charset="-122"/>
                <a:ea typeface="宋体" panose="02010600030101010101" pitchFamily="2" charset="-122"/>
                <a:cs typeface="宋体" panose="02010600030101010101" pitchFamily="2" charset="-122"/>
              </a:rPr>
              <a:t>大型文艺晚会</a:t>
            </a:r>
            <a:r>
              <a:rPr lang="en-US" altLang="zh-CN">
                <a:solidFill>
                  <a:srgbClr val="1B06BA"/>
                </a:solidFill>
                <a:latin typeface="宋体" panose="02010600030101010101" pitchFamily="2" charset="-122"/>
                <a:ea typeface="宋体" panose="02010600030101010101" pitchFamily="2" charset="-122"/>
                <a:cs typeface="宋体" panose="02010600030101010101" pitchFamily="2" charset="-122"/>
              </a:rPr>
              <a:t>——</a:t>
            </a:r>
            <a:r>
              <a:rPr lang="zh-CN" altLang="en-US">
                <a:solidFill>
                  <a:srgbClr val="1B06BA"/>
                </a:solidFill>
                <a:latin typeface="宋体" panose="02010600030101010101" pitchFamily="2" charset="-122"/>
                <a:ea typeface="宋体" panose="02010600030101010101" pitchFamily="2" charset="-122"/>
                <a:cs typeface="宋体" panose="02010600030101010101" pitchFamily="2" charset="-122"/>
              </a:rPr>
              <a:t>传统文化；</a:t>
            </a:r>
            <a:endParaRPr lang="zh-CN" altLang="en-US">
              <a:solidFill>
                <a:srgbClr val="1B06BA"/>
              </a:solidFill>
              <a:latin typeface="宋体" panose="02010600030101010101" pitchFamily="2" charset="-122"/>
              <a:ea typeface="宋体" panose="02010600030101010101" pitchFamily="2" charset="-122"/>
              <a:cs typeface="宋体" panose="02010600030101010101" pitchFamily="2" charset="-122"/>
            </a:endParaRPr>
          </a:p>
          <a:p>
            <a:r>
              <a:rPr lang="zh-CN" altLang="en-US">
                <a:solidFill>
                  <a:srgbClr val="1B06BA"/>
                </a:solidFill>
                <a:latin typeface="宋体" panose="02010600030101010101" pitchFamily="2" charset="-122"/>
                <a:ea typeface="宋体" panose="02010600030101010101" pitchFamily="2" charset="-122"/>
                <a:cs typeface="宋体" panose="02010600030101010101" pitchFamily="2" charset="-122"/>
              </a:rPr>
              <a:t>国际盛会</a:t>
            </a:r>
            <a:r>
              <a:rPr lang="en-US" altLang="zh-CN">
                <a:solidFill>
                  <a:srgbClr val="1B06BA"/>
                </a:solidFill>
                <a:latin typeface="宋体" panose="02010600030101010101" pitchFamily="2" charset="-122"/>
                <a:ea typeface="宋体" panose="02010600030101010101" pitchFamily="2" charset="-122"/>
                <a:cs typeface="宋体" panose="02010600030101010101" pitchFamily="2" charset="-122"/>
              </a:rPr>
              <a:t>——</a:t>
            </a:r>
            <a:r>
              <a:rPr lang="zh-CN" altLang="en-US">
                <a:solidFill>
                  <a:srgbClr val="1B06BA"/>
                </a:solidFill>
                <a:latin typeface="宋体" panose="02010600030101010101" pitchFamily="2" charset="-122"/>
                <a:ea typeface="宋体" panose="02010600030101010101" pitchFamily="2" charset="-122"/>
                <a:cs typeface="宋体" panose="02010600030101010101" pitchFamily="2" charset="-122"/>
              </a:rPr>
              <a:t>对外开放</a:t>
            </a:r>
            <a:endParaRPr lang="zh-CN" altLang="en-US">
              <a:solidFill>
                <a:srgbClr val="1B06BA"/>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标题 3"/>
          <p:cNvSpPr>
            <a:spLocks noGrp="1"/>
          </p:cNvSpPr>
          <p:nvPr>
            <p:ph type="title"/>
          </p:nvPr>
        </p:nvSpPr>
        <p:spPr/>
        <p:txBody>
          <a:bodyPr/>
          <a:p>
            <a:endParaRPr lang="zh-CN" altLang="en-US"/>
          </a:p>
        </p:txBody>
      </p:sp>
      <p:sp>
        <p:nvSpPr>
          <p:cNvPr id="5" name="标题 3"/>
          <p:cNvSpPr>
            <a:spLocks noGrp="1"/>
          </p:cNvSpPr>
          <p:nvPr/>
        </p:nvSpPr>
        <p:spPr>
          <a:xfrm>
            <a:off x="822960" y="365760"/>
            <a:ext cx="3202305" cy="548640"/>
          </a:xfrm>
          <a:prstGeom prst="rect">
            <a:avLst/>
          </a:prstGeom>
          <a:solidFill>
            <a:srgbClr val="92D050"/>
          </a:solidFill>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en-US" altLang="zh-CN" sz="3200"/>
              <a:t>2.</a:t>
            </a:r>
            <a:r>
              <a:rPr lang="zh-CN" altLang="en-US" sz="3200"/>
              <a:t>审考查内容</a:t>
            </a:r>
            <a:endParaRPr lang="zh-CN" altLang="en-US" sz="32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sz="half" idx="1"/>
          </p:nvPr>
        </p:nvSpPr>
        <p:spPr>
          <a:xfrm>
            <a:off x="822960" y="1097280"/>
            <a:ext cx="8039100" cy="3712210"/>
          </a:xfrm>
        </p:spPr>
        <p:txBody>
          <a:bodyPr/>
          <a:p>
            <a:r>
              <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rPr>
              <a:t>向同学们介绍几个我省的</a:t>
            </a:r>
            <a:r>
              <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rPr>
              <a:t>红色旅游</a:t>
            </a:r>
            <a:r>
              <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en-US" altLang="zh-CN">
                <a:solidFill>
                  <a:srgbClr val="1B06BA"/>
                </a:solidFill>
                <a:latin typeface="宋体" panose="02010600030101010101" pitchFamily="2" charset="-122"/>
                <a:ea typeface="宋体" panose="02010600030101010101" pitchFamily="2" charset="-122"/>
                <a:cs typeface="宋体" panose="02010600030101010101" pitchFamily="2" charset="-122"/>
              </a:rPr>
              <a:t>——</a:t>
            </a:r>
            <a:r>
              <a:rPr lang="zh-CN" altLang="en-US">
                <a:solidFill>
                  <a:srgbClr val="1B06BA"/>
                </a:solidFill>
                <a:latin typeface="宋体" panose="02010600030101010101" pitchFamily="2" charset="-122"/>
                <a:ea typeface="宋体" panose="02010600030101010101" pitchFamily="2" charset="-122"/>
                <a:cs typeface="宋体" panose="02010600030101010101" pitchFamily="2" charset="-122"/>
              </a:rPr>
              <a:t>条件：我省、红色景点</a:t>
            </a:r>
            <a:endParaRPr lang="zh-CN" altLang="en-US">
              <a:solidFill>
                <a:srgbClr val="1B06BA"/>
              </a:solidFill>
              <a:latin typeface="宋体" panose="02010600030101010101" pitchFamily="2" charset="-122"/>
              <a:ea typeface="宋体" panose="02010600030101010101" pitchFamily="2" charset="-122"/>
              <a:cs typeface="宋体" panose="02010600030101010101" pitchFamily="2" charset="-122"/>
            </a:endParaRPr>
          </a:p>
          <a:p>
            <a:r>
              <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rPr>
              <a:t> 新中国成立以来，河南在创新发展中原文化、华夏文明做贡献方面取得了哪些可喜成就</a:t>
            </a: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en-US" altLang="zh-CN">
                <a:solidFill>
                  <a:srgbClr val="1B06BA"/>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a:solidFill>
                  <a:srgbClr val="1B06BA"/>
                </a:solidFill>
                <a:latin typeface="宋体" panose="02010600030101010101" pitchFamily="2" charset="-122"/>
                <a:ea typeface="宋体" panose="02010600030101010101" pitchFamily="2" charset="-122"/>
                <a:cs typeface="宋体" panose="02010600030101010101" pitchFamily="2" charset="-122"/>
                <a:sym typeface="+mn-ea"/>
              </a:rPr>
              <a:t>条件：河南、创新发展、中原文化、成就</a:t>
            </a:r>
            <a:endPar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标题 3"/>
          <p:cNvSpPr>
            <a:spLocks noGrp="1"/>
          </p:cNvSpPr>
          <p:nvPr>
            <p:ph type="title"/>
          </p:nvPr>
        </p:nvSpPr>
        <p:spPr/>
        <p:txBody>
          <a:bodyPr/>
          <a:p>
            <a:endParaRPr lang="zh-CN" altLang="en-US"/>
          </a:p>
        </p:txBody>
      </p:sp>
      <p:sp>
        <p:nvSpPr>
          <p:cNvPr id="5" name="标题 3"/>
          <p:cNvSpPr>
            <a:spLocks noGrp="1"/>
          </p:cNvSpPr>
          <p:nvPr/>
        </p:nvSpPr>
        <p:spPr>
          <a:xfrm>
            <a:off x="822960" y="365760"/>
            <a:ext cx="2415540" cy="548640"/>
          </a:xfrm>
          <a:prstGeom prst="rect">
            <a:avLst/>
          </a:prstGeom>
          <a:solidFill>
            <a:srgbClr val="92D050"/>
          </a:solidFill>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en-US" altLang="zh-CN"/>
              <a:t>3.</a:t>
            </a:r>
            <a:r>
              <a:rPr lang="zh-CN" altLang="en-US"/>
              <a:t>审限定条件</a:t>
            </a:r>
            <a:endParaRPr lang="en-US" altLang="zh-CN"/>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sz="half" idx="1"/>
          </p:nvPr>
        </p:nvSpPr>
        <p:spPr>
          <a:xfrm>
            <a:off x="822960" y="1097280"/>
            <a:ext cx="8039100" cy="3712210"/>
          </a:xfrm>
        </p:spPr>
        <p:txBody>
          <a:bodyPr/>
          <a:p>
            <a:r>
              <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rPr>
              <a:t>向同学们介绍几个我省的</a:t>
            </a:r>
            <a:r>
              <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rPr>
              <a:t>红色旅游</a:t>
            </a:r>
            <a:r>
              <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en-US" altLang="zh-CN">
                <a:solidFill>
                  <a:srgbClr val="1B06BA"/>
                </a:solidFill>
                <a:latin typeface="宋体" panose="02010600030101010101" pitchFamily="2" charset="-122"/>
                <a:ea typeface="宋体" panose="02010600030101010101" pitchFamily="2" charset="-122"/>
                <a:cs typeface="宋体" panose="02010600030101010101" pitchFamily="2" charset="-122"/>
              </a:rPr>
              <a:t>——</a:t>
            </a:r>
            <a:r>
              <a:rPr lang="zh-CN" altLang="en-US">
                <a:solidFill>
                  <a:srgbClr val="1B06BA"/>
                </a:solidFill>
                <a:latin typeface="宋体" panose="02010600030101010101" pitchFamily="2" charset="-122"/>
                <a:ea typeface="宋体" panose="02010600030101010101" pitchFamily="2" charset="-122"/>
                <a:cs typeface="宋体" panose="02010600030101010101" pitchFamily="2" charset="-122"/>
              </a:rPr>
              <a:t>条件：我省、红色景点</a:t>
            </a:r>
            <a:endParaRPr lang="zh-CN" altLang="en-US">
              <a:solidFill>
                <a:srgbClr val="1B06BA"/>
              </a:solidFill>
              <a:latin typeface="宋体" panose="02010600030101010101" pitchFamily="2" charset="-122"/>
              <a:ea typeface="宋体" panose="02010600030101010101" pitchFamily="2" charset="-122"/>
              <a:cs typeface="宋体" panose="02010600030101010101" pitchFamily="2" charset="-122"/>
            </a:endParaRPr>
          </a:p>
          <a:p>
            <a:r>
              <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rPr>
              <a:t> 新中国成立以来，河南在创新发展中原文化、华夏文明做贡献方面取得了哪些可喜成就</a:t>
            </a: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en-US" altLang="zh-CN">
                <a:solidFill>
                  <a:srgbClr val="1B06BA"/>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a:solidFill>
                  <a:srgbClr val="1B06BA"/>
                </a:solidFill>
                <a:latin typeface="宋体" panose="02010600030101010101" pitchFamily="2" charset="-122"/>
                <a:ea typeface="宋体" panose="02010600030101010101" pitchFamily="2" charset="-122"/>
                <a:cs typeface="宋体" panose="02010600030101010101" pitchFamily="2" charset="-122"/>
                <a:sym typeface="+mn-ea"/>
              </a:rPr>
              <a:t>条件：河南、创新发展、中原文化、成就</a:t>
            </a:r>
            <a:endPar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标题 3"/>
          <p:cNvSpPr>
            <a:spLocks noGrp="1"/>
          </p:cNvSpPr>
          <p:nvPr>
            <p:ph type="title"/>
          </p:nvPr>
        </p:nvSpPr>
        <p:spPr/>
        <p:txBody>
          <a:bodyPr/>
          <a:p>
            <a:endParaRPr lang="zh-CN" altLang="en-US"/>
          </a:p>
        </p:txBody>
      </p:sp>
      <p:sp>
        <p:nvSpPr>
          <p:cNvPr id="5" name="标题 3"/>
          <p:cNvSpPr>
            <a:spLocks noGrp="1"/>
          </p:cNvSpPr>
          <p:nvPr/>
        </p:nvSpPr>
        <p:spPr>
          <a:xfrm>
            <a:off x="822960" y="365760"/>
            <a:ext cx="2415540" cy="548640"/>
          </a:xfrm>
          <a:prstGeom prst="rect">
            <a:avLst/>
          </a:prstGeom>
          <a:solidFill>
            <a:srgbClr val="92D050"/>
          </a:solidFill>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en-US" altLang="zh-CN"/>
              <a:t>3.</a:t>
            </a:r>
            <a:r>
              <a:rPr lang="zh-CN" altLang="en-US"/>
              <a:t>审限定条件</a:t>
            </a:r>
            <a:endParaRPr lang="en-US" altLang="zh-CN"/>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sz="half" idx="1"/>
          </p:nvPr>
        </p:nvSpPr>
        <p:spPr>
          <a:xfrm>
            <a:off x="822960" y="1097280"/>
            <a:ext cx="8039100" cy="3712210"/>
          </a:xfrm>
        </p:spPr>
        <p:txBody>
          <a:bodyPr/>
          <a:p>
            <a:r>
              <a:rPr lang="zh-CN" altLang="en-US" sz="4000">
                <a:solidFill>
                  <a:schemeClr val="tx1"/>
                </a:solidFill>
                <a:latin typeface="宋体" panose="02010600030101010101" pitchFamily="2" charset="-122"/>
                <a:ea typeface="宋体" panose="02010600030101010101" pitchFamily="2" charset="-122"/>
                <a:cs typeface="宋体" panose="02010600030101010101" pitchFamily="2" charset="-122"/>
              </a:rPr>
              <a:t>例：你打算怎样以实际行动为新长征的胜利作出贡献？</a:t>
            </a:r>
            <a:endParaRPr lang="zh-CN" altLang="en-US" sz="4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sz="4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4000">
                <a:solidFill>
                  <a:schemeClr val="tx1"/>
                </a:solidFill>
                <a:latin typeface="宋体" panose="02010600030101010101" pitchFamily="2" charset="-122"/>
                <a:ea typeface="宋体" panose="02010600030101010101" pitchFamily="2" charset="-122"/>
                <a:cs typeface="宋体" panose="02010600030101010101" pitchFamily="2" charset="-122"/>
              </a:rPr>
              <a:t>例：搞好青少年的法治教育，你有哪些好的建议？</a:t>
            </a:r>
            <a:endParaRPr lang="zh-CN" altLang="en-US" sz="4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标题 3"/>
          <p:cNvSpPr>
            <a:spLocks noGrp="1"/>
          </p:cNvSpPr>
          <p:nvPr>
            <p:ph type="title"/>
          </p:nvPr>
        </p:nvSpPr>
        <p:spPr/>
        <p:txBody>
          <a:bodyPr/>
          <a:p>
            <a:endParaRPr lang="zh-CN" altLang="en-US"/>
          </a:p>
        </p:txBody>
      </p:sp>
      <p:sp>
        <p:nvSpPr>
          <p:cNvPr id="5" name="标题 3"/>
          <p:cNvSpPr>
            <a:spLocks noGrp="1"/>
          </p:cNvSpPr>
          <p:nvPr/>
        </p:nvSpPr>
        <p:spPr>
          <a:xfrm>
            <a:off x="822960" y="365760"/>
            <a:ext cx="3168015" cy="548640"/>
          </a:xfrm>
          <a:prstGeom prst="rect">
            <a:avLst/>
          </a:prstGeom>
          <a:solidFill>
            <a:srgbClr val="92D050"/>
          </a:solidFill>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en-US" altLang="zh-CN" sz="3200"/>
              <a:t>4.</a:t>
            </a:r>
            <a:r>
              <a:rPr lang="zh-CN" altLang="en-US" sz="3200"/>
              <a:t>审主体范围</a:t>
            </a:r>
            <a:endParaRPr lang="zh-CN" altLang="en-US" sz="320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角度">
  <a:themeElements>
    <a:clrScheme name="角度">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角度">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角度">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角度.thmx</Template>
  <TotalTime>0</TotalTime>
  <Words>8476</Words>
  <Application>WPS 演示</Application>
  <PresentationFormat>全屏显示(4:3)</PresentationFormat>
  <Paragraphs>481</Paragraphs>
  <Slides>41</Slides>
  <Notes>5</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41</vt:i4>
      </vt:variant>
    </vt:vector>
  </HeadingPairs>
  <TitlesOfParts>
    <vt:vector size="60" baseType="lpstr">
      <vt:lpstr>Arial</vt:lpstr>
      <vt:lpstr>宋体</vt:lpstr>
      <vt:lpstr>Wingdings</vt:lpstr>
      <vt:lpstr>Tunga</vt:lpstr>
      <vt:lpstr>Franklin Gothic Book</vt:lpstr>
      <vt:lpstr>华文隶书</vt:lpstr>
      <vt:lpstr>微软雅黑</vt:lpstr>
      <vt:lpstr>Arial Unicode MS</vt:lpstr>
      <vt:lpstr>Franklin Gothic Medium</vt:lpstr>
      <vt:lpstr>DengXian</vt:lpstr>
      <vt:lpstr>Segoe Print</vt:lpstr>
      <vt:lpstr>Calibri</vt:lpstr>
      <vt:lpstr>幼圆</vt:lpstr>
      <vt:lpstr>Arial Unicode MS</vt:lpstr>
      <vt:lpstr>楷体</vt:lpstr>
      <vt:lpstr>黑体</vt:lpstr>
      <vt:lpstr>STKaiti</vt:lpstr>
      <vt:lpstr>Times New Roman</vt:lpstr>
      <vt:lpstr>角度</vt:lpstr>
      <vt:lpstr>PowerPoint 演示文稿</vt:lpstr>
      <vt:lpstr>PowerPoint 演示文稿</vt:lpstr>
      <vt:lpstr>一、学会审题</vt:lpstr>
      <vt:lpstr>设问的常规要素：</vt:lpstr>
      <vt:lpstr>1.审做题要求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组织答案</vt:lpstr>
      <vt:lpstr>组织答案</vt:lpstr>
      <vt:lpstr>第一类，分析问题</vt:lpstr>
      <vt:lpstr>PowerPoint 演示文稿</vt:lpstr>
      <vt:lpstr>前因后果法解答思路</vt:lpstr>
      <vt:lpstr>我国为什么要在两大国际峰会期间隆重推出展现中华优秀传统文化的大型文艺节目？</vt:lpstr>
      <vt:lpstr>PowerPoint 演示文稿</vt:lpstr>
      <vt:lpstr>历年中考题回顾、解析及方法运用</vt:lpstr>
      <vt:lpstr>习近平总书记为什么号召广大青年自觉践行社会主义核心价值观?</vt:lpstr>
      <vt:lpstr>为什么+社会主义核心价值观</vt:lpstr>
      <vt:lpstr>2016年中考第13题</vt:lpstr>
      <vt:lpstr>    请谈谈为什么要把长征精神作为新长征路上推动各项事业发展的巨大动力。（三个方面即可。6分）</vt:lpstr>
      <vt:lpstr>2016年中考备用卷第12题</vt:lpstr>
      <vt:lpstr>请简述弘扬爱国主义精神为什么要从青少年做起。</vt:lpstr>
      <vt:lpstr>请简述弘扬爱国主义精神为什么要从青少年做起。</vt:lpstr>
      <vt:lpstr>解决问题类试题与 答案思路的变迁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结  论</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中考实战技能</dc:title>
  <dc:creator>1</dc:creator>
  <cp:lastModifiedBy>娟儿</cp:lastModifiedBy>
  <cp:revision>104</cp:revision>
  <cp:lastPrinted>2018-04-06T04:36:00Z</cp:lastPrinted>
  <dcterms:created xsi:type="dcterms:W3CDTF">2018-03-21T00:27:00Z</dcterms:created>
  <dcterms:modified xsi:type="dcterms:W3CDTF">2019-04-22T11:38:28Z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2052-11.1.0.8597</vt:lpwstr>
  </property>
</Properties>
</file>