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4" r:id="rId2"/>
    <p:sldId id="257" r:id="rId3"/>
    <p:sldId id="270" r:id="rId4"/>
    <p:sldId id="269" r:id="rId5"/>
    <p:sldId id="271" r:id="rId6"/>
    <p:sldId id="275" r:id="rId7"/>
    <p:sldId id="258" r:id="rId8"/>
    <p:sldId id="276" r:id="rId9"/>
    <p:sldId id="277" r:id="rId10"/>
    <p:sldId id="278" r:id="rId11"/>
    <p:sldId id="279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2764" autoAdjust="0"/>
  </p:normalViewPr>
  <p:slideViewPr>
    <p:cSldViewPr>
      <p:cViewPr varScale="1">
        <p:scale>
          <a:sx n="65" d="100"/>
          <a:sy n="65" d="100"/>
        </p:scale>
        <p:origin x="-1536" y="-108"/>
      </p:cViewPr>
      <p:guideLst>
        <p:guide orient="horz" pos="215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B0116-7111-4AFD-B0ED-121EB7C720BD}" type="datetimeFigureOut">
              <a:rPr lang="zh-CN" altLang="en-US" smtClean="0"/>
              <a:pPr/>
              <a:t>2019/5/13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51040-A31D-4F93-B068-C3B0674E25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B0116-7111-4AFD-B0ED-121EB7C720BD}" type="datetimeFigureOut">
              <a:rPr lang="zh-CN" altLang="en-US" smtClean="0"/>
              <a:pPr/>
              <a:t>2019/5/13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51040-A31D-4F93-B068-C3B0674E25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B0116-7111-4AFD-B0ED-121EB7C720BD}" type="datetimeFigureOut">
              <a:rPr lang="zh-CN" altLang="en-US" smtClean="0"/>
              <a:pPr/>
              <a:t>2019/5/13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51040-A31D-4F93-B068-C3B0674E25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B0116-7111-4AFD-B0ED-121EB7C720BD}" type="datetimeFigureOut">
              <a:rPr lang="zh-CN" altLang="en-US" smtClean="0"/>
              <a:pPr/>
              <a:t>2019/5/13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51040-A31D-4F93-B068-C3B0674E25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B0116-7111-4AFD-B0ED-121EB7C720BD}" type="datetimeFigureOut">
              <a:rPr lang="zh-CN" altLang="en-US" smtClean="0"/>
              <a:pPr/>
              <a:t>2019/5/13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51040-A31D-4F93-B068-C3B0674E25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B0116-7111-4AFD-B0ED-121EB7C720BD}" type="datetimeFigureOut">
              <a:rPr lang="zh-CN" altLang="en-US" smtClean="0"/>
              <a:pPr/>
              <a:t>2019/5/13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51040-A31D-4F93-B068-C3B0674E25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B0116-7111-4AFD-B0ED-121EB7C720BD}" type="datetimeFigureOut">
              <a:rPr lang="zh-CN" altLang="en-US" smtClean="0"/>
              <a:pPr/>
              <a:t>2019/5/13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51040-A31D-4F93-B068-C3B0674E25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B0116-7111-4AFD-B0ED-121EB7C720BD}" type="datetimeFigureOut">
              <a:rPr lang="zh-CN" altLang="en-US" smtClean="0"/>
              <a:pPr/>
              <a:t>2019/5/13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51040-A31D-4F93-B068-C3B0674E25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B0116-7111-4AFD-B0ED-121EB7C720BD}" type="datetimeFigureOut">
              <a:rPr lang="zh-CN" altLang="en-US" smtClean="0"/>
              <a:pPr/>
              <a:t>2019/5/13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51040-A31D-4F93-B068-C3B0674E25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B0116-7111-4AFD-B0ED-121EB7C720BD}" type="datetimeFigureOut">
              <a:rPr lang="zh-CN" altLang="en-US" smtClean="0"/>
              <a:pPr/>
              <a:t>2019/5/13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51040-A31D-4F93-B068-C3B0674E25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B0116-7111-4AFD-B0ED-121EB7C720BD}" type="datetimeFigureOut">
              <a:rPr lang="zh-CN" altLang="en-US" smtClean="0"/>
              <a:pPr/>
              <a:t>2019/5/13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51040-A31D-4F93-B068-C3B0674E25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8B0116-7111-4AFD-B0ED-121EB7C720BD}" type="datetimeFigureOut">
              <a:rPr lang="zh-CN" altLang="en-US" smtClean="0"/>
              <a:pPr/>
              <a:t>2019/5/13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651040-A31D-4F93-B068-C3B0674E25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95326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道德与法治中考主观题解题技巧</a:t>
            </a:r>
            <a:endParaRPr lang="zh-CN" altLang="en-US" sz="4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0" y="1"/>
            <a:ext cx="9144000" cy="4500570"/>
          </a:xfrm>
        </p:spPr>
        <p:txBody>
          <a:bodyPr>
            <a:noAutofit/>
          </a:bodyPr>
          <a:lstStyle/>
          <a:p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、当题干完全错误时， </a:t>
            </a:r>
            <a:endParaRPr lang="en-US" altLang="zh-CN" sz="36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①做出判断：观点错误</a:t>
            </a:r>
            <a:endParaRPr lang="en-US" altLang="zh-CN" sz="36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②详细解析错在哪里，如“人民代表大会是我国的根本政治制度”，解析应把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所有出错的地方指出并改正错误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，“人民代表大会是我国的国家权力机关，人民代表大会制度是我国的根本政治制度”</a:t>
            </a:r>
            <a:endParaRPr lang="en-US" altLang="zh-CN" sz="36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③结尾定论“所以以上观点错误”</a:t>
            </a:r>
            <a:endParaRPr lang="en-US" altLang="zh-CN" sz="3600" b="1" dirty="0" smtClean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4525963"/>
          </a:xfrm>
        </p:spPr>
        <p:txBody>
          <a:bodyPr>
            <a:noAutofit/>
          </a:bodyPr>
          <a:lstStyle/>
          <a:p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、当题干半对半错时 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①做出判断：观点错误或者不完全正确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②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分别指出对和错的观点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，如“公民有言论自由，所以想说什么就说什么”，应描述为“公民有言论自由是正确的，想说什么就说什么是错误的”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③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简单解析正确的观点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， “言论自由是我国宪法赋予公民的基本权利”，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详细解析错误的观点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，“但并不是想说什么就说什么，行使言论自由不能超越道德与法律的范围，公民行使权利不得损害国家集体社会以及其他公民合法的权利。”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④结尾定论“所以以上观点错误或者不完全正确”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591187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“是什么”类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主观题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None/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、内涵、含义、基本内容、基本内涵、核心、特征特点等。</a:t>
            </a:r>
            <a:endParaRPr lang="en-US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None/>
            </a:pPr>
            <a:r>
              <a:rPr 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体现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型题型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（反映、表现、包含、说明）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材料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体现（反映）了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什么观点”、或“材料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包含了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哪些教材知识”等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b="1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None/>
            </a:pPr>
            <a:r>
              <a:rPr lang="en-US" altLang="zh-CN" sz="28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用道德与法治的相关知识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说明材料中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的观点？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解题方法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：阅读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材料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，联系所给的材料与所学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知识，然后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把教材中与所获取信息相关的所有知识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点罗列出来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6800840" cy="1143000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“为什么”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类主观题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857232"/>
            <a:ext cx="9144000" cy="4525963"/>
          </a:xfrm>
        </p:spPr>
        <p:txBody>
          <a:bodyPr>
            <a:noAutofit/>
          </a:bodyPr>
          <a:lstStyle/>
          <a:p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设问方式：</a:t>
            </a: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为什么</a:t>
            </a:r>
            <a:r>
              <a:rPr lang="en-US" altLang="zh-CN" sz="4000" b="1" dirty="0" smtClean="0">
                <a:latin typeface="黑体" pitchFamily="49" charset="-122"/>
                <a:ea typeface="黑体" pitchFamily="49" charset="-122"/>
              </a:rPr>
              <a:t>…</a:t>
            </a: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4000" b="1" dirty="0" smtClean="0">
                <a:latin typeface="黑体" pitchFamily="49" charset="-122"/>
                <a:ea typeface="黑体" pitchFamily="49" charset="-122"/>
              </a:rPr>
              <a:t>…</a:t>
            </a: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的原因</a:t>
            </a: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、 </a:t>
            </a:r>
            <a:r>
              <a:rPr lang="en-US" altLang="zh-CN" sz="4000" b="1" dirty="0" smtClean="0">
                <a:latin typeface="黑体" pitchFamily="49" charset="-122"/>
                <a:ea typeface="黑体" pitchFamily="49" charset="-122"/>
              </a:rPr>
              <a:t>…</a:t>
            </a: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的必要性等</a:t>
            </a:r>
          </a:p>
          <a:p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解题方向：</a:t>
            </a:r>
            <a:endParaRPr lang="zh-CN" altLang="en-US" sz="40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依据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</a:t>
            </a:r>
            <a:endParaRPr lang="en-US" altLang="zh-CN" sz="40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重要性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</a:t>
            </a:r>
            <a:endParaRPr lang="en-US" altLang="zh-CN" sz="40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地位、</a:t>
            </a:r>
            <a:endParaRPr lang="en-US" altLang="zh-CN" sz="40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作用、</a:t>
            </a:r>
            <a:endParaRPr lang="en-US" altLang="zh-CN" sz="40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意义</a:t>
            </a: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。</a:t>
            </a:r>
          </a:p>
          <a:p>
            <a:endParaRPr lang="zh-CN" altLang="en-US" sz="40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-285776"/>
            <a:ext cx="8001056" cy="1143000"/>
          </a:xfrm>
        </p:spPr>
        <p:txBody>
          <a:bodyPr>
            <a:normAutofit fontScale="90000"/>
          </a:bodyPr>
          <a:lstStyle/>
          <a:p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三、意义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类主观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（重要性、作用、地位）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785794"/>
            <a:ext cx="91440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设问方式：</a:t>
            </a:r>
            <a:r>
              <a:rPr lang="en-US" b="1" dirty="0" smtClean="0">
                <a:latin typeface="黑体" pitchFamily="49" charset="-122"/>
                <a:ea typeface="黑体" pitchFamily="49" charset="-122"/>
              </a:rPr>
              <a:t>…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的积极影响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、</a:t>
            </a:r>
            <a:r>
              <a:rPr lang="en-US" b="1" dirty="0" smtClean="0">
                <a:latin typeface="黑体" pitchFamily="49" charset="-122"/>
                <a:ea typeface="黑体" pitchFamily="49" charset="-122"/>
              </a:rPr>
              <a:t>…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有什么意义、为什么重要、为什么受到重视等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解题方法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：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审关键词，为什么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受到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重视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创新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？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审角度，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经济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意义、政治意义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、文化意义</a:t>
            </a:r>
            <a:r>
              <a:rPr lang="en-US" altLang="zh-CN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…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审主体，对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公民、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国家、社会的意义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endParaRPr lang="zh-CN" altLang="en-US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785850" y="-214338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四、“怎么做”类</a:t>
            </a:r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主观题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857232"/>
            <a:ext cx="91440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设问方式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如何做、怎样做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措施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、对策、办法、渠道、途径、提合理化建议、建言献策、出点子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出主意等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3600" b="1" dirty="0" smtClean="0"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解题方法：此类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一般来讲都是给定了主体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即谁应该怎么办，如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党、国家、政府、公民、企业、消费者、青少年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等，并指定要回答某一方面，有时不告诉确定主体，则应该自己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分主体、多角度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思考回答。</a:t>
            </a:r>
          </a:p>
          <a:p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五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认识／理解类主观题</a:t>
            </a:r>
            <a:r>
              <a:rPr 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	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3600" b="1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设问方式：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“如何认识</a:t>
            </a:r>
            <a:r>
              <a:rPr 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”、“谈谈你对</a:t>
            </a:r>
            <a:r>
              <a:rPr 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的理解”、“谈谈你对</a:t>
            </a:r>
            <a:r>
              <a:rPr 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的认识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”等。</a:t>
            </a:r>
            <a:br>
              <a:rPr lang="zh-CN" altLang="en-US" sz="3600" b="1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解题方法：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sz="3600" b="1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①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是什么</a:t>
            </a:r>
            <a:r>
              <a:rPr lang="en-US" altLang="zh-CN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题目或者材料说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是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什么，定论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对错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。</a:t>
            </a:r>
            <a:b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②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为什么</a:t>
            </a:r>
            <a:r>
              <a:rPr lang="en-US" altLang="zh-CN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说主题的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依据、重要性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、破坏它危害性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等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③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怎么做</a:t>
            </a:r>
            <a:r>
              <a:rPr lang="en-US" altLang="zh-CN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国家、个人等应该采取哪些行为来应对解决问题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3600" b="1" dirty="0" smtClean="0">
                <a:latin typeface="黑体" pitchFamily="49" charset="-122"/>
                <a:ea typeface="黑体" pitchFamily="49" charset="-122"/>
              </a:rPr>
            </a:b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-214338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六、启示类主观题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642918"/>
            <a:ext cx="9144000" cy="4525963"/>
          </a:xfrm>
        </p:spPr>
        <p:txBody>
          <a:bodyPr>
            <a:no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设问方式：材料给了我们什么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启示、警示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、谈谈你的体会、对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你的启发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、你悟出什么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道理、说说感悟等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。</a:t>
            </a:r>
          </a:p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解题方法：</a:t>
            </a:r>
            <a:endParaRPr lang="en-US" altLang="zh-CN" sz="36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①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是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什么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题目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或者材料说的是什么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，以及题目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材料所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对应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的道法知识。</a:t>
            </a:r>
            <a:endParaRPr lang="zh-CN" altLang="en-US" sz="36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②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怎么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做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对于题目出现的问题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国家或者公民等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应该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怎么做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36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-285776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七、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辨析题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857232"/>
            <a:ext cx="9144000" cy="4525963"/>
          </a:xfrm>
        </p:spPr>
        <p:txBody>
          <a:bodyPr>
            <a:normAutofit/>
          </a:bodyPr>
          <a:lstStyle/>
          <a:p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第一步，做出判断（如，以上观点错误、正确、或者、不完全正确、观点</a:t>
            </a: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片面、不科学）。</a:t>
            </a:r>
            <a:endParaRPr lang="en-US" altLang="zh-CN" sz="40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第二步，解析。</a:t>
            </a:r>
            <a:endParaRPr lang="en-US" altLang="zh-CN" sz="40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第三布，定论“所以以上观点错误或正确或不完全正确</a:t>
            </a: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”等。</a:t>
            </a:r>
            <a:endParaRPr lang="en-US" altLang="zh-CN" sz="4000" b="1" dirty="0" smtClean="0">
              <a:latin typeface="黑体" pitchFamily="49" charset="-122"/>
              <a:ea typeface="黑体" pitchFamily="49" charset="-122"/>
            </a:endParaRPr>
          </a:p>
          <a:p>
            <a:endParaRPr lang="zh-CN" altLang="en-US" sz="4000" b="1" dirty="0" smtClean="0">
              <a:latin typeface="黑体" pitchFamily="49" charset="-122"/>
              <a:ea typeface="黑体" pitchFamily="49" charset="-122"/>
            </a:endParaRPr>
          </a:p>
          <a:p>
            <a:endParaRPr lang="zh-CN" altLang="en-US" sz="40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4525963"/>
          </a:xfrm>
        </p:spPr>
        <p:txBody>
          <a:bodyPr>
            <a:normAutofit lnSpcReduction="10000"/>
          </a:bodyPr>
          <a:lstStyle/>
          <a:p>
            <a:r>
              <a:rPr lang="en-US" altLang="zh-CN" sz="40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、当题干完全正确时， </a:t>
            </a:r>
            <a:endParaRPr lang="en-US" altLang="zh-CN" sz="40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①做出判断：观点正确</a:t>
            </a:r>
            <a:endParaRPr lang="en-US" altLang="zh-CN" sz="40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②详细解析为什么正确，如“网络对生活和社会发展具有积极影响”，解析就应把出网络对生活和社会发展的积极作用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完整描述清楚</a:t>
            </a:r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，</a:t>
            </a:r>
            <a:endParaRPr lang="en-US" altLang="zh-CN" sz="40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③结尾定论“所以以上观点正确”</a:t>
            </a:r>
            <a:endParaRPr lang="en-US" altLang="zh-CN" sz="4000" b="1" dirty="0" smtClean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705</Words>
  <Application>WPS 演示</Application>
  <PresentationFormat>全屏显示(4:3)</PresentationFormat>
  <Paragraphs>47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道德与法治中考主观题解题技巧</vt:lpstr>
      <vt:lpstr>幻灯片 2</vt:lpstr>
      <vt:lpstr>二、“为什么”类主观题</vt:lpstr>
      <vt:lpstr>三、意义类主观题（重要性、作用、地位）</vt:lpstr>
      <vt:lpstr>四、“怎么做”类主观题</vt:lpstr>
      <vt:lpstr>幻灯片 6</vt:lpstr>
      <vt:lpstr>六、启示类主观题</vt:lpstr>
      <vt:lpstr>七、辨析题</vt:lpstr>
      <vt:lpstr>幻灯片 9</vt:lpstr>
      <vt:lpstr>幻灯片 10</vt:lpstr>
      <vt:lpstr>幻灯片 11</vt:lpstr>
    </vt:vector>
  </TitlesOfParts>
  <Company>Micorosoft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1．认识／理解型题  设问方式：“如何认识……”、“谈谈你对……的理解”、“谈谈你对……的认识”等。不仅要求我们“知其然”，而且要“知其所以然”。 解题方法： ①是什么——即题目说的是一件什么事？或题目观点是对是错。 ②为什么——即说这件事的依据、重要性、必要性、不做这件事的危害性等。 ③怎么办——即国家、社会、个人等准备怎样做这件事，采取哪些具体的行为来解决问题。 </dc:title>
  <dc:creator>Micorosoft</dc:creator>
  <cp:lastModifiedBy>ASUS</cp:lastModifiedBy>
  <cp:revision>23</cp:revision>
  <dcterms:created xsi:type="dcterms:W3CDTF">2018-06-29T07:39:00Z</dcterms:created>
  <dcterms:modified xsi:type="dcterms:W3CDTF">2019-05-13T12:41:58Z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2052-11.1.0.7932</vt:lpwstr>
  </property>
</Properties>
</file>