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4" r:id="rId1"/>
    <p:sldMasterId id="2147483676" r:id="rId2"/>
    <p:sldMasterId id="2147483688" r:id="rId3"/>
  </p:sldMasterIdLst>
  <p:sldIdLst>
    <p:sldId id="295" r:id="rId4"/>
    <p:sldId id="285" r:id="rId5"/>
    <p:sldId id="286" r:id="rId6"/>
    <p:sldId id="288" r:id="rId7"/>
    <p:sldId id="290" r:id="rId8"/>
    <p:sldId id="322" r:id="rId9"/>
    <p:sldId id="292" r:id="rId10"/>
    <p:sldId id="296" r:id="rId11"/>
    <p:sldId id="324" r:id="rId12"/>
    <p:sldId id="298" r:id="rId13"/>
    <p:sldId id="325" r:id="rId14"/>
    <p:sldId id="326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-1572" y="-384"/>
      </p:cViewPr>
      <p:guideLst>
        <p:guide orient="horz" pos="2152"/>
        <p:guide pos="281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383"/>
            <a:ext cx="7772400" cy="14691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5374"/>
            <a:ext cx="6400800" cy="1753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98"/>
            <a:ext cx="2057400" cy="58518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98"/>
            <a:ext cx="6019800" cy="5851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382"/>
            <a:ext cx="7772400" cy="14691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5374"/>
            <a:ext cx="6400800" cy="1753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490"/>
            <a:ext cx="7772400" cy="136054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5933"/>
            <a:ext cx="7772400" cy="150155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857"/>
            <a:ext cx="4040188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210"/>
            <a:ext cx="4040188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857"/>
            <a:ext cx="4041775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210"/>
            <a:ext cx="4041775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2492"/>
            <a:ext cx="3008313" cy="116237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2491"/>
            <a:ext cx="5111750" cy="585378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4865"/>
            <a:ext cx="3008313" cy="469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029"/>
            <a:ext cx="5486400" cy="5678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581"/>
            <a:ext cx="5486400" cy="4114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77"/>
            <a:ext cx="5486400" cy="804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97"/>
            <a:ext cx="2057400" cy="58518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97"/>
            <a:ext cx="6019800" cy="5851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383"/>
            <a:ext cx="7772400" cy="14691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5374"/>
            <a:ext cx="6400800" cy="1753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490"/>
            <a:ext cx="7772400" cy="136054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5935"/>
            <a:ext cx="7772400" cy="150155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859"/>
            <a:ext cx="4040188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213"/>
            <a:ext cx="4040188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535859"/>
            <a:ext cx="4041775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2174213"/>
            <a:ext cx="4041775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490"/>
            <a:ext cx="7772400" cy="136054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5934"/>
            <a:ext cx="7772400" cy="150155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72494"/>
            <a:ext cx="3008313" cy="116237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2491"/>
            <a:ext cx="5111750" cy="585378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434867"/>
            <a:ext cx="3008313" cy="469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030"/>
            <a:ext cx="5486400" cy="5678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582"/>
            <a:ext cx="5486400" cy="4114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79"/>
            <a:ext cx="5486400" cy="804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99"/>
            <a:ext cx="2057400" cy="58518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99"/>
            <a:ext cx="6019800" cy="5851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858"/>
            <a:ext cx="4040188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211"/>
            <a:ext cx="4040188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535858"/>
            <a:ext cx="4041775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2174211"/>
            <a:ext cx="4041775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72493"/>
            <a:ext cx="3008313" cy="116237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2491"/>
            <a:ext cx="5111750" cy="585378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434866"/>
            <a:ext cx="3008313" cy="469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030"/>
            <a:ext cx="5486400" cy="5678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582"/>
            <a:ext cx="5486400" cy="4114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78"/>
            <a:ext cx="5486400" cy="804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../../../../&#30446;&#24405;.ppt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hyperlink" Target="../../../../&#30446;&#24405;.ppt" TargetMode="Externa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4.xml"/><Relationship Id="rId16" Type="http://schemas.openxmlformats.org/officeDocument/2006/relationships/slide" Target="../slides/slide10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9" name="Rectangle 7">
            <a:hlinkClick r:id="rId14" action="ppaction://hlinkpres?slideindex=7&amp;slidetitle=幻灯片 7" tooltip="返回目录"/>
          </p:cNvPr>
          <p:cNvSpPr>
            <a:spLocks noChangeArrowheads="1"/>
          </p:cNvSpPr>
          <p:nvPr/>
        </p:nvSpPr>
        <p:spPr bwMode="auto">
          <a:xfrm>
            <a:off x="2011366" y="392540"/>
            <a:ext cx="1049337" cy="369332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9" name="Rectangle 7">
            <a:hlinkClick r:id="rId14" action="ppaction://hlinkpres?slideindex=7&amp;slidetitle=幻灯片 7" tooltip="返回目录"/>
          </p:cNvPr>
          <p:cNvSpPr>
            <a:spLocks noChangeArrowheads="1"/>
          </p:cNvSpPr>
          <p:nvPr/>
        </p:nvSpPr>
        <p:spPr bwMode="auto">
          <a:xfrm>
            <a:off x="2011364" y="392540"/>
            <a:ext cx="1049337" cy="738664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650" name="Rectangle 74">
            <a:hlinkClick r:id="" action="ppaction://hlinkshowjump?jump=firstslide" tooltip="返回首页"/>
          </p:cNvPr>
          <p:cNvSpPr>
            <a:spLocks noChangeArrowheads="1"/>
          </p:cNvSpPr>
          <p:nvPr/>
        </p:nvSpPr>
        <p:spPr bwMode="auto">
          <a:xfrm>
            <a:off x="2014541" y="415405"/>
            <a:ext cx="1030287" cy="738664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536686" name="Picture 110" descr="图片1">
            <a:hlinkClick r:id="rId14" action="ppaction://hlinksldjump" tooltip="点击进入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230688" y="443989"/>
            <a:ext cx="811212" cy="329656"/>
          </a:xfrm>
          <a:prstGeom prst="rect">
            <a:avLst/>
          </a:prstGeom>
          <a:noFill/>
        </p:spPr>
      </p:pic>
      <p:pic>
        <p:nvPicPr>
          <p:cNvPr id="536687" name="Picture 111" descr="图片2">
            <a:hlinkClick r:id="rId16" action="ppaction://hlinksldjump" tooltip="点击进入"/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883275" y="443989"/>
            <a:ext cx="1036638" cy="32965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3"/>
          <p:cNvSpPr txBox="1">
            <a:spLocks noChangeArrowheads="1"/>
          </p:cNvSpPr>
          <p:nvPr/>
        </p:nvSpPr>
        <p:spPr bwMode="auto">
          <a:xfrm>
            <a:off x="382905" y="1751966"/>
            <a:ext cx="7973060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>
                <a:solidFill>
                  <a:srgbClr val="1111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第七章　图形的变换与坐标</a:t>
            </a:r>
          </a:p>
          <a:p>
            <a:pPr algn="ctr"/>
            <a:endParaRPr lang="zh-CN" altLang="en-US" sz="4000" b="1">
              <a:solidFill>
                <a:srgbClr val="11111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b="1">
                <a:solidFill>
                  <a:srgbClr val="1111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1111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en-US" sz="4000" b="1">
                <a:solidFill>
                  <a:srgbClr val="1111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　投影与视图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0" y="1"/>
            <a:ext cx="32766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/>
              <a:t>C</a:t>
            </a:r>
            <a:r>
              <a:rPr lang="zh-CN" altLang="en-US" sz="2800"/>
              <a:t>组</a:t>
            </a:r>
          </a:p>
        </p:txBody>
      </p:sp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0" y="463551"/>
            <a:ext cx="8914130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>
                <a:latin typeface="Times New Roman" pitchFamily="18" charset="0"/>
              </a:rPr>
              <a:t>6．如图，从一张腰长为60 cm，顶角为120°的等</a:t>
            </a:r>
          </a:p>
          <a:p>
            <a:r>
              <a:rPr lang="zh-CN" altLang="zh-CN" sz="2800">
                <a:latin typeface="Times New Roman" pitchFamily="18" charset="0"/>
              </a:rPr>
              <a:t> 腰三角形铁皮OAB中剪出一个最大的扇形OCD，用</a:t>
            </a:r>
          </a:p>
          <a:p>
            <a:r>
              <a:rPr lang="zh-CN" altLang="zh-CN" sz="2800">
                <a:latin typeface="Times New Roman" pitchFamily="18" charset="0"/>
              </a:rPr>
              <a:t> 此剪下的扇形铁皮围成一个圆锥的侧面(不计损耗)，</a:t>
            </a:r>
          </a:p>
          <a:p>
            <a:r>
              <a:rPr lang="zh-CN" altLang="zh-CN" sz="2800">
                <a:latin typeface="Times New Roman" pitchFamily="18" charset="0"/>
              </a:rPr>
              <a:t> 求该圆锥的高．</a:t>
            </a:r>
          </a:p>
        </p:txBody>
      </p:sp>
      <p:sp>
        <p:nvSpPr>
          <p:cNvPr id="16388" name="文本框 3"/>
          <p:cNvSpPr txBox="1">
            <a:spLocks noChangeArrowheads="1"/>
          </p:cNvSpPr>
          <p:nvPr/>
        </p:nvSpPr>
        <p:spPr bwMode="auto">
          <a:xfrm>
            <a:off x="2" y="2313305"/>
            <a:ext cx="6662401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sym typeface="宋体" pitchFamily="2" charset="-122"/>
              </a:rPr>
              <a:t>解：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扇形的半径为30 cm，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 扇形的弧长                          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 圆锥底面半径为                       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∴圆锥的高为                     （cm） .</a:t>
            </a:r>
          </a:p>
        </p:txBody>
      </p:sp>
      <p:pic>
        <p:nvPicPr>
          <p:cNvPr id="2" name="图片 -21474823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365" y="1818641"/>
            <a:ext cx="3002280" cy="139446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对象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2662555" y="3120391"/>
          <a:ext cx="2150110" cy="617220"/>
        </p:xfrm>
        <a:graphic>
          <a:graphicData uri="http://schemas.openxmlformats.org/presentationml/2006/ole">
            <p:oleObj spid="_x0000_s26627" r:id="rId4" imgW="1371600" imgH="393480" progId="">
              <p:embed/>
            </p:oleObj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3239135" y="3777616"/>
          <a:ext cx="2404110" cy="479425"/>
        </p:xfrm>
        <a:graphic>
          <a:graphicData uri="http://schemas.openxmlformats.org/presentationml/2006/ole">
            <p:oleObj spid="_x0000_s26626" r:id="rId5" imgW="888840" imgH="177480" progId="">
              <p:embed/>
            </p:oleObj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2827022" y="4434205"/>
          <a:ext cx="2265045" cy="476885"/>
        </p:xfrm>
        <a:graphic>
          <a:graphicData uri="http://schemas.openxmlformats.org/presentationml/2006/ole">
            <p:oleObj spid="_x0000_s26625" r:id="rId6" imgW="1206360" imgH="2538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D:\安装包\1242956124\FileRecv\积分兑换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57167"/>
            <a:ext cx="6215106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aredu\Desktop\QQ图片2019031815274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0935"/>
            <a:ext cx="9144000" cy="50161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Box 1"/>
          <p:cNvSpPr txBox="1">
            <a:spLocks noChangeArrowheads="1"/>
          </p:cNvSpPr>
          <p:nvPr/>
        </p:nvSpPr>
        <p:spPr bwMode="auto">
          <a:xfrm>
            <a:off x="2" y="979171"/>
            <a:ext cx="879316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sz="2800">
                <a:latin typeface="Times New Roman" pitchFamily="18" charset="0"/>
              </a:rPr>
              <a:t>1．投影分为________投影和________投影．</a:t>
            </a:r>
          </a:p>
        </p:txBody>
      </p:sp>
      <p:sp>
        <p:nvSpPr>
          <p:cNvPr id="4098" name="TextBox 2"/>
          <p:cNvSpPr txBox="1">
            <a:spLocks noChangeArrowheads="1"/>
          </p:cNvSpPr>
          <p:nvPr/>
        </p:nvSpPr>
        <p:spPr bwMode="auto">
          <a:xfrm>
            <a:off x="228600" y="152400"/>
            <a:ext cx="47244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一、考点知识</a:t>
            </a:r>
          </a:p>
        </p:txBody>
      </p:sp>
      <p:sp>
        <p:nvSpPr>
          <p:cNvPr id="4099" name="Rectangle 12"/>
          <p:cNvSpPr>
            <a:spLocks noChangeArrowheads="1"/>
          </p:cNvSpPr>
          <p:nvPr/>
        </p:nvSpPr>
        <p:spPr bwMode="auto">
          <a:xfrm>
            <a:off x="1" y="0"/>
            <a:ext cx="18473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endParaRPr lang="zh-CN" altLang="en-US"/>
          </a:p>
        </p:txBody>
      </p:sp>
      <p:sp>
        <p:nvSpPr>
          <p:cNvPr id="4100" name="Rectangle 16"/>
          <p:cNvSpPr>
            <a:spLocks noChangeArrowheads="1"/>
          </p:cNvSpPr>
          <p:nvPr/>
        </p:nvSpPr>
        <p:spPr bwMode="auto">
          <a:xfrm>
            <a:off x="1" y="0"/>
            <a:ext cx="18473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endParaRPr lang="zh-CN" altLang="en-US"/>
          </a:p>
        </p:txBody>
      </p:sp>
      <p:sp>
        <p:nvSpPr>
          <p:cNvPr id="4101" name="Rectangle 17"/>
          <p:cNvSpPr>
            <a:spLocks noChangeArrowheads="1"/>
          </p:cNvSpPr>
          <p:nvPr/>
        </p:nvSpPr>
        <p:spPr bwMode="auto">
          <a:xfrm>
            <a:off x="0" y="142875"/>
            <a:ext cx="312906" cy="246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1000">
                <a:solidFill>
                  <a:srgbClr val="FF0000"/>
                </a:solidFill>
              </a:rPr>
              <a:t>，</a:t>
            </a:r>
            <a:endParaRPr lang="zh-CN" altLang="en-US"/>
          </a:p>
        </p:txBody>
      </p:sp>
      <p:sp>
        <p:nvSpPr>
          <p:cNvPr id="4102" name="Rectangle 18"/>
          <p:cNvSpPr>
            <a:spLocks noChangeArrowheads="1"/>
          </p:cNvSpPr>
          <p:nvPr/>
        </p:nvSpPr>
        <p:spPr bwMode="auto">
          <a:xfrm>
            <a:off x="0" y="352425"/>
            <a:ext cx="221536" cy="2308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zh-CN" sz="900"/>
              <a:t> </a:t>
            </a:r>
            <a:endParaRPr lang="zh-CN" altLang="zh-CN"/>
          </a:p>
        </p:txBody>
      </p:sp>
      <p:sp>
        <p:nvSpPr>
          <p:cNvPr id="4103" name="文本框 1"/>
          <p:cNvSpPr txBox="1">
            <a:spLocks noChangeArrowheads="1"/>
          </p:cNvSpPr>
          <p:nvPr/>
        </p:nvSpPr>
        <p:spPr bwMode="auto">
          <a:xfrm>
            <a:off x="-317" y="1844994"/>
            <a:ext cx="8402637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2．几何体的三视图：</a:t>
            </a:r>
            <a:r>
              <a:rPr lang="zh-CN" altLang="en-US" sz="2800">
                <a:latin typeface="Times New Roman" pitchFamily="18" charset="0"/>
              </a:rPr>
              <a:t> 主视图与俯视图的________，主视图与左视图的________，左视图与俯视图的______．</a:t>
            </a:r>
          </a:p>
        </p:txBody>
      </p:sp>
      <p:sp>
        <p:nvSpPr>
          <p:cNvPr id="4104" name="文本框 1"/>
          <p:cNvSpPr txBox="1">
            <a:spLocks noChangeArrowheads="1"/>
          </p:cNvSpPr>
          <p:nvPr/>
        </p:nvSpPr>
        <p:spPr bwMode="auto">
          <a:xfrm>
            <a:off x="2258060" y="979171"/>
            <a:ext cx="96774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平行</a:t>
            </a:r>
          </a:p>
        </p:txBody>
      </p:sp>
      <p:sp>
        <p:nvSpPr>
          <p:cNvPr id="5122" name="文本框 2"/>
          <p:cNvSpPr txBox="1">
            <a:spLocks noChangeArrowheads="1"/>
          </p:cNvSpPr>
          <p:nvPr/>
        </p:nvSpPr>
        <p:spPr bwMode="auto">
          <a:xfrm>
            <a:off x="0" y="3535681"/>
            <a:ext cx="8793480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/>
              <a:t>3．平面展开图：</a:t>
            </a:r>
            <a:r>
              <a:rPr lang="zh-CN" altLang="en-US" sz="2800"/>
              <a:t>直棱柱、圆柱的侧面展开图是________，圆锥的侧面展开图是________，球体不能展开成平面图形．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741545" y="979171"/>
            <a:ext cx="96774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中心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487795" y="1845310"/>
            <a:ext cx="136271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长相等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981325" y="2275841"/>
            <a:ext cx="136271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高相等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0" y="2707005"/>
            <a:ext cx="136271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宽相等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298440" y="3966210"/>
            <a:ext cx="136271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扇形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28600" y="3966210"/>
            <a:ext cx="136271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矩形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04" grpId="0"/>
      <p:bldP spid="5122" grpId="0"/>
      <p:bldP spid="2" grpId="0"/>
      <p:bldP spid="3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1"/>
          <p:cNvSpPr txBox="1">
            <a:spLocks noChangeArrowheads="1"/>
          </p:cNvSpPr>
          <p:nvPr/>
        </p:nvSpPr>
        <p:spPr bwMode="auto">
          <a:xfrm>
            <a:off x="0" y="1206501"/>
            <a:ext cx="80772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sz="2800">
                <a:latin typeface="Times New Roman" pitchFamily="18" charset="0"/>
              </a:rPr>
              <a:t>【例1】画出下面几何体的三视图．</a:t>
            </a:r>
          </a:p>
        </p:txBody>
      </p:sp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-228600" y="608013"/>
            <a:ext cx="59436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6600CC"/>
                </a:solidFill>
              </a:rPr>
              <a:t>【</a:t>
            </a:r>
            <a:r>
              <a:rPr lang="zh-CN" altLang="en-US" sz="2800" b="1">
                <a:solidFill>
                  <a:srgbClr val="6600CC"/>
                </a:solidFill>
              </a:rPr>
              <a:t>考点</a:t>
            </a:r>
            <a:r>
              <a:rPr lang="en-US" altLang="zh-CN" sz="2800" b="1">
                <a:solidFill>
                  <a:srgbClr val="6600CC"/>
                </a:solidFill>
              </a:rPr>
              <a:t>1】</a:t>
            </a:r>
            <a:r>
              <a:rPr lang="zh-CN" altLang="en-US" sz="2800" b="1">
                <a:solidFill>
                  <a:srgbClr val="6600CC"/>
                </a:solidFill>
              </a:rPr>
              <a:t>画几何体的三视图</a:t>
            </a: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0" y="1"/>
            <a:ext cx="33972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二、例题与变式</a:t>
            </a:r>
          </a:p>
        </p:txBody>
      </p:sp>
      <p:sp>
        <p:nvSpPr>
          <p:cNvPr id="6150" name="文本框 3"/>
          <p:cNvSpPr txBox="1">
            <a:spLocks noChangeArrowheads="1"/>
          </p:cNvSpPr>
          <p:nvPr/>
        </p:nvSpPr>
        <p:spPr bwMode="auto">
          <a:xfrm>
            <a:off x="161926" y="2029778"/>
            <a:ext cx="198002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>
                <a:solidFill>
                  <a:srgbClr val="0000FF"/>
                </a:solidFill>
              </a:rPr>
              <a:t>解：</a:t>
            </a:r>
            <a:r>
              <a:rPr lang="zh-CN" altLang="en-US" sz="2800">
                <a:solidFill>
                  <a:srgbClr val="FF0000"/>
                </a:solidFill>
              </a:rPr>
              <a:t>画图略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4332" y="1206500"/>
            <a:ext cx="2280285" cy="1848485"/>
          </a:xfrm>
          <a:prstGeom prst="rect">
            <a:avLst/>
          </a:prstGeom>
        </p:spPr>
      </p:pic>
      <p:sp>
        <p:nvSpPr>
          <p:cNvPr id="7169" name="TextBox 2"/>
          <p:cNvSpPr txBox="1">
            <a:spLocks noChangeArrowheads="1"/>
          </p:cNvSpPr>
          <p:nvPr/>
        </p:nvSpPr>
        <p:spPr bwMode="auto">
          <a:xfrm>
            <a:off x="-101600" y="3325495"/>
            <a:ext cx="84185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</a:rPr>
              <a:t>【</a:t>
            </a:r>
            <a:r>
              <a:rPr lang="zh-CN" altLang="en-US" sz="2800" b="1">
                <a:latin typeface="Times New Roman" pitchFamily="18" charset="0"/>
              </a:rPr>
              <a:t>变式</a:t>
            </a:r>
            <a:r>
              <a:rPr lang="en-US" altLang="zh-CN" sz="2800" b="1">
                <a:latin typeface="Times New Roman" pitchFamily="18" charset="0"/>
              </a:rPr>
              <a:t>1】</a:t>
            </a:r>
            <a:r>
              <a:rPr lang="zh-CN" altLang="zh-CN" sz="2800">
                <a:latin typeface="Times New Roman" pitchFamily="18" charset="0"/>
              </a:rPr>
              <a:t>画出下面几何体的三视图．</a:t>
            </a:r>
          </a:p>
        </p:txBody>
      </p:sp>
      <p:sp>
        <p:nvSpPr>
          <p:cNvPr id="7172" name="文本框 3"/>
          <p:cNvSpPr txBox="1">
            <a:spLocks noChangeArrowheads="1"/>
          </p:cNvSpPr>
          <p:nvPr/>
        </p:nvSpPr>
        <p:spPr bwMode="auto">
          <a:xfrm>
            <a:off x="161926" y="4132898"/>
            <a:ext cx="198002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>
                <a:solidFill>
                  <a:srgbClr val="0000FF"/>
                </a:solidFill>
                <a:sym typeface="宋体" pitchFamily="2" charset="-122"/>
              </a:rPr>
              <a:t>解：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画图略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315" y="4013201"/>
            <a:ext cx="2160270" cy="1814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7169" grpId="0"/>
      <p:bldP spid="71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2"/>
          <p:cNvSpPr txBox="1">
            <a:spLocks noChangeArrowheads="1"/>
          </p:cNvSpPr>
          <p:nvPr/>
        </p:nvSpPr>
        <p:spPr bwMode="auto">
          <a:xfrm>
            <a:off x="0" y="0"/>
            <a:ext cx="8382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6600CC"/>
                </a:solidFill>
              </a:rPr>
              <a:t>【</a:t>
            </a:r>
            <a:r>
              <a:rPr lang="zh-CN" altLang="en-US" sz="2800" b="1">
                <a:solidFill>
                  <a:srgbClr val="6600CC"/>
                </a:solidFill>
              </a:rPr>
              <a:t>考点</a:t>
            </a:r>
            <a:r>
              <a:rPr lang="en-US" altLang="zh-CN" sz="2800" b="1">
                <a:solidFill>
                  <a:srgbClr val="6600CC"/>
                </a:solidFill>
              </a:rPr>
              <a:t>2】</a:t>
            </a:r>
            <a:r>
              <a:rPr lang="zh-CN" altLang="en-US" sz="2800" b="1">
                <a:solidFill>
                  <a:srgbClr val="6600CC"/>
                </a:solidFill>
              </a:rPr>
              <a:t>三视图的有关计算</a:t>
            </a:r>
          </a:p>
        </p:txBody>
      </p:sp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2" y="608331"/>
            <a:ext cx="891603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Times New Roman" pitchFamily="18" charset="0"/>
              </a:rPr>
              <a:t>【</a:t>
            </a:r>
            <a:r>
              <a:rPr lang="zh-CN" altLang="en-US" sz="2400" b="1">
                <a:latin typeface="Times New Roman" pitchFamily="18" charset="0"/>
              </a:rPr>
              <a:t>例</a:t>
            </a:r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en-US" altLang="zh-CN" sz="2400">
                <a:latin typeface="Times New Roman" pitchFamily="18" charset="0"/>
              </a:rPr>
              <a:t>】</a:t>
            </a:r>
            <a:r>
              <a:rPr lang="zh-CN" altLang="zh-CN" sz="2400">
                <a:latin typeface="Times New Roman" pitchFamily="18" charset="0"/>
              </a:rPr>
              <a:t>如图是某几何体的三视图，根据图中所标的数据求</a:t>
            </a:r>
          </a:p>
          <a:p>
            <a:r>
              <a:rPr lang="zh-CN" altLang="zh-CN" sz="2400">
                <a:latin typeface="Times New Roman" pitchFamily="18" charset="0"/>
              </a:rPr>
              <a:t> 该几何体的体积．</a:t>
            </a:r>
          </a:p>
        </p:txBody>
      </p:sp>
      <p:sp>
        <p:nvSpPr>
          <p:cNvPr id="8196" name="文本框 3"/>
          <p:cNvSpPr txBox="1">
            <a:spLocks noChangeArrowheads="1"/>
          </p:cNvSpPr>
          <p:nvPr/>
        </p:nvSpPr>
        <p:spPr bwMode="auto">
          <a:xfrm>
            <a:off x="161926" y="1274764"/>
            <a:ext cx="5070619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0000FF"/>
                </a:solidFill>
                <a:sym typeface="宋体" pitchFamily="2" charset="-122"/>
              </a:rPr>
              <a:t>解：</a:t>
            </a: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根据给出的三视图可知，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   该几何体是由两个圆柱组成的，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   故该几何体的体积为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  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5142" y="1116966"/>
            <a:ext cx="2590165" cy="2333624"/>
          </a:xfrm>
          <a:prstGeom prst="rect">
            <a:avLst/>
          </a:prstGeom>
        </p:spPr>
      </p:pic>
      <p:sp>
        <p:nvSpPr>
          <p:cNvPr id="9217" name="TextBox 2"/>
          <p:cNvSpPr txBox="1">
            <a:spLocks noChangeArrowheads="1"/>
          </p:cNvSpPr>
          <p:nvPr/>
        </p:nvSpPr>
        <p:spPr bwMode="auto">
          <a:xfrm>
            <a:off x="0" y="3855086"/>
            <a:ext cx="8915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</a:rPr>
              <a:t>【</a:t>
            </a:r>
            <a:r>
              <a:rPr lang="zh-CN" altLang="en-US" sz="2400" b="1">
                <a:latin typeface="Times New Roman" pitchFamily="18" charset="0"/>
              </a:rPr>
              <a:t>变式</a:t>
            </a:r>
            <a:r>
              <a:rPr lang="en-US" altLang="zh-CN" sz="2400" b="1">
                <a:latin typeface="Times New Roman" pitchFamily="18" charset="0"/>
              </a:rPr>
              <a:t>2】</a:t>
            </a:r>
            <a:r>
              <a:rPr lang="zh-CN" altLang="zh-CN" sz="2400">
                <a:latin typeface="Times New Roman" pitchFamily="18" charset="0"/>
              </a:rPr>
              <a:t>如图是一个几何体的三视图，根据图中标注的数据可求得这个几何体的体积．</a:t>
            </a:r>
          </a:p>
        </p:txBody>
      </p:sp>
      <p:sp>
        <p:nvSpPr>
          <p:cNvPr id="9218" name="Rectangle 5"/>
          <p:cNvSpPr>
            <a:spLocks noChangeArrowheads="1"/>
          </p:cNvSpPr>
          <p:nvPr/>
        </p:nvSpPr>
        <p:spPr bwMode="auto">
          <a:xfrm>
            <a:off x="1" y="3929380"/>
            <a:ext cx="18473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endParaRPr lang="zh-CN" altLang="en-US"/>
          </a:p>
        </p:txBody>
      </p:sp>
      <p:sp>
        <p:nvSpPr>
          <p:cNvPr id="9220" name="文本框 3"/>
          <p:cNvSpPr txBox="1">
            <a:spLocks noChangeArrowheads="1"/>
          </p:cNvSpPr>
          <p:nvPr/>
        </p:nvSpPr>
        <p:spPr bwMode="auto">
          <a:xfrm>
            <a:off x="238125" y="4598670"/>
            <a:ext cx="4589718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0000FF"/>
                </a:solidFill>
                <a:sym typeface="宋体" pitchFamily="2" charset="-122"/>
              </a:rPr>
              <a:t>解：</a:t>
            </a: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根据给出的三视图可知，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              该几何体是一个圆柱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             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1970" y="4192905"/>
            <a:ext cx="2228850" cy="2637790"/>
          </a:xfrm>
          <a:prstGeom prst="rect">
            <a:avLst/>
          </a:prstGeom>
        </p:spPr>
      </p:pic>
      <p:graphicFrame>
        <p:nvGraphicFramePr>
          <p:cNvPr id="4" name="对象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839470" y="2980691"/>
          <a:ext cx="3559810" cy="798195"/>
        </p:xfrm>
        <a:graphic>
          <a:graphicData uri="http://schemas.openxmlformats.org/presentationml/2006/ole">
            <p:oleObj spid="_x0000_s1025" r:id="rId5" imgW="2095200" imgH="469800" progId="">
              <p:embed/>
            </p:oleObj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2028827" y="5806440"/>
          <a:ext cx="1994535" cy="793750"/>
        </p:xfrm>
        <a:graphic>
          <a:graphicData uri="http://schemas.openxmlformats.org/presentationml/2006/ole">
            <p:oleObj spid="_x0000_s1026" r:id="rId6" imgW="1180800" imgH="4698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9217" grpId="0"/>
      <p:bldP spid="92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2"/>
          <p:cNvSpPr txBox="1">
            <a:spLocks noChangeArrowheads="1"/>
          </p:cNvSpPr>
          <p:nvPr/>
        </p:nvSpPr>
        <p:spPr bwMode="auto">
          <a:xfrm>
            <a:off x="0" y="0"/>
            <a:ext cx="79248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6600CC"/>
                </a:solidFill>
              </a:rPr>
              <a:t>【</a:t>
            </a:r>
            <a:r>
              <a:rPr lang="zh-CN" altLang="en-US" sz="2800" b="1">
                <a:solidFill>
                  <a:srgbClr val="6600CC"/>
                </a:solidFill>
              </a:rPr>
              <a:t>考点</a:t>
            </a:r>
            <a:r>
              <a:rPr lang="en-US" altLang="zh-CN" sz="2800" b="1">
                <a:solidFill>
                  <a:srgbClr val="6600CC"/>
                </a:solidFill>
              </a:rPr>
              <a:t>3】</a:t>
            </a:r>
            <a:r>
              <a:rPr lang="zh-CN" altLang="en-US" sz="2800" b="1">
                <a:solidFill>
                  <a:srgbClr val="6600CC"/>
                </a:solidFill>
              </a:rPr>
              <a:t>立体图形的展开与折叠</a:t>
            </a:r>
          </a:p>
        </p:txBody>
      </p:sp>
      <p:sp>
        <p:nvSpPr>
          <p:cNvPr id="10242" name="TextBox 3"/>
          <p:cNvSpPr txBox="1">
            <a:spLocks noChangeArrowheads="1"/>
          </p:cNvSpPr>
          <p:nvPr/>
        </p:nvSpPr>
        <p:spPr bwMode="auto">
          <a:xfrm>
            <a:off x="0" y="518796"/>
            <a:ext cx="893064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Times New Roman" pitchFamily="18" charset="0"/>
              </a:rPr>
              <a:t>【</a:t>
            </a:r>
            <a:r>
              <a:rPr lang="zh-CN" altLang="en-US" sz="2800">
                <a:latin typeface="Times New Roman" pitchFamily="18" charset="0"/>
              </a:rPr>
              <a:t>例</a:t>
            </a:r>
            <a:r>
              <a:rPr lang="en-US" altLang="zh-CN" sz="2800">
                <a:latin typeface="Times New Roman" pitchFamily="18" charset="0"/>
              </a:rPr>
              <a:t>3】下列四个图形中是正方体的平面展开图的</a:t>
            </a:r>
          </a:p>
          <a:p>
            <a:r>
              <a:rPr lang="en-US" altLang="zh-CN" sz="2800">
                <a:latin typeface="Times New Roman" pitchFamily="18" charset="0"/>
              </a:rPr>
              <a:t>              是(　　)</a:t>
            </a:r>
          </a:p>
        </p:txBody>
      </p:sp>
      <p:sp>
        <p:nvSpPr>
          <p:cNvPr id="10243" name="Rectangle 6"/>
          <p:cNvSpPr>
            <a:spLocks noChangeArrowheads="1"/>
          </p:cNvSpPr>
          <p:nvPr/>
        </p:nvSpPr>
        <p:spPr bwMode="auto">
          <a:xfrm>
            <a:off x="1" y="0"/>
            <a:ext cx="18473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endParaRPr lang="zh-CN" altLang="en-US"/>
          </a:p>
        </p:txBody>
      </p:sp>
      <p:sp>
        <p:nvSpPr>
          <p:cNvPr id="10246" name="文本框 3"/>
          <p:cNvSpPr txBox="1">
            <a:spLocks noChangeArrowheads="1"/>
          </p:cNvSpPr>
          <p:nvPr/>
        </p:nvSpPr>
        <p:spPr bwMode="auto">
          <a:xfrm>
            <a:off x="1202690" y="4077971"/>
            <a:ext cx="39946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A</a:t>
            </a:r>
          </a:p>
        </p:txBody>
      </p:sp>
      <p:sp>
        <p:nvSpPr>
          <p:cNvPr id="10247" name="文本框 4"/>
          <p:cNvSpPr txBox="1">
            <a:spLocks noChangeArrowheads="1"/>
          </p:cNvSpPr>
          <p:nvPr/>
        </p:nvSpPr>
        <p:spPr bwMode="auto">
          <a:xfrm>
            <a:off x="1980883" y="949961"/>
            <a:ext cx="39626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</a:rPr>
              <a:t>B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497" y="1062991"/>
            <a:ext cx="3599815" cy="2447925"/>
          </a:xfrm>
          <a:prstGeom prst="rect">
            <a:avLst/>
          </a:prstGeom>
        </p:spPr>
      </p:pic>
      <p:sp>
        <p:nvSpPr>
          <p:cNvPr id="11265" name="TextBox 2"/>
          <p:cNvSpPr txBox="1">
            <a:spLocks noChangeArrowheads="1"/>
          </p:cNvSpPr>
          <p:nvPr/>
        </p:nvSpPr>
        <p:spPr bwMode="auto">
          <a:xfrm>
            <a:off x="31115" y="3646805"/>
            <a:ext cx="893064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Times New Roman" pitchFamily="18" charset="0"/>
              </a:rPr>
              <a:t>【</a:t>
            </a:r>
            <a:r>
              <a:rPr lang="zh-CN" altLang="en-US" sz="2800" b="1">
                <a:latin typeface="Times New Roman" pitchFamily="18" charset="0"/>
              </a:rPr>
              <a:t>变式</a:t>
            </a:r>
            <a:r>
              <a:rPr lang="en-US" altLang="zh-CN" sz="2800" b="1">
                <a:latin typeface="Times New Roman" pitchFamily="18" charset="0"/>
              </a:rPr>
              <a:t>3】</a:t>
            </a:r>
            <a:r>
              <a:rPr lang="zh-CN" altLang="zh-CN" sz="2800">
                <a:latin typeface="Times New Roman" pitchFamily="18" charset="0"/>
              </a:rPr>
              <a:t>如图是一个长方体包装盒，则它的平面展开</a:t>
            </a:r>
          </a:p>
          <a:p>
            <a:r>
              <a:rPr lang="zh-CN" altLang="zh-CN" sz="2800">
                <a:latin typeface="Times New Roman" pitchFamily="18" charset="0"/>
              </a:rPr>
              <a:t> 图是(　　)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000" y="4297680"/>
            <a:ext cx="450469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7" grpId="0"/>
      <p:bldP spid="112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2"/>
          <p:cNvSpPr txBox="1">
            <a:spLocks noChangeArrowheads="1"/>
          </p:cNvSpPr>
          <p:nvPr/>
        </p:nvSpPr>
        <p:spPr bwMode="auto">
          <a:xfrm>
            <a:off x="0" y="0"/>
            <a:ext cx="79248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6600CC"/>
                </a:solidFill>
              </a:rPr>
              <a:t>【</a:t>
            </a:r>
            <a:r>
              <a:rPr lang="zh-CN" altLang="en-US" sz="2800" b="1">
                <a:solidFill>
                  <a:srgbClr val="6600CC"/>
                </a:solidFill>
              </a:rPr>
              <a:t>考点</a:t>
            </a:r>
            <a:r>
              <a:rPr lang="en-US" altLang="zh-CN" sz="2800" b="1">
                <a:solidFill>
                  <a:srgbClr val="6600CC"/>
                </a:solidFill>
              </a:rPr>
              <a:t>4】</a:t>
            </a:r>
            <a:r>
              <a:rPr lang="zh-CN" altLang="en-US" sz="2800" b="1">
                <a:solidFill>
                  <a:srgbClr val="6600CC"/>
                </a:solidFill>
              </a:rPr>
              <a:t>投影</a:t>
            </a:r>
          </a:p>
        </p:txBody>
      </p:sp>
      <p:sp>
        <p:nvSpPr>
          <p:cNvPr id="10242" name="TextBox 3"/>
          <p:cNvSpPr txBox="1">
            <a:spLocks noChangeArrowheads="1"/>
          </p:cNvSpPr>
          <p:nvPr/>
        </p:nvSpPr>
        <p:spPr bwMode="auto">
          <a:xfrm>
            <a:off x="0" y="443230"/>
            <a:ext cx="899668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Times New Roman" pitchFamily="18" charset="0"/>
              </a:rPr>
              <a:t>【</a:t>
            </a:r>
            <a:r>
              <a:rPr lang="zh-CN" altLang="en-US" sz="2400">
                <a:latin typeface="Times New Roman" pitchFamily="18" charset="0"/>
              </a:rPr>
              <a:t>例</a:t>
            </a:r>
            <a:r>
              <a:rPr lang="en-US" altLang="zh-CN" sz="2400">
                <a:latin typeface="Times New Roman" pitchFamily="18" charset="0"/>
              </a:rPr>
              <a:t>4】如图，在水平地面上竖立着一面墙AB，墙外有一盏</a:t>
            </a:r>
          </a:p>
          <a:p>
            <a:r>
              <a:rPr lang="en-US" altLang="zh-CN" sz="2400">
                <a:latin typeface="Times New Roman" pitchFamily="18" charset="0"/>
              </a:rPr>
              <a:t>路灯D.光线DC恰好通过墙的最高点B，且与地面形成37°角．</a:t>
            </a:r>
          </a:p>
          <a:p>
            <a:r>
              <a:rPr lang="en-US" altLang="zh-CN" sz="2400">
                <a:latin typeface="Times New Roman" pitchFamily="18" charset="0"/>
              </a:rPr>
              <a:t>墙在灯光下的影子为线段AC，并测得AC＝5.5米．求墙AB的</a:t>
            </a:r>
          </a:p>
          <a:p>
            <a:r>
              <a:rPr lang="en-US" altLang="zh-CN" sz="2400">
                <a:latin typeface="Times New Roman" pitchFamily="18" charset="0"/>
              </a:rPr>
              <a:t>高度．(结果精确到0.1米)</a:t>
            </a:r>
          </a:p>
        </p:txBody>
      </p:sp>
      <p:sp>
        <p:nvSpPr>
          <p:cNvPr id="10243" name="Rectangle 6"/>
          <p:cNvSpPr>
            <a:spLocks noChangeArrowheads="1"/>
          </p:cNvSpPr>
          <p:nvPr/>
        </p:nvSpPr>
        <p:spPr bwMode="auto">
          <a:xfrm>
            <a:off x="1" y="0"/>
            <a:ext cx="18473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endParaRPr lang="zh-CN" altLang="en-US"/>
          </a:p>
        </p:txBody>
      </p:sp>
      <p:sp>
        <p:nvSpPr>
          <p:cNvPr id="10246" name="文本框 3"/>
          <p:cNvSpPr txBox="1">
            <a:spLocks noChangeArrowheads="1"/>
          </p:cNvSpPr>
          <p:nvPr/>
        </p:nvSpPr>
        <p:spPr bwMode="auto">
          <a:xfrm>
            <a:off x="2" y="1870075"/>
            <a:ext cx="6155531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sym typeface="宋体" pitchFamily="2" charset="-122"/>
              </a:rPr>
              <a:t>解：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tanC=       ,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AB=AC×tan C=5.5×tan 37°</a:t>
            </a:r>
            <a:r>
              <a:rPr lang="zh-CN" altLang="en-US" sz="280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宋体" pitchFamily="2" charset="-122"/>
              </a:rPr>
              <a:t>≈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4</a:t>
            </a:r>
            <a:r>
              <a:rPr lang="en-US" altLang="zh-CN" sz="2800">
                <a:solidFill>
                  <a:srgbClr val="FF0000"/>
                </a:solidFill>
                <a:sym typeface="宋体" pitchFamily="2" charset="-122"/>
              </a:rPr>
              <a:t>.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1米.</a:t>
            </a:r>
          </a:p>
        </p:txBody>
      </p:sp>
      <p:pic>
        <p:nvPicPr>
          <p:cNvPr id="2" name="图片 -21474823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830" y="1704976"/>
            <a:ext cx="2480310" cy="1456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5" name="TextBox 2"/>
          <p:cNvSpPr txBox="1">
            <a:spLocks noChangeArrowheads="1"/>
          </p:cNvSpPr>
          <p:nvPr/>
        </p:nvSpPr>
        <p:spPr bwMode="auto">
          <a:xfrm>
            <a:off x="0" y="3432176"/>
            <a:ext cx="884555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Times New Roman" pitchFamily="18" charset="0"/>
              </a:rPr>
              <a:t>【</a:t>
            </a:r>
            <a:r>
              <a:rPr lang="zh-CN" altLang="en-US" sz="2400" b="1">
                <a:latin typeface="Times New Roman" pitchFamily="18" charset="0"/>
              </a:rPr>
              <a:t>变式</a:t>
            </a:r>
            <a:r>
              <a:rPr lang="en-US" altLang="zh-CN" sz="2400" b="1">
                <a:latin typeface="Times New Roman" pitchFamily="18" charset="0"/>
              </a:rPr>
              <a:t>4】</a:t>
            </a:r>
            <a:r>
              <a:rPr lang="zh-CN" altLang="zh-CN" sz="2400">
                <a:latin typeface="Times New Roman" pitchFamily="18" charset="0"/>
              </a:rPr>
              <a:t>为了测量水塔的高度，我们取一竹竿，放在阳光下，已知2米长的竹竿投影长为1.5米，在同一时刻测得水塔的投影长为30米，求水塔高．</a:t>
            </a:r>
          </a:p>
        </p:txBody>
      </p:sp>
      <p:sp>
        <p:nvSpPr>
          <p:cNvPr id="11268" name="文本框 3"/>
          <p:cNvSpPr txBox="1">
            <a:spLocks noChangeArrowheads="1"/>
          </p:cNvSpPr>
          <p:nvPr/>
        </p:nvSpPr>
        <p:spPr bwMode="auto">
          <a:xfrm>
            <a:off x="2" y="4630739"/>
            <a:ext cx="5099473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sym typeface="宋体" pitchFamily="2" charset="-122"/>
              </a:rPr>
              <a:t>解：</a:t>
            </a: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∵                               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              ∴水塔的高度=   </a:t>
            </a:r>
          </a:p>
        </p:txBody>
      </p:sp>
      <p:graphicFrame>
        <p:nvGraphicFramePr>
          <p:cNvPr id="3" name="对象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1871347" y="1936116"/>
          <a:ext cx="597535" cy="805815"/>
        </p:xfrm>
        <a:graphic>
          <a:graphicData uri="http://schemas.openxmlformats.org/presentationml/2006/ole">
            <p:oleObj spid="_x0000_s21507" r:id="rId4" imgW="291960" imgH="393480" progId="">
              <p:embed/>
            </p:oleObj>
          </a:graphicData>
        </a:graphic>
      </p:graphicFrame>
      <p:graphicFrame>
        <p:nvGraphicFramePr>
          <p:cNvPr id="4" name="对象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1363345" y="4631055"/>
          <a:ext cx="2651125" cy="688975"/>
        </p:xfrm>
        <a:graphic>
          <a:graphicData uri="http://schemas.openxmlformats.org/presentationml/2006/ole">
            <p:oleObj spid="_x0000_s21506" r:id="rId5" imgW="1612800" imgH="419040" progId="">
              <p:embed/>
            </p:oleObj>
          </a:graphicData>
        </a:graphic>
      </p:graphicFrame>
      <p:graphicFrame>
        <p:nvGraphicFramePr>
          <p:cNvPr id="6" name="对象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4030345" y="5320031"/>
          <a:ext cx="4634230" cy="742315"/>
        </p:xfrm>
        <a:graphic>
          <a:graphicData uri="http://schemas.openxmlformats.org/presentationml/2006/ole">
            <p:oleObj spid="_x0000_s21505" r:id="rId6" imgW="2616120" imgH="4190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1265" grpId="0"/>
      <p:bldP spid="112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Box 1"/>
          <p:cNvSpPr txBox="1">
            <a:spLocks noChangeArrowheads="1"/>
          </p:cNvSpPr>
          <p:nvPr/>
        </p:nvSpPr>
        <p:spPr bwMode="auto">
          <a:xfrm>
            <a:off x="0" y="457201"/>
            <a:ext cx="32766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/>
              <a:t>A</a:t>
            </a:r>
            <a:r>
              <a:rPr lang="zh-CN" altLang="en-US" sz="2800"/>
              <a:t>组</a:t>
            </a:r>
          </a:p>
        </p:txBody>
      </p:sp>
      <p:sp>
        <p:nvSpPr>
          <p:cNvPr id="12290" name="TextBox 2"/>
          <p:cNvSpPr txBox="1">
            <a:spLocks noChangeArrowheads="1"/>
          </p:cNvSpPr>
          <p:nvPr/>
        </p:nvSpPr>
        <p:spPr bwMode="auto">
          <a:xfrm>
            <a:off x="0" y="754381"/>
            <a:ext cx="582676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</a:rPr>
              <a:t> 1. </a:t>
            </a:r>
            <a:r>
              <a:rPr lang="zh-CN" altLang="zh-CN" sz="2400">
                <a:latin typeface="Times New Roman" pitchFamily="18" charset="0"/>
              </a:rPr>
              <a:t>一个几何体的三视图如图所示，则这个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zh-CN" sz="2400">
                <a:latin typeface="Times New Roman" pitchFamily="18" charset="0"/>
              </a:rPr>
              <a:t>     几何体是(　　)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zh-CN" sz="2400">
                <a:latin typeface="Times New Roman" pitchFamily="18" charset="0"/>
              </a:rPr>
              <a:t>A．三棱锥                  B．三棱柱  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zh-CN" sz="2400">
                <a:latin typeface="Times New Roman" pitchFamily="18" charset="0"/>
              </a:rPr>
              <a:t>C．圆柱                      D．长方体 	</a:t>
            </a:r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0" y="1"/>
            <a:ext cx="32766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6600CC"/>
                </a:solidFill>
              </a:rPr>
              <a:t>三、过关训练</a:t>
            </a:r>
            <a:r>
              <a:rPr lang="en-US" altLang="zh-CN" sz="2800" b="1">
                <a:solidFill>
                  <a:srgbClr val="6600CC"/>
                </a:solidFill>
              </a:rPr>
              <a:t> </a:t>
            </a:r>
            <a:endParaRPr lang="zh-CN" altLang="en-US" sz="2800">
              <a:solidFill>
                <a:srgbClr val="6600CC"/>
              </a:solidFill>
            </a:endParaRPr>
          </a:p>
        </p:txBody>
      </p:sp>
      <p:sp>
        <p:nvSpPr>
          <p:cNvPr id="12293" name="文本框 1"/>
          <p:cNvSpPr txBox="1">
            <a:spLocks noChangeArrowheads="1"/>
          </p:cNvSpPr>
          <p:nvPr/>
        </p:nvSpPr>
        <p:spPr bwMode="auto">
          <a:xfrm>
            <a:off x="0" y="3185161"/>
            <a:ext cx="895731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altLang="zh-CN" sz="2400">
                <a:latin typeface="Times New Roman" pitchFamily="18" charset="0"/>
              </a:rPr>
              <a:t>2．在下列四个几何体中，其主视图与俯视图相同的是(　　)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830390" y="1497649"/>
            <a:ext cx="4857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B</a:t>
            </a:r>
          </a:p>
        </p:txBody>
      </p:sp>
      <p:pic>
        <p:nvPicPr>
          <p:cNvPr id="2" name="图片 -21474823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9795" y="859155"/>
            <a:ext cx="1932940" cy="2258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4495" y="3712845"/>
            <a:ext cx="3746500" cy="3145790"/>
          </a:xfrm>
          <a:prstGeom prst="rect">
            <a:avLst/>
          </a:prstGeom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426645" y="3198179"/>
            <a:ext cx="4857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8600" y="1"/>
            <a:ext cx="32766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/>
              <a:t>B</a:t>
            </a:r>
            <a:r>
              <a:rPr lang="zh-CN" altLang="en-US" sz="2800"/>
              <a:t>组</a:t>
            </a: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-17462" y="492444"/>
            <a:ext cx="83820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>
                <a:latin typeface="Times New Roman" pitchFamily="18" charset="0"/>
              </a:rPr>
              <a:t>3．如图是一个几何体的三视图，则该几何体的展开图可以是(　　)</a:t>
            </a: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1821815" y="923926"/>
            <a:ext cx="39946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sym typeface="宋体" pitchFamily="2" charset="-122"/>
              </a:rPr>
              <a:t>A</a:t>
            </a:r>
          </a:p>
        </p:txBody>
      </p:sp>
      <p:pic>
        <p:nvPicPr>
          <p:cNvPr id="7" name="图片 -21474823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0892" y="1193801"/>
            <a:ext cx="3235325" cy="15284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428736"/>
            <a:ext cx="4933315" cy="1647825"/>
          </a:xfrm>
          <a:prstGeom prst="rect">
            <a:avLst/>
          </a:prstGeom>
        </p:spPr>
      </p:pic>
      <p:sp>
        <p:nvSpPr>
          <p:cNvPr id="15361" name="文本框 1"/>
          <p:cNvSpPr txBox="1">
            <a:spLocks noChangeArrowheads="1"/>
          </p:cNvSpPr>
          <p:nvPr/>
        </p:nvSpPr>
        <p:spPr bwMode="auto">
          <a:xfrm>
            <a:off x="-13335" y="3032761"/>
            <a:ext cx="883793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>
                <a:latin typeface="Times New Roman" pitchFamily="18" charset="0"/>
              </a:rPr>
              <a:t>4．由若干个棱长为1 cm的正方体堆积成的一个几何体，它的三视图如图，求这个几何体的表面积．</a:t>
            </a:r>
          </a:p>
        </p:txBody>
      </p:sp>
      <p:sp>
        <p:nvSpPr>
          <p:cNvPr id="15364" name="文本框 3"/>
          <p:cNvSpPr txBox="1">
            <a:spLocks noChangeArrowheads="1"/>
          </p:cNvSpPr>
          <p:nvPr/>
        </p:nvSpPr>
        <p:spPr bwMode="auto">
          <a:xfrm>
            <a:off x="217170" y="3928745"/>
            <a:ext cx="7197804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0000FF"/>
                </a:solidFill>
                <a:sym typeface="宋体" pitchFamily="2" charset="-122"/>
              </a:rPr>
              <a:t>解：</a:t>
            </a: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根据三视图可得，该几何体共有4个正方体，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共有24个面，挨着被遮住的面共有6个，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故露在外面的面共有24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－</a:t>
            </a: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6＝18(个</a:t>
            </a:r>
            <a:r>
              <a:rPr lang="en-US" altLang="zh-CN" sz="2400">
                <a:solidFill>
                  <a:srgbClr val="FF0000"/>
                </a:solidFill>
                <a:sym typeface="宋体" pitchFamily="2" charset="-122"/>
              </a:rPr>
              <a:t>)</a:t>
            </a: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，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                ∴几何体的表面积为24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－</a:t>
            </a: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6＝18(cm</a:t>
            </a:r>
            <a:r>
              <a:rPr lang="zh-CN" altLang="en-US" sz="2400" baseline="30000">
                <a:solidFill>
                  <a:srgbClr val="FF0000"/>
                </a:solidFill>
                <a:sym typeface="宋体" pitchFamily="2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sym typeface="宋体" pitchFamily="2" charset="-122"/>
              </a:rPr>
              <a:t>）．</a:t>
            </a:r>
          </a:p>
        </p:txBody>
      </p:sp>
      <p:pic>
        <p:nvPicPr>
          <p:cNvPr id="9" name="图片 -21474823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9765" y="3876676"/>
            <a:ext cx="2124710" cy="19704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361" grpId="0"/>
      <p:bldP spid="153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1117" y="63500"/>
            <a:ext cx="850201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sz="2800" b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sz="2800" b="0">
                <a:ea typeface="宋体" pitchFamily="2" charset="-122"/>
              </a:rPr>
              <a:t>．如图是一个几何体的三视图</a:t>
            </a:r>
            <a:r>
              <a:rPr lang="zh-CN" sz="2800" b="0">
                <a:latin typeface="Times New Roman" pitchFamily="18" charset="0"/>
                <a:ea typeface="宋体" pitchFamily="2" charset="-122"/>
              </a:rPr>
              <a:t>，</a:t>
            </a:r>
            <a:r>
              <a:rPr lang="zh-CN" sz="2800" b="0">
                <a:ea typeface="宋体" pitchFamily="2" charset="-122"/>
              </a:rPr>
              <a:t>其中主视图与</a:t>
            </a:r>
          </a:p>
          <a:p>
            <a:pPr marL="0" indent="0"/>
            <a:r>
              <a:rPr lang="zh-CN" sz="2800" b="0">
                <a:ea typeface="宋体" pitchFamily="2" charset="-122"/>
              </a:rPr>
              <a:t>左视图都是边长为</a:t>
            </a:r>
            <a:r>
              <a:rPr lang="en-US" sz="2800" b="0">
                <a:latin typeface="Times New Roman" pitchFamily="18" charset="0"/>
                <a:ea typeface="宋体" pitchFamily="2" charset="-122"/>
              </a:rPr>
              <a:t>4</a:t>
            </a:r>
            <a:r>
              <a:rPr lang="zh-CN" sz="2800" b="0">
                <a:ea typeface="宋体" pitchFamily="2" charset="-122"/>
              </a:rPr>
              <a:t>的等边三角形</a:t>
            </a:r>
            <a:r>
              <a:rPr lang="zh-CN" sz="2800" b="0">
                <a:latin typeface="Times New Roman" pitchFamily="18" charset="0"/>
                <a:ea typeface="宋体" pitchFamily="2" charset="-122"/>
              </a:rPr>
              <a:t>，</a:t>
            </a:r>
            <a:r>
              <a:rPr lang="zh-CN" sz="2800" b="0">
                <a:ea typeface="宋体" pitchFamily="2" charset="-122"/>
              </a:rPr>
              <a:t>求这个几何体</a:t>
            </a:r>
          </a:p>
          <a:p>
            <a:pPr marL="0" indent="0"/>
            <a:r>
              <a:rPr lang="zh-CN" sz="2800" b="0">
                <a:ea typeface="宋体" pitchFamily="2" charset="-122"/>
              </a:rPr>
              <a:t>的侧面展开图的面积．</a:t>
            </a:r>
            <a:endParaRPr lang="zh-CN" altLang="en-US" sz="2800"/>
          </a:p>
        </p:txBody>
      </p:sp>
      <p:pic>
        <p:nvPicPr>
          <p:cNvPr id="2" name="图片 -21474823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755" y="1019176"/>
            <a:ext cx="2710180" cy="2831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1115" y="2011046"/>
            <a:ext cx="5408930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800" b="0">
                <a:solidFill>
                  <a:srgbClr val="0000FF"/>
                </a:solidFill>
                <a:ea typeface="宋体" pitchFamily="2" charset="-122"/>
              </a:rPr>
              <a:t>解：</a:t>
            </a:r>
            <a:r>
              <a:rPr lang="zh-CN" sz="2800" b="0">
                <a:solidFill>
                  <a:srgbClr val="FF0000"/>
                </a:solidFill>
                <a:ea typeface="宋体" pitchFamily="2" charset="-122"/>
              </a:rPr>
              <a:t>由三视图可知该几何体是一个底面直径和母线都为</a:t>
            </a:r>
            <a:r>
              <a:rPr lang="en-US" sz="2800" b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sz="2800" b="0">
                <a:solidFill>
                  <a:srgbClr val="FF0000"/>
                </a:solidFill>
                <a:ea typeface="宋体" pitchFamily="2" charset="-122"/>
              </a:rPr>
              <a:t>的圆锥，其侧面展开图是一个扇形，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ea typeface="宋体" pitchFamily="2" charset="-122"/>
              </a:rPr>
              <a:t>侧面展开图的面积</a:t>
            </a:r>
            <a:r>
              <a:rPr lang="en-US" sz="2800" b="0">
                <a:solidFill>
                  <a:srgbClr val="FF0000"/>
                </a:solidFill>
                <a:latin typeface="Calibri" charset="0"/>
                <a:ea typeface="宋体" pitchFamily="2" charset="-122"/>
              </a:rPr>
              <a:t>S</a:t>
            </a:r>
            <a:r>
              <a:rPr lang="zh-CN" sz="2800" b="0" baseline="-25000">
                <a:solidFill>
                  <a:srgbClr val="FF0000"/>
                </a:solidFill>
                <a:ea typeface="宋体" pitchFamily="2" charset="-122"/>
              </a:rPr>
              <a:t>扇形</a:t>
            </a:r>
            <a:r>
              <a:rPr lang="zh-CN" sz="2800" b="0">
                <a:solidFill>
                  <a:srgbClr val="FF0000"/>
                </a:solidFill>
                <a:ea typeface="宋体" pitchFamily="2" charset="-122"/>
              </a:rPr>
              <a:t>＝</a:t>
            </a:r>
            <a:endParaRPr lang="en-US" altLang="en-US" sz="2800" b="0">
              <a:solidFill>
                <a:srgbClr val="FF0000"/>
              </a:solidFill>
              <a:latin typeface="Calibri" charset="0"/>
              <a:ea typeface="宋体" pitchFamily="2" charset="-122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3982720" y="3884931"/>
          <a:ext cx="2796540" cy="833755"/>
        </p:xfrm>
        <a:graphic>
          <a:graphicData uri="http://schemas.openxmlformats.org/presentationml/2006/ole">
            <p:oleObj spid="_x0000_s23553" r:id="rId4" imgW="1320480" imgH="393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主题3">
  <a:themeElements>
    <a:clrScheme name="9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9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主题3">
  <a:themeElements>
    <a:clrScheme name="9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9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1_默认设计模板">
  <a:themeElements>
    <a:clrScheme name="1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1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887</Words>
  <Application>Kingsoft Office WPP</Application>
  <PresentationFormat>全屏显示(4:3)</PresentationFormat>
  <Paragraphs>81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主题3</vt:lpstr>
      <vt:lpstr>1_主题3</vt:lpstr>
      <vt:lpstr>11_默认设计模板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dc:creator/>
  <cp:keywords/>
  <dc:description/>
  <dcterms:created xsi:type="dcterms:W3CDTF">2018-12-03T13:39:00Z</dcterms:created>
  <dcterms:modified xsi:type="dcterms:W3CDTF">2019-05-31T06:24:09Z</dcterms:modified>
  <cp:category/>
</cp:coreProperties>
</file>