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6" r:id="rId11"/>
    <p:sldId id="320" r:id="rId12"/>
    <p:sldId id="298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6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/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5" name="Group 8"/>
          <p:cNvGrpSpPr/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/>
            <p:nvPr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pSp>
          <p:nvGrpSpPr>
            <p:cNvPr id="9" name="Group 12"/>
            <p:cNvGrpSpPr/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/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4" name="Freeform 17"/>
              <p:cNvSpPr/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" name="Group 18"/>
          <p:cNvGrpSpPr/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/>
            <p:nvPr/>
          </p:nvSpPr>
          <p:spPr bwMode="auto">
            <a:xfrm rot="7320404">
              <a:off x="4899" y="292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" name="Freeform 20"/>
            <p:cNvSpPr/>
            <p:nvPr/>
          </p:nvSpPr>
          <p:spPr bwMode="auto">
            <a:xfrm rot="7320404">
              <a:off x="4883" y="291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8" name="Freeform 21"/>
            <p:cNvSpPr/>
            <p:nvPr/>
          </p:nvSpPr>
          <p:spPr bwMode="auto">
            <a:xfrm rot="7320404">
              <a:off x="4990" y="290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pSp>
          <p:nvGrpSpPr>
            <p:cNvPr id="19" name="Group 22"/>
            <p:cNvGrpSpPr/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/>
              <p:nvPr/>
            </p:nvSpPr>
            <p:spPr bwMode="auto">
              <a:xfrm rot="7320404">
                <a:off x="4977" y="318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21" name="Freeform 24"/>
              <p:cNvSpPr/>
              <p:nvPr/>
            </p:nvSpPr>
            <p:spPr bwMode="auto">
              <a:xfrm rot="7320404">
                <a:off x="4877" y="292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22" name="Freeform 25"/>
              <p:cNvSpPr/>
              <p:nvPr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23" name="Freeform 26"/>
              <p:cNvSpPr/>
              <p:nvPr/>
            </p:nvSpPr>
            <p:spPr bwMode="auto">
              <a:xfrm rot="7320404">
                <a:off x="5354" y="286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24" name="Freeform 27"/>
              <p:cNvSpPr/>
              <p:nvPr/>
            </p:nvSpPr>
            <p:spPr bwMode="auto">
              <a:xfrm rot="7320404">
                <a:off x="5127" y="299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25" name="Freeform 28"/>
          <p:cNvSpPr/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</a:ln>
          <a:effectLst/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6" name="Freeform 29"/>
          <p:cNvSpPr/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</a:ln>
          <a:effectLst/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80847E2-6B6F-498D-A19C-BF37DF144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DC01F-E358-452A-BBED-60515E53421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5FB85-206B-4750-BDA0-9B3AA6F9392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3C9CC-F98D-4C0B-A2DF-271C1C5BBB0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84E2C-FA21-4CEE-8ED3-62C7DF3CB50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05DDC2-E8E8-4792-8F6F-1C4202C3C35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94F67-1EC8-4CDB-888A-E7133B7919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E7DB0-ABA7-4063-A7A8-D9BAAB53E7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EC94B-EA1F-4801-9B2B-E52F3A57A6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CE42A-074F-4B07-860A-37CFD29654B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49026-F9AC-4CD1-975E-DE3904F9EF6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7C575-FDE0-4C37-86C7-A3B8ACFC32A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4EE32-A3C8-4A3F-9521-07208EB485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CDF11-6781-4D61-8ED7-20EC6F49440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9A52A-0B91-4E79-93EE-4D9FC3CF5AA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reeform 2"/>
          <p:cNvSpPr/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F1046B8C-26DE-458D-A2D3-13FBC6B1E51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0424" name="Freeform 8"/>
          <p:cNvSpPr/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60425" name="Freeform 9"/>
          <p:cNvSpPr/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1034" name="Group 10"/>
          <p:cNvGrpSpPr/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0427" name="Freeform 11"/>
            <p:cNvSpPr/>
            <p:nvPr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28" name="Freeform 12"/>
            <p:cNvSpPr/>
            <p:nvPr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29" name="Freeform 13"/>
            <p:cNvSpPr/>
            <p:nvPr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0" name="Freeform 14"/>
            <p:cNvSpPr/>
            <p:nvPr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1" name="Freeform 15"/>
            <p:cNvSpPr/>
            <p:nvPr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2" name="Freeform 16"/>
            <p:cNvSpPr/>
            <p:nvPr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3" name="Freeform 17"/>
            <p:cNvSpPr/>
            <p:nvPr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4" name="Freeform 18"/>
            <p:cNvSpPr/>
            <p:nvPr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35" name="Freeform 19"/>
            <p:cNvSpPr/>
            <p:nvPr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pSp>
          <p:nvGrpSpPr>
            <p:cNvPr id="1044" name="Group 20"/>
            <p:cNvGrpSpPr/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45" name="Group 21"/>
              <p:cNvGrpSpPr/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0438" name="Freeform 22"/>
                <p:cNvSpPr/>
                <p:nvPr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39" name="Freeform 23"/>
                <p:cNvSpPr/>
                <p:nvPr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40" name="Freeform 24"/>
                <p:cNvSpPr/>
                <p:nvPr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0441" name="Freeform 25"/>
              <p:cNvSpPr/>
              <p:nvPr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0442" name="Freeform 26"/>
              <p:cNvSpPr/>
              <p:nvPr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0443" name="Freeform 27"/>
              <p:cNvSpPr/>
              <p:nvPr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052" name="Group 28"/>
              <p:cNvGrpSpPr/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0445" name="Freeform 29"/>
                <p:cNvSpPr/>
                <p:nvPr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46" name="Freeform 30"/>
                <p:cNvSpPr/>
                <p:nvPr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47" name="Freeform 31"/>
                <p:cNvSpPr/>
                <p:nvPr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48" name="Freeform 32"/>
                <p:cNvSpPr/>
                <p:nvPr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49" name="Freeform 33"/>
                <p:cNvSpPr/>
                <p:nvPr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50" name="Freeform 34"/>
                <p:cNvSpPr/>
                <p:nvPr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51" name="Freeform 35"/>
                <p:cNvSpPr/>
                <p:nvPr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52" name="Freeform 36"/>
                <p:cNvSpPr/>
                <p:nvPr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1061" name="Group 37"/>
          <p:cNvGrpSpPr/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0454" name="Freeform 38"/>
            <p:cNvSpPr/>
            <p:nvPr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455" name="Freeform 39"/>
            <p:cNvSpPr/>
            <p:nvPr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1064" name="Group 40"/>
          <p:cNvGrpSpPr/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65" name="Group 41"/>
            <p:cNvGrpSpPr/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0458" name="Freeform 42"/>
              <p:cNvSpPr/>
              <p:nvPr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067" name="Group 43"/>
              <p:cNvGrpSpPr/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0460" name="Freeform 44"/>
                <p:cNvSpPr/>
                <p:nvPr/>
              </p:nvSpPr>
              <p:spPr bwMode="auto">
                <a:xfrm rot="-3172564">
                  <a:off x="4956" y="6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1" name="Freeform 45"/>
                <p:cNvSpPr/>
                <p:nvPr/>
              </p:nvSpPr>
              <p:spPr bwMode="auto">
                <a:xfrm rot="-3172564">
                  <a:off x="5042" y="31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2" name="Freeform 46"/>
                <p:cNvSpPr/>
                <p:nvPr/>
              </p:nvSpPr>
              <p:spPr bwMode="auto">
                <a:xfrm rot="-3172564">
                  <a:off x="4852" y="16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3" name="Freeform 47"/>
                <p:cNvSpPr/>
                <p:nvPr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4" name="Freeform 48"/>
                <p:cNvSpPr/>
                <p:nvPr/>
              </p:nvSpPr>
              <p:spPr bwMode="auto">
                <a:xfrm rot="-3172564">
                  <a:off x="5291" y="88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5" name="Freeform 49"/>
                <p:cNvSpPr/>
                <p:nvPr/>
              </p:nvSpPr>
              <p:spPr bwMode="auto">
                <a:xfrm rot="-3172564">
                  <a:off x="5243" y="79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6" name="Freeform 50"/>
                <p:cNvSpPr/>
                <p:nvPr/>
              </p:nvSpPr>
              <p:spPr bwMode="auto">
                <a:xfrm rot="-3172564">
                  <a:off x="4975" y="20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60467" name="Freeform 51"/>
                <p:cNvSpPr/>
                <p:nvPr/>
              </p:nvSpPr>
              <p:spPr bwMode="auto">
                <a:xfrm rot="-3172564">
                  <a:off x="4941" y="12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algn="ctr">
                    <a:buFontTx/>
                    <a:buNone/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60468" name="Line 52"/>
            <p:cNvSpPr>
              <a:spLocks noChangeShapeType="1"/>
            </p:cNvSpPr>
            <p:nvPr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82905" y="1751965"/>
            <a:ext cx="797306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第七章　图形的变换与坐标</a:t>
            </a:r>
          </a:p>
          <a:p>
            <a:pPr algn="ctr"/>
            <a:endParaRPr lang="zh-CN" altLang="en-US" sz="4000" b="1">
              <a:solidFill>
                <a:srgbClr val="1111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　平移与旋转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28600" y="0"/>
            <a:ext cx="3276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B</a:t>
            </a:r>
            <a:r>
              <a:rPr lang="zh-CN" altLang="en-US" sz="2800"/>
              <a:t>组</a:t>
            </a:r>
          </a:p>
        </p:txBody>
      </p:sp>
      <p:sp>
        <p:nvSpPr>
          <p:cNvPr id="13318" name="TextBox 1"/>
          <p:cNvSpPr txBox="1">
            <a:spLocks noChangeArrowheads="1"/>
          </p:cNvSpPr>
          <p:nvPr/>
        </p:nvSpPr>
        <p:spPr bwMode="auto">
          <a:xfrm>
            <a:off x="-37465" y="448310"/>
            <a:ext cx="867156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>
                <a:latin typeface="Times New Roman" pitchFamily="18" charset="0"/>
              </a:rPr>
              <a:t>2．两个全等的三角尺重叠放在△ACB的位置，将</a:t>
            </a:r>
          </a:p>
          <a:p>
            <a:r>
              <a:rPr lang="zh-CN" altLang="zh-CN" sz="2800">
                <a:latin typeface="Times New Roman" pitchFamily="18" charset="0"/>
              </a:rPr>
              <a:t>其中一个三角尺绕着点C按逆时针方向旋转至△DCE</a:t>
            </a:r>
          </a:p>
          <a:p>
            <a:r>
              <a:rPr lang="zh-CN" altLang="zh-CN" sz="2800">
                <a:latin typeface="Times New Roman" pitchFamily="18" charset="0"/>
              </a:rPr>
              <a:t>的位置，使点A恰好落在边DE上，AB与CE相交于点F.已知∠ACB＝∠DCE＝90°，∠B＝30°，AB＝8 cm，求CF的长．</a:t>
            </a:r>
          </a:p>
        </p:txBody>
      </p:sp>
      <p:sp>
        <p:nvSpPr>
          <p:cNvPr id="13320" name="文本框 3"/>
          <p:cNvSpPr txBox="1">
            <a:spLocks noChangeArrowheads="1"/>
          </p:cNvSpPr>
          <p:nvPr/>
        </p:nvSpPr>
        <p:spPr bwMode="auto">
          <a:xfrm>
            <a:off x="45085" y="2372995"/>
            <a:ext cx="648589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∵将其中一个三角尺绕着点C按逆时针方向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旋转至△DCE的位置，使点A恰好落在边DE上，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∴DC＝AC，∠D＝∠CAB.  ∴∠D＝∠DAC.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∵∠ACB＝∠DCE＝90°，∠B＝30°，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∴∠D＝∠CAB＝60°. ∴∠DCA＝60°.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∴∠ACF＝30°.可得∠AFC＝90°，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∵AB＝8 cm，∴AC＝4 cm，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∴FC＝4cos 30°＝        (cm)．</a:t>
            </a:r>
          </a:p>
        </p:txBody>
      </p:sp>
      <p:pic>
        <p:nvPicPr>
          <p:cNvPr id="2" name="图片 -21474823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2419350"/>
            <a:ext cx="2210435" cy="15487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4485005" y="6342380"/>
          <a:ext cx="619760" cy="465455"/>
        </p:xfrm>
        <a:graphic>
          <a:graphicData uri="http://schemas.openxmlformats.org/presentationml/2006/ole">
            <p:oleObj spid="_x0000_s20481" r:id="rId4" imgW="30456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-21474823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145" y="3469640"/>
            <a:ext cx="150368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3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715" y="2545715"/>
            <a:ext cx="1272540" cy="145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13335" y="-12700"/>
            <a:ext cx="898271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400">
                <a:latin typeface="Times New Roman" pitchFamily="18" charset="0"/>
              </a:rPr>
              <a:t>3．△ABC和△DEF是两个全等的等腰直角三角形，</a:t>
            </a:r>
          </a:p>
          <a:p>
            <a:r>
              <a:rPr sz="2400">
                <a:latin typeface="Times New Roman" pitchFamily="18" charset="0"/>
              </a:rPr>
              <a:t>∠BAC＝∠EDF＝90°，△DEF的顶点E与△ABC的斜边</a:t>
            </a:r>
          </a:p>
          <a:p>
            <a:r>
              <a:rPr sz="2400">
                <a:latin typeface="Times New Roman" pitchFamily="18" charset="0"/>
              </a:rPr>
              <a:t>BC的中点重合，将△DEF绕点E旋转，旋转过程中，线段DE</a:t>
            </a:r>
          </a:p>
          <a:p>
            <a:r>
              <a:rPr sz="2400">
                <a:latin typeface="Times New Roman" pitchFamily="18" charset="0"/>
              </a:rPr>
              <a:t>与线段AB相交于点P，线段EF与射线CA相交于点Q.</a:t>
            </a:r>
          </a:p>
          <a:p>
            <a:r>
              <a:rPr sz="2400">
                <a:latin typeface="Times New Roman" pitchFamily="18" charset="0"/>
              </a:rPr>
              <a:t>(1)如图1，当点Q在线段AC上，且AP＝AQ时，求</a:t>
            </a:r>
            <a:r>
              <a:rPr lang="zh-CN" sz="2400">
                <a:latin typeface="Times New Roman" pitchFamily="18" charset="0"/>
              </a:rPr>
              <a:t>证</a:t>
            </a:r>
            <a:r>
              <a:rPr lang="en-US" sz="2400">
                <a:latin typeface="Times New Roman" pitchFamily="18" charset="0"/>
              </a:rPr>
              <a:t>:</a:t>
            </a:r>
          </a:p>
          <a:p>
            <a:r>
              <a:rPr sz="2400">
                <a:latin typeface="Times New Roman" pitchFamily="18" charset="0"/>
              </a:rPr>
              <a:t>△BPE≌△CQE；</a:t>
            </a:r>
          </a:p>
          <a:p>
            <a:r>
              <a:rPr sz="2400">
                <a:latin typeface="Times New Roman" pitchFamily="18" charset="0"/>
              </a:rPr>
              <a:t>(2)如图2，当点Q在线段CA的延长线上时，求证：△BPE∽△CEQ.</a:t>
            </a: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3335" y="2680335"/>
            <a:ext cx="9234170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证明：(1)∵△ABC是等腰直角三角形，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∴∠B＝∠C＝45°，AB＝AC.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∵AP＝AQ，∴BP＝CQ.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∵E是BC的中点，∴BE＝CE.在△BPE和△CQE中，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∵BE＝CE，∠B＝∠C, BP＝CQ,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∴△BPE≌△CQE(SAS).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(2)连接PQ.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∵△ABC和△DEF是两个全等的等腰直角三角形，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∴∠B＝∠C＝∠DEF＝45°.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∵∠BEQ＝∠EQC＋∠C，即∠BEP＋∠DEF＝∠EQC＋∠C，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∴∠BEP＝∠EQC.   ∴△BPE∽△CEQ.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-2147482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1395" y="2404745"/>
            <a:ext cx="1720850" cy="14084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3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630" y="2358390"/>
            <a:ext cx="1639570" cy="1454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0"/>
            <a:ext cx="3276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C</a:t>
            </a:r>
            <a:r>
              <a:rPr lang="zh-CN" altLang="en-US" sz="2800"/>
              <a:t>组</a:t>
            </a: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0" y="387985"/>
            <a:ext cx="892111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>
                <a:latin typeface="Times New Roman" pitchFamily="18" charset="0"/>
              </a:rPr>
              <a:t>4．(1)如图1，在等边三角形ABC中，点M是BC上的任意一</a:t>
            </a:r>
          </a:p>
          <a:p>
            <a:r>
              <a:rPr lang="zh-CN" altLang="zh-CN" sz="2400">
                <a:latin typeface="Times New Roman" pitchFamily="18" charset="0"/>
              </a:rPr>
              <a:t>  点(不含端点B，C)，连接AM，以AM为边作等边三角形</a:t>
            </a:r>
          </a:p>
          <a:p>
            <a:r>
              <a:rPr lang="zh-CN" altLang="zh-CN" sz="2400">
                <a:latin typeface="Times New Roman" pitchFamily="18" charset="0"/>
              </a:rPr>
              <a:t>  AMN，连接CN.求证：∠ABC＝∠ACN；</a:t>
            </a:r>
          </a:p>
          <a:p>
            <a:r>
              <a:rPr lang="zh-CN" altLang="zh-CN" sz="2400">
                <a:latin typeface="Times New Roman" pitchFamily="18" charset="0"/>
              </a:rPr>
              <a:t>(2)如图2，在等边三角形ABC中，点M是BC延长线上的任意一</a:t>
            </a:r>
          </a:p>
          <a:p>
            <a:r>
              <a:rPr lang="zh-CN" altLang="zh-CN" sz="2400">
                <a:latin typeface="Times New Roman" pitchFamily="18" charset="0"/>
              </a:rPr>
              <a:t>点(不含端点C)，其他条件不变，(1)中结论∠ABC＝∠ACN还成立吗？请说明理由．</a:t>
            </a:r>
          </a:p>
        </p:txBody>
      </p:sp>
      <p:sp>
        <p:nvSpPr>
          <p:cNvPr id="16388" name="文本框 3"/>
          <p:cNvSpPr txBox="1">
            <a:spLocks noChangeArrowheads="1"/>
          </p:cNvSpPr>
          <p:nvPr/>
        </p:nvSpPr>
        <p:spPr bwMode="auto">
          <a:xfrm>
            <a:off x="-6985" y="2647315"/>
            <a:ext cx="8832215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>
                <a:solidFill>
                  <a:srgbClr val="0000FF"/>
                </a:solidFill>
                <a:sym typeface="宋体" pitchFamily="2" charset="-122"/>
              </a:rPr>
              <a:t>证明：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∵△ABC,△AMN是等边三角形，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∴AB＝AC，AM＝AN.∠BAC＝∠MAN＝60°.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∴∠BAM＝∠CAN.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∵在△BAM和△CAN中，AB=AC, ∠BAM＝∠CAN，AM＝AN，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∴△BAM≌△CAN(SAS). ∴∠ABC＝∠ACN.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(2)解：结论∠ABC＝∠ACN仍成立．理由如下：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∵△ABC、△AMN是等边三角形，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∴AB＝AC，AM＝AN.∠BAC＝∠MAN＝60°，∴∠BAM＝∠CAN.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 ∵在△BAM和△CAN中，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 AB=AC，∠BAM＝∠CAN，AM＝AN，</a:t>
            </a:r>
          </a:p>
          <a:p>
            <a:pPr algn="l"/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 ∴△BAM≌△CAN(SAS)， ∴∠ABC＝∠ACN.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"/>
          <p:cNvSpPr txBox="1">
            <a:spLocks noChangeArrowheads="1"/>
          </p:cNvSpPr>
          <p:nvPr/>
        </p:nvSpPr>
        <p:spPr bwMode="auto">
          <a:xfrm>
            <a:off x="0" y="482600"/>
            <a:ext cx="8793163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sz="2800" b="1">
                <a:latin typeface="Times New Roman" pitchFamily="18" charset="0"/>
              </a:rPr>
              <a:t>1．平移的性质：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b="1">
                <a:latin typeface="Times New Roman" pitchFamily="18" charset="0"/>
              </a:rPr>
              <a:t>        </a:t>
            </a:r>
            <a:r>
              <a:rPr sz="2800">
                <a:latin typeface="Times New Roman" pitchFamily="18" charset="0"/>
              </a:rPr>
              <a:t>图形经过平移后，对应点所连的线段__________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>
                <a:latin typeface="Times New Roman" pitchFamily="18" charset="0"/>
              </a:rPr>
              <a:t> (或在一条直线上)，对应线段__________(或在一条直 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>
                <a:latin typeface="Times New Roman" pitchFamily="18" charset="0"/>
              </a:rPr>
              <a:t> 线上)，对应角________．</a:t>
            </a:r>
          </a:p>
        </p:txBody>
      </p:sp>
      <p:sp>
        <p:nvSpPr>
          <p:cNvPr id="4098" name="TextBox 2"/>
          <p:cNvSpPr txBox="1">
            <a:spLocks noChangeArrowheads="1"/>
          </p:cNvSpPr>
          <p:nvPr/>
        </p:nvSpPr>
        <p:spPr bwMode="auto">
          <a:xfrm>
            <a:off x="153035" y="1270"/>
            <a:ext cx="47244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一、考点知识</a:t>
            </a:r>
          </a:p>
        </p:txBody>
      </p:sp>
      <p:sp>
        <p:nvSpPr>
          <p:cNvPr id="409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41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0" y="142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1000">
                <a:solidFill>
                  <a:srgbClr val="FF0000"/>
                </a:solidFill>
              </a:rPr>
              <a:t>，</a:t>
            </a:r>
            <a:endParaRPr lang="zh-CN" altLang="en-US"/>
          </a:p>
        </p:txBody>
      </p:sp>
      <p:sp>
        <p:nvSpPr>
          <p:cNvPr id="4102" name="Rectangle 18"/>
          <p:cNvSpPr>
            <a:spLocks noChangeArrowheads="1"/>
          </p:cNvSpPr>
          <p:nvPr/>
        </p:nvSpPr>
        <p:spPr bwMode="auto">
          <a:xfrm>
            <a:off x="0" y="3524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900"/>
              <a:t> </a:t>
            </a:r>
            <a:endParaRPr lang="zh-CN" altLang="zh-CN"/>
          </a:p>
        </p:txBody>
      </p:sp>
      <p:sp>
        <p:nvSpPr>
          <p:cNvPr id="4103" name="文本框 1"/>
          <p:cNvSpPr txBox="1">
            <a:spLocks noChangeArrowheads="1"/>
          </p:cNvSpPr>
          <p:nvPr/>
        </p:nvSpPr>
        <p:spPr bwMode="auto">
          <a:xfrm>
            <a:off x="-317" y="3268663"/>
            <a:ext cx="8402637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latin typeface="Times New Roman" pitchFamily="18" charset="0"/>
              </a:rPr>
              <a:t>2．图形经过旋转后，对应点旋转的角度都________，旋转方向都相同，对应点到旋转中心的距离________，对应线段________，对应角________．</a:t>
            </a:r>
          </a:p>
        </p:txBody>
      </p:sp>
      <p:sp>
        <p:nvSpPr>
          <p:cNvPr id="4104" name="文本框 1"/>
          <p:cNvSpPr txBox="1">
            <a:spLocks noChangeArrowheads="1"/>
          </p:cNvSpPr>
          <p:nvPr/>
        </p:nvSpPr>
        <p:spPr bwMode="auto">
          <a:xfrm>
            <a:off x="6458585" y="1249045"/>
            <a:ext cx="21259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平行且相等</a:t>
            </a:r>
          </a:p>
        </p:txBody>
      </p:sp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1856105" y="5631180"/>
            <a:ext cx="69373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/>
              <a:t>3．平移和旋转都不改变图形的________</a:t>
            </a:r>
          </a:p>
          <a:p>
            <a:r>
              <a:rPr lang="zh-CN" altLang="en-US" sz="2800"/>
              <a:t>和________．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87875" y="1902460"/>
            <a:ext cx="21259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平行且相等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461895" y="2575560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相等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713855" y="3435985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相等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7011670" y="4098925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相等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601470" y="4739005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相等</a:t>
            </a: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4458335" y="4739005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相等</a:t>
            </a: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6814185" y="5608320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形状</a:t>
            </a: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461895" y="6037580"/>
            <a:ext cx="101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大小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5122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>
            <a:spLocks noChangeArrowheads="1"/>
          </p:cNvSpPr>
          <p:nvPr/>
        </p:nvSpPr>
        <p:spPr bwMode="auto">
          <a:xfrm>
            <a:off x="0" y="1130935"/>
            <a:ext cx="80772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sz="2800">
                <a:latin typeface="Times New Roman" pitchFamily="18" charset="0"/>
              </a:rPr>
              <a:t>【例1】如图，AD∥BC，∠B＋∠C＝90°，若AB＝8，BC－AD＝          ，求cosC的值．</a:t>
            </a:r>
          </a:p>
        </p:txBody>
      </p:sp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-228600" y="608013"/>
            <a:ext cx="5943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1】</a:t>
            </a:r>
            <a:r>
              <a:rPr lang="zh-CN" altLang="en-US" sz="2800" b="1">
                <a:solidFill>
                  <a:srgbClr val="6600CC"/>
                </a:solidFill>
              </a:rPr>
              <a:t>平移的性质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0" y="0"/>
            <a:ext cx="3397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二、例题与变式</a:t>
            </a:r>
          </a:p>
        </p:txBody>
      </p:sp>
      <p:sp>
        <p:nvSpPr>
          <p:cNvPr id="6150" name="文本框 3"/>
          <p:cNvSpPr txBox="1">
            <a:spLocks noChangeArrowheads="1"/>
          </p:cNvSpPr>
          <p:nvPr/>
        </p:nvSpPr>
        <p:spPr bwMode="auto">
          <a:xfrm>
            <a:off x="161925" y="1954213"/>
            <a:ext cx="8465185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</a:rPr>
              <a:t>解：</a:t>
            </a:r>
            <a:r>
              <a:rPr lang="zh-CN" altLang="en-US" sz="2800">
                <a:solidFill>
                  <a:srgbClr val="FF0000"/>
                </a:solidFill>
              </a:rPr>
              <a:t>如图①，将AB平移到DE的位置，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 则AB∥DE,且AB=DE=8, 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 ∴ AD=BE，且∠B=∠DEC,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即BC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</a:rPr>
              <a:t>AD=BC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</a:rPr>
              <a:t>BE=EC=        ,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∵∠B+∠C=90°,∴∠DEC+∠C=90°,∠EDC=90°.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             ∴CD=                                  ,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            ∴cos C=                            .</a:t>
            </a:r>
          </a:p>
        </p:txBody>
      </p:sp>
      <p:pic>
        <p:nvPicPr>
          <p:cNvPr id="2" name="图片 -2147482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060" y="1675130"/>
            <a:ext cx="2294255" cy="12636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759710" y="1530350"/>
          <a:ext cx="637540" cy="478155"/>
        </p:xfrm>
        <a:graphic>
          <a:graphicData uri="http://schemas.openxmlformats.org/presentationml/2006/ole">
            <p:oleObj spid="_x0000_s1025" r:id="rId4" imgW="304560" imgH="228600" progId="">
              <p:embed/>
            </p:oleObj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4253230" y="4023360"/>
          <a:ext cx="703580" cy="527685"/>
        </p:xfrm>
        <a:graphic>
          <a:graphicData uri="http://schemas.openxmlformats.org/presentationml/2006/ole">
            <p:oleObj spid="_x0000_s1028" r:id="rId5" imgW="304560" imgH="228600" progId="">
              <p:embed/>
            </p:oleObj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2950210" y="5292090"/>
          <a:ext cx="3519170" cy="655955"/>
        </p:xfrm>
        <a:graphic>
          <a:graphicData uri="http://schemas.openxmlformats.org/presentationml/2006/ole">
            <p:oleObj spid="_x0000_s1026" r:id="rId6" imgW="2044440" imgH="380880" progId="">
              <p:embed/>
            </p:oleObj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98190" y="5872480"/>
          <a:ext cx="2158365" cy="801370"/>
        </p:xfrm>
        <a:graphic>
          <a:graphicData uri="http://schemas.openxmlformats.org/presentationml/2006/ole">
            <p:oleObj spid="_x0000_s1027" r:id="rId7" imgW="1231560" imgH="457200" progId="">
              <p:embed/>
            </p:oleObj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0510" y="3061335"/>
            <a:ext cx="24669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2"/>
          <p:cNvSpPr txBox="1">
            <a:spLocks noChangeArrowheads="1"/>
          </p:cNvSpPr>
          <p:nvPr/>
        </p:nvSpPr>
        <p:spPr bwMode="auto">
          <a:xfrm>
            <a:off x="-101600" y="76200"/>
            <a:ext cx="8418513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变式</a:t>
            </a:r>
            <a:r>
              <a:rPr lang="en-US" altLang="zh-CN" sz="2800" b="1">
                <a:latin typeface="Times New Roman" pitchFamily="18" charset="0"/>
              </a:rPr>
              <a:t>1】</a:t>
            </a:r>
            <a:r>
              <a:rPr lang="zh-CN" altLang="zh-CN" sz="2800">
                <a:latin typeface="Times New Roman" pitchFamily="18" charset="0"/>
              </a:rPr>
              <a:t>如图，AB＝AD，AD∥BC，AC平分∠BCD，AB⊥AC，求∠B的度数．</a:t>
            </a: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77470" y="950278"/>
            <a:ext cx="7151370" cy="4615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如图②，将AB平移到DE的位置，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则AB∥DE, ∠B=∠DEC, AB=DE.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∵AB⊥AC, ∴DE⊥AC.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∵AC平分∠BCD, ∴∠BCA=∠ACD=∠DAC.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∴AD=DC. ∴∠DEC=∠EDC, ∴EC=DC.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∴EC=DC=DE, 即△DEC为等边三角形.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∴∠B=∠DEC=60°.</a:t>
            </a:r>
          </a:p>
        </p:txBody>
      </p:sp>
      <p:pic>
        <p:nvPicPr>
          <p:cNvPr id="2" name="图片 -21474823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770" y="817880"/>
            <a:ext cx="2414270" cy="1544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965" y="3874135"/>
            <a:ext cx="21240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2"/>
          <p:cNvSpPr txBox="1">
            <a:spLocks noChangeArrowheads="1"/>
          </p:cNvSpPr>
          <p:nvPr/>
        </p:nvSpPr>
        <p:spPr bwMode="auto">
          <a:xfrm>
            <a:off x="0" y="0"/>
            <a:ext cx="8382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2】</a:t>
            </a:r>
            <a:r>
              <a:rPr lang="zh-CN" altLang="en-US" sz="2800" b="1">
                <a:solidFill>
                  <a:srgbClr val="6600CC"/>
                </a:solidFill>
              </a:rPr>
              <a:t>旋转的性质</a:t>
            </a:r>
          </a:p>
        </p:txBody>
      </p:sp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0" y="532765"/>
            <a:ext cx="889889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例</a:t>
            </a: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en-US" altLang="zh-CN" sz="2800">
                <a:latin typeface="Times New Roman" pitchFamily="18" charset="0"/>
              </a:rPr>
              <a:t>】</a:t>
            </a:r>
            <a:r>
              <a:rPr lang="zh-CN" altLang="zh-CN" sz="2800">
                <a:latin typeface="Times New Roman" pitchFamily="18" charset="0"/>
              </a:rPr>
              <a:t>如图，在△ABC中，∠ACB＝90°，∠B</a:t>
            </a:r>
          </a:p>
          <a:p>
            <a:r>
              <a:rPr lang="zh-CN" altLang="zh-CN" sz="2800">
                <a:latin typeface="Times New Roman" pitchFamily="18" charset="0"/>
              </a:rPr>
              <a:t> ＝50°，将△ABC绕点C沿顺时针方向旋转后得到 </a:t>
            </a:r>
          </a:p>
          <a:p>
            <a:r>
              <a:rPr lang="zh-CN" altLang="zh-CN" sz="2800">
                <a:latin typeface="Times New Roman" pitchFamily="18" charset="0"/>
              </a:rPr>
              <a:t> △A′B′C，若B′恰好落在线段AB上，AC，A′B′交于O </a:t>
            </a:r>
          </a:p>
          <a:p>
            <a:r>
              <a:rPr lang="zh-CN" altLang="zh-CN" sz="2800">
                <a:latin typeface="Times New Roman" pitchFamily="18" charset="0"/>
              </a:rPr>
              <a:t> 点．求∠COA′的度数．</a:t>
            </a:r>
          </a:p>
        </p:txBody>
      </p:sp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101600" y="2251393"/>
            <a:ext cx="894715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∵∠ACB＝90°，∠B＝50°，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∴∠A=∠A′=40°.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∵将△ABC绕点C沿顺时针方向旋转后得到△A′B′C，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∴CB=CB′, ∠B＝∠BB′C=50°.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∴∠BCB′=∠ACA′=80°.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         ∴∠COA′=180°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80°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40°=60°.</a:t>
            </a:r>
          </a:p>
        </p:txBody>
      </p:sp>
      <p:pic>
        <p:nvPicPr>
          <p:cNvPr id="2" name="图片 -2147482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270" y="1955165"/>
            <a:ext cx="2614930" cy="1662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"/>
          <p:cNvSpPr txBox="1">
            <a:spLocks noChangeArrowheads="1"/>
          </p:cNvSpPr>
          <p:nvPr/>
        </p:nvSpPr>
        <p:spPr bwMode="auto">
          <a:xfrm>
            <a:off x="0" y="1270"/>
            <a:ext cx="891540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变式</a:t>
            </a:r>
            <a:r>
              <a:rPr lang="en-US" altLang="zh-CN" sz="2800" b="1">
                <a:latin typeface="Times New Roman" pitchFamily="18" charset="0"/>
              </a:rPr>
              <a:t>2】</a:t>
            </a:r>
            <a:r>
              <a:rPr lang="zh-CN" altLang="zh-CN" sz="2800">
                <a:latin typeface="Times New Roman" pitchFamily="18" charset="0"/>
              </a:rPr>
              <a:t>如图，在平面直角坐标系中，点A，B</a:t>
            </a:r>
          </a:p>
          <a:p>
            <a:r>
              <a:rPr lang="zh-CN" altLang="zh-CN" sz="2800">
                <a:latin typeface="Times New Roman" pitchFamily="18" charset="0"/>
              </a:rPr>
              <a:t> 的坐标分别是A(3，0)，B(0，4)，把线段AB绕点A</a:t>
            </a:r>
          </a:p>
          <a:p>
            <a:r>
              <a:rPr lang="zh-CN" altLang="zh-CN" sz="2800">
                <a:latin typeface="Times New Roman" pitchFamily="18" charset="0"/>
              </a:rPr>
              <a:t> 旋转后得到线段AB′，使点B的对应点B′落在x轴的</a:t>
            </a:r>
          </a:p>
          <a:p>
            <a:r>
              <a:rPr lang="zh-CN" altLang="zh-CN" sz="2800">
                <a:latin typeface="Times New Roman" pitchFamily="18" charset="0"/>
              </a:rPr>
              <a:t> 正半轴上，求点B′的坐标．</a:t>
            </a: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146050" y="1967230"/>
            <a:ext cx="663638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∵A(3，0)，B(0，4)，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∴OA=3，OB=4.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∵线段AB绕点A旋转后得到线段AB′，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  AB=AB′=5,∴OB′=8,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∴点B′的坐标为（8，0）.</a:t>
            </a:r>
          </a:p>
        </p:txBody>
      </p:sp>
      <p:pic>
        <p:nvPicPr>
          <p:cNvPr id="2" name="图片 -21474823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025" y="1399540"/>
            <a:ext cx="2670810" cy="1842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>
            <a:spLocks noChangeArrowheads="1"/>
          </p:cNvSpPr>
          <p:nvPr/>
        </p:nvSpPr>
        <p:spPr bwMode="auto">
          <a:xfrm>
            <a:off x="0" y="0"/>
            <a:ext cx="79248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3】</a:t>
            </a:r>
            <a:r>
              <a:rPr lang="zh-CN" altLang="en-US" sz="2800" b="1">
                <a:solidFill>
                  <a:srgbClr val="6600CC"/>
                </a:solidFill>
              </a:rPr>
              <a:t>平移和旋转的画图</a:t>
            </a:r>
          </a:p>
        </p:txBody>
      </p:sp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0" y="518795"/>
            <a:ext cx="898334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【</a:t>
            </a:r>
            <a:r>
              <a:rPr lang="zh-CN" altLang="en-US" sz="2400">
                <a:latin typeface="Times New Roman" pitchFamily="18" charset="0"/>
              </a:rPr>
              <a:t>例</a:t>
            </a:r>
            <a:r>
              <a:rPr lang="en-US" altLang="zh-CN" sz="2400">
                <a:latin typeface="Times New Roman" pitchFamily="18" charset="0"/>
              </a:rPr>
              <a:t>3】在平面直角坐标系中，△ABC的位置如图所示(每个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小方格都是边长为1个单位长度的正方形)．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(1)将△ABC沿x轴方向向左平移6个单位长度，画出平移后得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到的△A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en-US" altLang="zh-CN" sz="2400">
                <a:latin typeface="Times New Roman" pitchFamily="18" charset="0"/>
              </a:rPr>
              <a:t>B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en-US" altLang="zh-CN" sz="2400">
                <a:latin typeface="Times New Roman" pitchFamily="18" charset="0"/>
              </a:rPr>
              <a:t>C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en-US" altLang="zh-CN" sz="2400">
                <a:latin typeface="Times New Roman" pitchFamily="18" charset="0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(2)将△ABC绕着点A顺时针旋转90°，画出旋转后得到的△AB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C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，并直接写出点B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，C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的坐标．</a:t>
            </a: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0246" name="文本框 3"/>
          <p:cNvSpPr txBox="1">
            <a:spLocks noChangeArrowheads="1"/>
          </p:cNvSpPr>
          <p:nvPr/>
        </p:nvSpPr>
        <p:spPr bwMode="auto">
          <a:xfrm>
            <a:off x="1394460" y="3863340"/>
            <a:ext cx="335851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（1）图略.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（2）图略，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 B</a:t>
            </a:r>
            <a:r>
              <a:rPr lang="zh-CN" altLang="en-US" sz="2800" baseline="-25000">
                <a:solidFill>
                  <a:srgbClr val="FF0000"/>
                </a:solidFill>
                <a:sym typeface="宋体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(4，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2），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 C</a:t>
            </a:r>
            <a:r>
              <a:rPr lang="zh-CN" altLang="en-US" sz="2800" baseline="-25000">
                <a:solidFill>
                  <a:srgbClr val="FF0000"/>
                </a:solidFill>
                <a:sym typeface="宋体" pitchFamily="2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(1，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3）．</a:t>
            </a:r>
          </a:p>
        </p:txBody>
      </p:sp>
      <p:pic>
        <p:nvPicPr>
          <p:cNvPr id="2" name="图片 -21474823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060" y="3749675"/>
            <a:ext cx="3456940" cy="2903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2"/>
          <p:cNvSpPr txBox="1">
            <a:spLocks noChangeArrowheads="1"/>
          </p:cNvSpPr>
          <p:nvPr/>
        </p:nvSpPr>
        <p:spPr bwMode="auto">
          <a:xfrm>
            <a:off x="0" y="0"/>
            <a:ext cx="888809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</a:rPr>
              <a:t>【</a:t>
            </a:r>
            <a:r>
              <a:rPr lang="zh-CN" altLang="en-US" sz="2400" b="1">
                <a:latin typeface="Times New Roman" pitchFamily="18" charset="0"/>
              </a:rPr>
              <a:t>变式</a:t>
            </a:r>
            <a:r>
              <a:rPr lang="en-US" altLang="zh-CN" sz="2400" b="1">
                <a:latin typeface="Times New Roman" pitchFamily="18" charset="0"/>
              </a:rPr>
              <a:t>3】</a:t>
            </a:r>
            <a:r>
              <a:rPr lang="zh-CN" altLang="zh-CN" sz="2400">
                <a:latin typeface="Times New Roman" pitchFamily="18" charset="0"/>
              </a:rPr>
              <a:t>如图，方格纸中每个小正方形的边长都是1个单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位长度，Rt△ABC的三个顶点A(－2，2)，B(0，5)，C(0，2)．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(1)将△ABC以点C为旋转中心旋转180°，得到△A</a:t>
            </a:r>
            <a:r>
              <a:rPr lang="zh-CN" altLang="zh-CN" sz="2400" baseline="-25000">
                <a:latin typeface="Times New Roman" pitchFamily="18" charset="0"/>
              </a:rPr>
              <a:t>1</a:t>
            </a:r>
            <a:r>
              <a:rPr lang="zh-CN" altLang="zh-CN" sz="2400">
                <a:latin typeface="Times New Roman" pitchFamily="18" charset="0"/>
              </a:rPr>
              <a:t>B</a:t>
            </a:r>
            <a:r>
              <a:rPr lang="zh-CN" altLang="zh-CN" sz="2400" baseline="-25000">
                <a:latin typeface="Times New Roman" pitchFamily="18" charset="0"/>
              </a:rPr>
              <a:t>1</a:t>
            </a:r>
            <a:r>
              <a:rPr lang="zh-CN" altLang="zh-CN" sz="2400">
                <a:latin typeface="Times New Roman" pitchFamily="18" charset="0"/>
              </a:rPr>
              <a:t>C，请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 画出△A</a:t>
            </a:r>
            <a:r>
              <a:rPr lang="zh-CN" altLang="zh-CN" sz="2400" baseline="-25000">
                <a:latin typeface="Times New Roman" pitchFamily="18" charset="0"/>
              </a:rPr>
              <a:t>1</a:t>
            </a:r>
            <a:r>
              <a:rPr lang="zh-CN" altLang="zh-CN" sz="2400">
                <a:latin typeface="Times New Roman" pitchFamily="18" charset="0"/>
              </a:rPr>
              <a:t>B</a:t>
            </a:r>
            <a:r>
              <a:rPr lang="zh-CN" altLang="zh-CN" sz="2400" baseline="-25000">
                <a:latin typeface="Times New Roman" pitchFamily="18" charset="0"/>
              </a:rPr>
              <a:t>1</a:t>
            </a:r>
            <a:r>
              <a:rPr lang="zh-CN" altLang="zh-CN" sz="2400">
                <a:latin typeface="Times New Roman" pitchFamily="18" charset="0"/>
              </a:rPr>
              <a:t>C的图形；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(2)平移△ABC，使点A的对应点A</a:t>
            </a:r>
            <a:r>
              <a:rPr lang="zh-CN" altLang="zh-CN" sz="2400" baseline="-25000">
                <a:latin typeface="Times New Roman" pitchFamily="18" charset="0"/>
              </a:rPr>
              <a:t>2</a:t>
            </a:r>
            <a:r>
              <a:rPr lang="zh-CN" altLang="zh-CN" sz="2400">
                <a:latin typeface="Times New Roman" pitchFamily="18" charset="0"/>
              </a:rPr>
              <a:t>坐标为(2，－2，－6)，请画出平移后对应的△A</a:t>
            </a:r>
            <a:r>
              <a:rPr lang="zh-CN" altLang="zh-CN" sz="2400" baseline="-25000">
                <a:latin typeface="Times New Roman" pitchFamily="18" charset="0"/>
              </a:rPr>
              <a:t>2</a:t>
            </a:r>
            <a:r>
              <a:rPr lang="zh-CN" altLang="zh-CN" sz="2400">
                <a:latin typeface="Times New Roman" pitchFamily="18" charset="0"/>
              </a:rPr>
              <a:t>B</a:t>
            </a:r>
            <a:r>
              <a:rPr lang="zh-CN" altLang="zh-CN" sz="2400" baseline="-25000">
                <a:latin typeface="Times New Roman" pitchFamily="18" charset="0"/>
              </a:rPr>
              <a:t>2</a:t>
            </a:r>
            <a:r>
              <a:rPr lang="zh-CN" altLang="zh-CN" sz="2400">
                <a:latin typeface="Times New Roman" pitchFamily="18" charset="0"/>
              </a:rPr>
              <a:t>C</a:t>
            </a:r>
            <a:r>
              <a:rPr lang="zh-CN" altLang="zh-CN" sz="2400" baseline="-25000">
                <a:latin typeface="Times New Roman" pitchFamily="18" charset="0"/>
              </a:rPr>
              <a:t>2</a:t>
            </a:r>
            <a:r>
              <a:rPr lang="zh-CN" altLang="zh-CN" sz="2400">
                <a:latin typeface="Times New Roman" pitchFamily="18" charset="0"/>
              </a:rPr>
              <a:t>的图形．</a:t>
            </a:r>
          </a:p>
        </p:txBody>
      </p:sp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503555" y="3414713"/>
            <a:ext cx="272986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 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（1）图略.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（2）图略.</a:t>
            </a:r>
          </a:p>
        </p:txBody>
      </p:sp>
      <p:pic>
        <p:nvPicPr>
          <p:cNvPr id="2" name="图片 -21474823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3107690"/>
            <a:ext cx="3420745" cy="33451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"/>
          <p:cNvSpPr txBox="1">
            <a:spLocks noChangeArrowheads="1"/>
          </p:cNvSpPr>
          <p:nvPr/>
        </p:nvSpPr>
        <p:spPr bwMode="auto">
          <a:xfrm>
            <a:off x="0" y="457200"/>
            <a:ext cx="3276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A</a:t>
            </a:r>
            <a:r>
              <a:rPr lang="zh-CN" altLang="en-US" sz="2800"/>
              <a:t>组</a:t>
            </a:r>
          </a:p>
        </p:txBody>
      </p:sp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11430" y="923925"/>
            <a:ext cx="892111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 </a:t>
            </a:r>
            <a:r>
              <a:rPr altLang="zh-CN" sz="2400">
                <a:latin typeface="Times New Roman" pitchFamily="18" charset="0"/>
              </a:rPr>
              <a:t>1．如图，在平面直角坐标系中，△ABC的三个顶点坐标分</a:t>
            </a:r>
          </a:p>
          <a:p>
            <a:r>
              <a:rPr altLang="zh-CN" sz="2400">
                <a:latin typeface="Times New Roman" pitchFamily="18" charset="0"/>
              </a:rPr>
              <a:t> 别为A(3，2)，B(3，5)，C(1，2)．把△ABC绕点A顺时针旋</a:t>
            </a:r>
          </a:p>
          <a:p>
            <a:r>
              <a:rPr altLang="zh-CN" sz="2400">
                <a:latin typeface="Times New Roman" pitchFamily="18" charset="0"/>
              </a:rPr>
              <a:t> 转一定的角度，得图中的△AB</a:t>
            </a:r>
            <a:r>
              <a:rPr altLang="zh-CN" sz="2400" baseline="-25000">
                <a:latin typeface="Times New Roman" pitchFamily="18" charset="0"/>
              </a:rPr>
              <a:t>2</a:t>
            </a:r>
            <a:r>
              <a:rPr altLang="zh-CN" sz="2400">
                <a:latin typeface="Times New Roman" pitchFamily="18" charset="0"/>
              </a:rPr>
              <a:t>C</a:t>
            </a:r>
            <a:r>
              <a:rPr altLang="zh-CN" sz="2400" baseline="-25000">
                <a:latin typeface="Times New Roman" pitchFamily="18" charset="0"/>
              </a:rPr>
              <a:t>2</a:t>
            </a:r>
            <a:r>
              <a:rPr altLang="zh-CN" sz="2400">
                <a:latin typeface="Times New Roman" pitchFamily="18" charset="0"/>
              </a:rPr>
              <a:t>，点C</a:t>
            </a:r>
            <a:r>
              <a:rPr altLang="zh-CN" sz="2400" baseline="-25000">
                <a:latin typeface="Times New Roman" pitchFamily="18" charset="0"/>
              </a:rPr>
              <a:t>2</a:t>
            </a:r>
            <a:r>
              <a:rPr altLang="zh-CN" sz="2400">
                <a:latin typeface="Times New Roman" pitchFamily="18" charset="0"/>
              </a:rPr>
              <a:t>在AB上．</a:t>
            </a:r>
          </a:p>
          <a:p>
            <a:r>
              <a:rPr altLang="zh-CN" sz="2400">
                <a:latin typeface="Times New Roman" pitchFamily="18" charset="0"/>
              </a:rPr>
              <a:t>(1)旋转角为多少度？</a:t>
            </a:r>
          </a:p>
          <a:p>
            <a:r>
              <a:rPr altLang="zh-CN" sz="2400">
                <a:latin typeface="Times New Roman" pitchFamily="18" charset="0"/>
              </a:rPr>
              <a:t>(2)写出点B</a:t>
            </a:r>
            <a:r>
              <a:rPr altLang="zh-CN" sz="2400" baseline="-25000">
                <a:latin typeface="Times New Roman" pitchFamily="18" charset="0"/>
              </a:rPr>
              <a:t>2</a:t>
            </a:r>
            <a:r>
              <a:rPr altLang="zh-CN" sz="2400">
                <a:latin typeface="Times New Roman" pitchFamily="18" charset="0"/>
              </a:rPr>
              <a:t>的坐标．</a:t>
            </a: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0" y="0"/>
            <a:ext cx="3276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</a:rPr>
              <a:t>三、过关训练</a:t>
            </a:r>
            <a:r>
              <a:rPr lang="en-US" altLang="zh-CN" sz="2800" b="1">
                <a:solidFill>
                  <a:srgbClr val="6600CC"/>
                </a:solidFill>
              </a:rPr>
              <a:t> </a:t>
            </a:r>
            <a:endParaRPr lang="zh-CN" altLang="en-US" sz="2800">
              <a:solidFill>
                <a:srgbClr val="6600CC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2715" y="2632710"/>
            <a:ext cx="879919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0000FF"/>
                </a:solidFill>
              </a:rPr>
              <a:t>解:</a:t>
            </a:r>
            <a:r>
              <a:rPr lang="en-US" altLang="zh-CN" sz="2400">
                <a:solidFill>
                  <a:srgbClr val="FF0000"/>
                </a:solidFill>
              </a:rPr>
              <a:t>（1）∵旋转后点C的对应点C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在AB上，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∴旋转角即∠CAC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＝∠CAB＝90°.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（2）由旋转性质可知∠BAB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＝∠CAC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＝90°，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∴点C,A,B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在一条直线上，且AB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＝AB.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∵点A(3，2)，点C(1，2)，点B(3，5)，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                  ∴AB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＝AB＝5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</a:rPr>
              <a:t>2＝3，且点B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的纵坐标为2，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                  ∴点B</a:t>
            </a:r>
            <a:r>
              <a:rPr lang="en-US" altLang="zh-CN" sz="2400" baseline="-250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的坐标为(6，2).</a:t>
            </a:r>
          </a:p>
        </p:txBody>
      </p:sp>
      <p:pic>
        <p:nvPicPr>
          <p:cNvPr id="2" name="图片 -21474823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535" y="2189480"/>
            <a:ext cx="2413635" cy="247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CC"/>
            </a:gs>
            <a:gs pos="100000">
              <a:srgbClr val="FF9999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TopLeft"/>
          <a:lightRig rig="legacyNormal3" dir="r"/>
        </a:scene3d>
        <a:sp3d extrusionH="201600" prstMaterial="legacyMatte">
          <a:bevelT w="13500" h="13500" prst="angle"/>
          <a:bevelB w="13500" h="13500" prst="angle"/>
          <a:extrusionClr>
            <a:srgbClr val="0066CC"/>
          </a:extrusionClr>
        </a:sp3d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FFCC"/>
            </a:gs>
            <a:gs pos="100000">
              <a:srgbClr val="FF9999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scene3d>
          <a:camera prst="legacyObliqueTopLeft"/>
          <a:lightRig rig="legacyNormal3" dir="r"/>
        </a:scene3d>
        <a:sp3d extrusionH="201600" prstMaterial="legacyMatte">
          <a:bevelT w="13500" h="13500" prst="angle"/>
          <a:bevelB w="13500" h="13500" prst="angle"/>
          <a:extrusionClr>
            <a:srgbClr val="0066CC"/>
          </a:extrusionClr>
        </a:sp3d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1716</Words>
  <Application>Kingsoft Office WPP</Application>
  <PresentationFormat>全屏显示(4:3)</PresentationFormat>
  <Paragraphs>138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Crayons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2018-12-03T13:39:00Z</dcterms:created>
  <dcterms:modified xsi:type="dcterms:W3CDTF">2019-05-31T06:21:59Z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2052-10.8.0.5391</vt:lpwstr>
  </property>
</Properties>
</file>